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40D07-6073-40C1-B959-EBF9F760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C4AC0-102D-404C-A71B-0905F044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BD421-3EDF-43AB-B08C-971B41E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9BA9F-C65D-4688-BC5F-5819582D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9A1CC-9E6A-4CD2-B2D8-C07C5EB0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5FBF-9527-458C-AF35-87BE1E07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ABFF55-EA6B-4368-81FB-AA4C57012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88784-1A8F-462A-A2FD-B7BFD6CC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C54C2-0E77-4BF6-BE6D-DC5D282A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1E252-FCE9-4828-8B58-273EAC8F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857A48-8207-4616-B4A8-B1691AA3B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F1DEC1-DC5D-4F6F-9BEA-0321CEA4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894C4-EC0C-47A3-9296-291037D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2D62-B292-4189-BC7E-1EFA9F27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A4CFE-CE62-42EF-B508-04781AEC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41DA3-34F7-49D3-B66F-21EA4527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0D56A-3948-4301-BBF4-2FA27E1C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0E8AA-612E-48AA-9D1A-EB97375B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25476-565D-4247-ADE4-ACC731D3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9DEAD-8CB1-42D1-9097-7C1A8365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075B-DD33-477C-AC49-9EE8678E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3E045F-3FDE-4E9F-8847-E9F6F944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299ED-8C26-4120-B560-D92E6DD4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B6BD1-2822-4518-B8D6-FCE261BA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BA6AB-0348-4A80-A8AE-3B6C8D53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CE356-551D-42D8-809C-ABB0801B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11E51-3F10-4372-82CF-52D93B620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A0795F-96D8-4F26-AFCF-6FA391AAA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6E3EFC-B5D5-4D72-99AF-66FF3D89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84A42-497F-4496-A870-28F64BAA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309071-943D-4FE5-B1DA-C5B098C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D2945-A26E-409C-8D1B-3A4BA270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93448E-DCFB-4E10-9535-B36E2B13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5F58A8-E87C-4E75-99B1-B4102DAAF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A995C2-6A71-47F6-B30F-006CD2A30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E4973E-2FC0-4882-A9DE-16C5EA86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C6DFD9-5DD0-4102-A8F6-857B7FD3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4969A3-5CF4-4628-8466-308C7609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824D0E-CF90-4522-8D7E-25145B4D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742C6-CD5B-464D-BC31-960BC6E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8048CE-3D3A-4796-BECE-83CC17E3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B16B7B-DFFD-4004-B2D8-3D9F04F4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54ED7-E6BF-40FF-93AC-34612EE5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1E4BDB-59A8-446F-911E-43FC00B1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8D6EC6-2B3C-4A25-BC88-645AB9F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270376-327B-4277-AF30-2198FC15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D197C-40BB-4746-86E6-71E8D4C1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0850C-DF22-403C-AA1F-2A29CD57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9F3C67-49D9-4D47-BD67-D6E6038C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5A4E4D-1194-4831-981E-03A767A7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438792-AFA2-4D92-946D-AE1F7CEC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288929-0853-4835-86D2-5F256D15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A87C6-CE08-4C96-BCF7-F488CE32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88CABC-F068-4A11-AAF5-D045E0872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E0F9D6-CD09-43F9-9A9F-07DD8BAE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89AFBF-D20C-4D27-B80B-DD28CB1C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885B0F-0EAF-4456-B7E5-D6267DEE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87AC2D-5A34-4354-96EB-B72739F7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7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7258A5-2B10-4820-99C3-EDCF66FD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D93A06-D428-43E4-B218-F2273A45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FF678-6EFD-42E7-B26C-258A4DC7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701-8FAF-415F-9BB2-FE8A11B5233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A7054-2F97-4A69-AEC7-5ECD8C46F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6CCEB-1B25-4E97-85C9-DD348F9E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F7A-0EDD-4F5E-B8B1-FCED7DDA3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E1EF1-99A7-4D4B-A5CE-8134C7536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Neural Network Assisted Temporal Reduction for Transmission Expansion Planning</a:t>
            </a:r>
          </a:p>
        </p:txBody>
      </p:sp>
    </p:spTree>
    <p:extLst>
      <p:ext uri="{BB962C8B-B14F-4D97-AF65-F5344CB8AC3E}">
        <p14:creationId xmlns:p14="http://schemas.microsoft.com/office/powerpoint/2010/main" val="2663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7">
            <a:extLst>
              <a:ext uri="{FF2B5EF4-FFF2-40B4-BE49-F238E27FC236}">
                <a16:creationId xmlns:a16="http://schemas.microsoft.com/office/drawing/2014/main" id="{5F1BA33A-8281-4FEE-8386-93620E33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800325"/>
            <a:ext cx="1383964" cy="1383964"/>
          </a:xfrm>
          <a:prstGeom prst="rect">
            <a:avLst/>
          </a:prstGeom>
        </p:spPr>
      </p:pic>
      <p:pic>
        <p:nvPicPr>
          <p:cNvPr id="6" name="Picture 58">
            <a:extLst>
              <a:ext uri="{FF2B5EF4-FFF2-40B4-BE49-F238E27FC236}">
                <a16:creationId xmlns:a16="http://schemas.microsoft.com/office/drawing/2014/main" id="{E097117E-7B93-4343-9BD7-68EE2EAB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800325"/>
            <a:ext cx="1383964" cy="1383964"/>
          </a:xfrm>
          <a:prstGeom prst="rect">
            <a:avLst/>
          </a:prstGeom>
        </p:spPr>
      </p:pic>
      <p:pic>
        <p:nvPicPr>
          <p:cNvPr id="7" name="Picture 59">
            <a:extLst>
              <a:ext uri="{FF2B5EF4-FFF2-40B4-BE49-F238E27FC236}">
                <a16:creationId xmlns:a16="http://schemas.microsoft.com/office/drawing/2014/main" id="{089345FD-A2E1-4946-ACB3-9753334D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800325"/>
            <a:ext cx="1383964" cy="1383964"/>
          </a:xfrm>
          <a:prstGeom prst="rect">
            <a:avLst/>
          </a:prstGeom>
        </p:spPr>
      </p:pic>
      <p:pic>
        <p:nvPicPr>
          <p:cNvPr id="8" name="Picture 60">
            <a:extLst>
              <a:ext uri="{FF2B5EF4-FFF2-40B4-BE49-F238E27FC236}">
                <a16:creationId xmlns:a16="http://schemas.microsoft.com/office/drawing/2014/main" id="{493BCF8A-43C2-4DCF-96E7-A109F08807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104185"/>
            <a:ext cx="11721548" cy="1905000"/>
          </a:xfrm>
          <a:prstGeom prst="rect">
            <a:avLst/>
          </a:prstGeom>
        </p:spPr>
      </p:pic>
      <p:grpSp>
        <p:nvGrpSpPr>
          <p:cNvPr id="9" name="Grupo 39">
            <a:extLst>
              <a:ext uri="{FF2B5EF4-FFF2-40B4-BE49-F238E27FC236}">
                <a16:creationId xmlns:a16="http://schemas.microsoft.com/office/drawing/2014/main" id="{20AB2A0B-622D-4F45-A592-32C41B029767}"/>
              </a:ext>
            </a:extLst>
          </p:cNvPr>
          <p:cNvGrpSpPr/>
          <p:nvPr/>
        </p:nvGrpSpPr>
        <p:grpSpPr>
          <a:xfrm>
            <a:off x="2628425" y="5417156"/>
            <a:ext cx="1236817" cy="850115"/>
            <a:chOff x="10198340" y="737514"/>
            <a:chExt cx="1213706" cy="745115"/>
          </a:xfrm>
        </p:grpSpPr>
        <p:sp>
          <p:nvSpPr>
            <p:cNvPr id="10" name="Rectángulo: esquinas redondeadas 40">
              <a:extLst>
                <a:ext uri="{FF2B5EF4-FFF2-40B4-BE49-F238E27FC236}">
                  <a16:creationId xmlns:a16="http://schemas.microsoft.com/office/drawing/2014/main" id="{95615D3A-63D5-4DCB-A22D-872F2A44A09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65597FDC-6A0F-4F39-BBC1-C9E7828D1983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12" name="Conector recto de flecha 69">
            <a:extLst>
              <a:ext uri="{FF2B5EF4-FFF2-40B4-BE49-F238E27FC236}">
                <a16:creationId xmlns:a16="http://schemas.microsoft.com/office/drawing/2014/main" id="{A790E951-C030-4C50-92BA-483549E4050C}"/>
              </a:ext>
            </a:extLst>
          </p:cNvPr>
          <p:cNvCxnSpPr>
            <a:endCxn id="15" idx="0"/>
          </p:cNvCxnSpPr>
          <p:nvPr/>
        </p:nvCxnSpPr>
        <p:spPr>
          <a:xfrm>
            <a:off x="1637483" y="1843384"/>
            <a:ext cx="0" cy="3460479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" name="Grupo 26">
            <a:extLst>
              <a:ext uri="{FF2B5EF4-FFF2-40B4-BE49-F238E27FC236}">
                <a16:creationId xmlns:a16="http://schemas.microsoft.com/office/drawing/2014/main" id="{F3644E3A-2AB6-492D-9B0E-7ED6A6859B23}"/>
              </a:ext>
            </a:extLst>
          </p:cNvPr>
          <p:cNvGrpSpPr/>
          <p:nvPr/>
        </p:nvGrpSpPr>
        <p:grpSpPr>
          <a:xfrm>
            <a:off x="1015855" y="5417156"/>
            <a:ext cx="1236817" cy="830843"/>
            <a:chOff x="10198340" y="754406"/>
            <a:chExt cx="1213706" cy="728223"/>
          </a:xfrm>
        </p:grpSpPr>
        <p:sp>
          <p:nvSpPr>
            <p:cNvPr id="14" name="Rectángulo: esquinas redondeadas 27">
              <a:extLst>
                <a:ext uri="{FF2B5EF4-FFF2-40B4-BE49-F238E27FC236}">
                  <a16:creationId xmlns:a16="http://schemas.microsoft.com/office/drawing/2014/main" id="{53160900-AB0C-4C85-98E0-8A3F180E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id="{0AA04BD8-C41F-4578-BD29-722E652BFC46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16" name="Conector recto de flecha 62">
            <a:extLst>
              <a:ext uri="{FF2B5EF4-FFF2-40B4-BE49-F238E27FC236}">
                <a16:creationId xmlns:a16="http://schemas.microsoft.com/office/drawing/2014/main" id="{F16CB179-99CC-496A-AB98-C3CA0AC6A428}"/>
              </a:ext>
            </a:extLst>
          </p:cNvPr>
          <p:cNvCxnSpPr/>
          <p:nvPr/>
        </p:nvCxnSpPr>
        <p:spPr>
          <a:xfrm>
            <a:off x="3246832" y="5064274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Conector recto de flecha 62">
            <a:extLst>
              <a:ext uri="{FF2B5EF4-FFF2-40B4-BE49-F238E27FC236}">
                <a16:creationId xmlns:a16="http://schemas.microsoft.com/office/drawing/2014/main" id="{E6D1914E-000F-4F4E-B8A7-2DEA1C3C932F}"/>
              </a:ext>
            </a:extLst>
          </p:cNvPr>
          <p:cNvCxnSpPr/>
          <p:nvPr/>
        </p:nvCxnSpPr>
        <p:spPr>
          <a:xfrm flipH="1">
            <a:off x="3239385" y="1843384"/>
            <a:ext cx="14896" cy="1956941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8" name="Grupo 39">
            <a:extLst>
              <a:ext uri="{FF2B5EF4-FFF2-40B4-BE49-F238E27FC236}">
                <a16:creationId xmlns:a16="http://schemas.microsoft.com/office/drawing/2014/main" id="{66C4D6F9-6742-434F-8490-517CE50F3C2E}"/>
              </a:ext>
            </a:extLst>
          </p:cNvPr>
          <p:cNvGrpSpPr/>
          <p:nvPr/>
        </p:nvGrpSpPr>
        <p:grpSpPr>
          <a:xfrm>
            <a:off x="4828339" y="5417156"/>
            <a:ext cx="1236817" cy="850115"/>
            <a:chOff x="10198340" y="737514"/>
            <a:chExt cx="1213706" cy="745115"/>
          </a:xfrm>
        </p:grpSpPr>
        <p:sp>
          <p:nvSpPr>
            <p:cNvPr id="19" name="Rectángulo: esquinas redondeadas 40">
              <a:extLst>
                <a:ext uri="{FF2B5EF4-FFF2-40B4-BE49-F238E27FC236}">
                  <a16:creationId xmlns:a16="http://schemas.microsoft.com/office/drawing/2014/main" id="{B37C33C6-101C-4EE3-BF30-4449F4437082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0" name="Rectángulo: esquinas redondeadas 4">
              <a:extLst>
                <a:ext uri="{FF2B5EF4-FFF2-40B4-BE49-F238E27FC236}">
                  <a16:creationId xmlns:a16="http://schemas.microsoft.com/office/drawing/2014/main" id="{94FF1399-2D32-4079-ADC5-9A8F832CFD41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8E795D19-189E-4707-8E6F-B894FAB15936}"/>
              </a:ext>
            </a:extLst>
          </p:cNvPr>
          <p:cNvCxnSpPr/>
          <p:nvPr/>
        </p:nvCxnSpPr>
        <p:spPr>
          <a:xfrm>
            <a:off x="5446746" y="5064274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onector recto de flecha 62">
            <a:extLst>
              <a:ext uri="{FF2B5EF4-FFF2-40B4-BE49-F238E27FC236}">
                <a16:creationId xmlns:a16="http://schemas.microsoft.com/office/drawing/2014/main" id="{D01250C3-4514-4E70-BC20-868DF4E550D5}"/>
              </a:ext>
            </a:extLst>
          </p:cNvPr>
          <p:cNvCxnSpPr/>
          <p:nvPr/>
        </p:nvCxnSpPr>
        <p:spPr>
          <a:xfrm>
            <a:off x="5446747" y="1823448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Conector recto de flecha 62">
            <a:extLst>
              <a:ext uri="{FF2B5EF4-FFF2-40B4-BE49-F238E27FC236}">
                <a16:creationId xmlns:a16="http://schemas.microsoft.com/office/drawing/2014/main" id="{9C1AA750-55EE-44CF-817D-92EA5072001A}"/>
              </a:ext>
            </a:extLst>
          </p:cNvPr>
          <p:cNvCxnSpPr/>
          <p:nvPr/>
        </p:nvCxnSpPr>
        <p:spPr>
          <a:xfrm>
            <a:off x="5446746" y="3480261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Conector recto de flecha 62">
            <a:extLst>
              <a:ext uri="{FF2B5EF4-FFF2-40B4-BE49-F238E27FC236}">
                <a16:creationId xmlns:a16="http://schemas.microsoft.com/office/drawing/2014/main" id="{DE79F5FD-B952-49D6-90CD-3773551E21B6}"/>
              </a:ext>
            </a:extLst>
          </p:cNvPr>
          <p:cNvCxnSpPr/>
          <p:nvPr/>
        </p:nvCxnSpPr>
        <p:spPr>
          <a:xfrm>
            <a:off x="8036592" y="1823448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CuadroTexto 152">
            <a:extLst>
              <a:ext uri="{FF2B5EF4-FFF2-40B4-BE49-F238E27FC236}">
                <a16:creationId xmlns:a16="http://schemas.microsoft.com/office/drawing/2014/main" id="{26E6BC41-C106-40AA-BB0D-35F65D024356}"/>
              </a:ext>
            </a:extLst>
          </p:cNvPr>
          <p:cNvSpPr txBox="1"/>
          <p:nvPr/>
        </p:nvSpPr>
        <p:spPr>
          <a:xfrm>
            <a:off x="8232911" y="2047072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Relaxed ESOM</a:t>
            </a:r>
          </a:p>
        </p:txBody>
      </p:sp>
      <p:pic>
        <p:nvPicPr>
          <p:cNvPr id="26" name="Picture 87">
            <a:extLst>
              <a:ext uri="{FF2B5EF4-FFF2-40B4-BE49-F238E27FC236}">
                <a16:creationId xmlns:a16="http://schemas.microsoft.com/office/drawing/2014/main" id="{BA6583FF-3855-490A-9DB6-513F1C817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2300689"/>
            <a:ext cx="2722301" cy="1088920"/>
          </a:xfrm>
          <a:prstGeom prst="rect">
            <a:avLst/>
          </a:prstGeom>
        </p:spPr>
      </p:pic>
      <p:pic>
        <p:nvPicPr>
          <p:cNvPr id="27" name="Picture 88">
            <a:extLst>
              <a:ext uri="{FF2B5EF4-FFF2-40B4-BE49-F238E27FC236}">
                <a16:creationId xmlns:a16="http://schemas.microsoft.com/office/drawing/2014/main" id="{236309CF-1AB2-4E8B-98B1-AC744A7E6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2306808"/>
            <a:ext cx="2691703" cy="1076682"/>
          </a:xfrm>
          <a:prstGeom prst="rect">
            <a:avLst/>
          </a:prstGeom>
        </p:spPr>
      </p:pic>
      <p:grpSp>
        <p:nvGrpSpPr>
          <p:cNvPr id="28" name="Grupo 39">
            <a:extLst>
              <a:ext uri="{FF2B5EF4-FFF2-40B4-BE49-F238E27FC236}">
                <a16:creationId xmlns:a16="http://schemas.microsoft.com/office/drawing/2014/main" id="{E0FB11CE-18F9-4387-8F81-DFAE87503070}"/>
              </a:ext>
            </a:extLst>
          </p:cNvPr>
          <p:cNvGrpSpPr/>
          <p:nvPr/>
        </p:nvGrpSpPr>
        <p:grpSpPr>
          <a:xfrm>
            <a:off x="7418184" y="4022977"/>
            <a:ext cx="1236817" cy="850116"/>
            <a:chOff x="10198340" y="737513"/>
            <a:chExt cx="1213706" cy="745116"/>
          </a:xfrm>
        </p:grpSpPr>
        <p:sp>
          <p:nvSpPr>
            <p:cNvPr id="29" name="Rectángulo: esquinas redondeadas 40">
              <a:extLst>
                <a:ext uri="{FF2B5EF4-FFF2-40B4-BE49-F238E27FC236}">
                  <a16:creationId xmlns:a16="http://schemas.microsoft.com/office/drawing/2014/main" id="{686C3D39-F2BA-430D-8665-335A6E58ABF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0" name="Rectángulo: esquinas redondeadas 4">
              <a:extLst>
                <a:ext uri="{FF2B5EF4-FFF2-40B4-BE49-F238E27FC236}">
                  <a16:creationId xmlns:a16="http://schemas.microsoft.com/office/drawing/2014/main" id="{5BC734ED-3B32-471E-894C-F2A7BADE8312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ML algorithm</a:t>
              </a:r>
            </a:p>
          </p:txBody>
        </p:sp>
      </p:grpSp>
      <p:cxnSp>
        <p:nvCxnSpPr>
          <p:cNvPr id="31" name="Conector recto de flecha 62">
            <a:extLst>
              <a:ext uri="{FF2B5EF4-FFF2-40B4-BE49-F238E27FC236}">
                <a16:creationId xmlns:a16="http://schemas.microsoft.com/office/drawing/2014/main" id="{6D9138F0-C9A5-42CD-B902-63668ED0D78D}"/>
              </a:ext>
            </a:extLst>
          </p:cNvPr>
          <p:cNvCxnSpPr/>
          <p:nvPr/>
        </p:nvCxnSpPr>
        <p:spPr>
          <a:xfrm>
            <a:off x="8036592" y="3447066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CuadroTexto 152">
            <a:extLst>
              <a:ext uri="{FF2B5EF4-FFF2-40B4-BE49-F238E27FC236}">
                <a16:creationId xmlns:a16="http://schemas.microsoft.com/office/drawing/2014/main" id="{B1F490F0-07C5-45AF-81FB-C51E2464B3C4}"/>
              </a:ext>
            </a:extLst>
          </p:cNvPr>
          <p:cNvSpPr txBox="1"/>
          <p:nvPr/>
        </p:nvSpPr>
        <p:spPr>
          <a:xfrm>
            <a:off x="7980057" y="34941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Training</a:t>
            </a:r>
          </a:p>
        </p:txBody>
      </p:sp>
      <p:cxnSp>
        <p:nvCxnSpPr>
          <p:cNvPr id="33" name="Conector: angular 147">
            <a:extLst>
              <a:ext uri="{FF2B5EF4-FFF2-40B4-BE49-F238E27FC236}">
                <a16:creationId xmlns:a16="http://schemas.microsoft.com/office/drawing/2014/main" id="{B32C9D54-713C-4BD8-9DBC-DD22B3CBD113}"/>
              </a:ext>
            </a:extLst>
          </p:cNvPr>
          <p:cNvCxnSpPr>
            <a:stCxn id="30" idx="3"/>
            <a:endCxn id="27" idx="3"/>
          </p:cNvCxnSpPr>
          <p:nvPr/>
        </p:nvCxnSpPr>
        <p:spPr>
          <a:xfrm flipV="1">
            <a:off x="8633272" y="2845149"/>
            <a:ext cx="749172" cy="1568914"/>
          </a:xfrm>
          <a:prstGeom prst="bentConnector3">
            <a:avLst>
              <a:gd name="adj1" fmla="val 80314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4" name="Picture 95">
            <a:extLst>
              <a:ext uri="{FF2B5EF4-FFF2-40B4-BE49-F238E27FC236}">
                <a16:creationId xmlns:a16="http://schemas.microsoft.com/office/drawing/2014/main" id="{F2B395E0-50AD-417A-8669-5503D543C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2303749"/>
            <a:ext cx="2707002" cy="1082800"/>
          </a:xfrm>
          <a:prstGeom prst="rect">
            <a:avLst/>
          </a:prstGeom>
        </p:spPr>
      </p:pic>
      <p:cxnSp>
        <p:nvCxnSpPr>
          <p:cNvPr id="35" name="Conector recto de flecha 62">
            <a:extLst>
              <a:ext uri="{FF2B5EF4-FFF2-40B4-BE49-F238E27FC236}">
                <a16:creationId xmlns:a16="http://schemas.microsoft.com/office/drawing/2014/main" id="{AF44409A-9AC2-4C17-9245-3875A88E035E}"/>
              </a:ext>
            </a:extLst>
          </p:cNvPr>
          <p:cNvCxnSpPr/>
          <p:nvPr/>
        </p:nvCxnSpPr>
        <p:spPr>
          <a:xfrm>
            <a:off x="10754571" y="3530495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CuadroTexto 152">
            <a:extLst>
              <a:ext uri="{FF2B5EF4-FFF2-40B4-BE49-F238E27FC236}">
                <a16:creationId xmlns:a16="http://schemas.microsoft.com/office/drawing/2014/main" id="{C970883D-7CB2-4D08-A5E2-B86CEB050DBF}"/>
              </a:ext>
            </a:extLst>
          </p:cNvPr>
          <p:cNvSpPr txBox="1"/>
          <p:nvPr/>
        </p:nvSpPr>
        <p:spPr>
          <a:xfrm>
            <a:off x="10714465" y="3478686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  <p:grpSp>
        <p:nvGrpSpPr>
          <p:cNvPr id="37" name="Grupo 39">
            <a:extLst>
              <a:ext uri="{FF2B5EF4-FFF2-40B4-BE49-F238E27FC236}">
                <a16:creationId xmlns:a16="http://schemas.microsoft.com/office/drawing/2014/main" id="{00A8552F-BBD8-461E-8634-8CC4D3BDE473}"/>
              </a:ext>
            </a:extLst>
          </p:cNvPr>
          <p:cNvGrpSpPr/>
          <p:nvPr/>
        </p:nvGrpSpPr>
        <p:grpSpPr>
          <a:xfrm>
            <a:off x="10136164" y="5417156"/>
            <a:ext cx="1236817" cy="850115"/>
            <a:chOff x="10198340" y="737514"/>
            <a:chExt cx="1213706" cy="745115"/>
          </a:xfrm>
        </p:grpSpPr>
        <p:sp>
          <p:nvSpPr>
            <p:cNvPr id="38" name="Rectángulo: esquinas redondeadas 40">
              <a:extLst>
                <a:ext uri="{FF2B5EF4-FFF2-40B4-BE49-F238E27FC236}">
                  <a16:creationId xmlns:a16="http://schemas.microsoft.com/office/drawing/2014/main" id="{1F0CD847-832E-488A-9BD5-B982277970E8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9" name="Rectángulo: esquinas redondeadas 4">
              <a:extLst>
                <a:ext uri="{FF2B5EF4-FFF2-40B4-BE49-F238E27FC236}">
                  <a16:creationId xmlns:a16="http://schemas.microsoft.com/office/drawing/2014/main" id="{643E07C3-F621-40E8-9127-0D1183301FB4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40" name="Conector recto de flecha 62">
            <a:extLst>
              <a:ext uri="{FF2B5EF4-FFF2-40B4-BE49-F238E27FC236}">
                <a16:creationId xmlns:a16="http://schemas.microsoft.com/office/drawing/2014/main" id="{23F6B6A1-B362-4E09-B125-4CDBB3A436AE}"/>
              </a:ext>
            </a:extLst>
          </p:cNvPr>
          <p:cNvCxnSpPr/>
          <p:nvPr/>
        </p:nvCxnSpPr>
        <p:spPr>
          <a:xfrm>
            <a:off x="10982898" y="5076575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88560FEC-DDD0-49EF-9A4B-5C858AE3708F}"/>
              </a:ext>
            </a:extLst>
          </p:cNvPr>
          <p:cNvSpPr txBox="1"/>
          <p:nvPr/>
        </p:nvSpPr>
        <p:spPr>
          <a:xfrm>
            <a:off x="9196317" y="3485259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Evaluation</a:t>
            </a:r>
          </a:p>
        </p:txBody>
      </p:sp>
      <p:sp>
        <p:nvSpPr>
          <p:cNvPr id="42" name="Rounded Rectangle 103">
            <a:extLst>
              <a:ext uri="{FF2B5EF4-FFF2-40B4-BE49-F238E27FC236}">
                <a16:creationId xmlns:a16="http://schemas.microsoft.com/office/drawing/2014/main" id="{97F4E0E6-95B6-45C0-BA28-A789FAFA3E47}"/>
              </a:ext>
            </a:extLst>
          </p:cNvPr>
          <p:cNvSpPr/>
          <p:nvPr/>
        </p:nvSpPr>
        <p:spPr>
          <a:xfrm>
            <a:off x="1015854" y="1923931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ounded Rectangle 104">
            <a:extLst>
              <a:ext uri="{FF2B5EF4-FFF2-40B4-BE49-F238E27FC236}">
                <a16:creationId xmlns:a16="http://schemas.microsoft.com/office/drawing/2014/main" id="{A2AE84FB-92EC-4942-9E36-480F7FC7332B}"/>
              </a:ext>
            </a:extLst>
          </p:cNvPr>
          <p:cNvSpPr/>
          <p:nvPr/>
        </p:nvSpPr>
        <p:spPr>
          <a:xfrm>
            <a:off x="2641438" y="1923931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ounded Rectangle 105">
            <a:extLst>
              <a:ext uri="{FF2B5EF4-FFF2-40B4-BE49-F238E27FC236}">
                <a16:creationId xmlns:a16="http://schemas.microsoft.com/office/drawing/2014/main" id="{1CB73943-44A6-451B-BC73-16D066897B8B}"/>
              </a:ext>
            </a:extLst>
          </p:cNvPr>
          <p:cNvSpPr/>
          <p:nvPr/>
        </p:nvSpPr>
        <p:spPr>
          <a:xfrm>
            <a:off x="4845109" y="1850063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ounded Rectangle 106">
            <a:extLst>
              <a:ext uri="{FF2B5EF4-FFF2-40B4-BE49-F238E27FC236}">
                <a16:creationId xmlns:a16="http://schemas.microsoft.com/office/drawing/2014/main" id="{6366543F-3D1B-432B-BB31-EB9154324A8A}"/>
              </a:ext>
            </a:extLst>
          </p:cNvPr>
          <p:cNvSpPr/>
          <p:nvPr/>
        </p:nvSpPr>
        <p:spPr>
          <a:xfrm>
            <a:off x="7444609" y="1850063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TextBox 107">
            <a:extLst>
              <a:ext uri="{FF2B5EF4-FFF2-40B4-BE49-F238E27FC236}">
                <a16:creationId xmlns:a16="http://schemas.microsoft.com/office/drawing/2014/main" id="{2607184B-0A84-434F-80B2-D2093E10A7BA}"/>
              </a:ext>
            </a:extLst>
          </p:cNvPr>
          <p:cNvSpPr txBox="1"/>
          <p:nvPr/>
        </p:nvSpPr>
        <p:spPr>
          <a:xfrm rot="5400000">
            <a:off x="1105591" y="488602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No temporal reduction</a:t>
            </a:r>
          </a:p>
        </p:txBody>
      </p:sp>
      <p:sp>
        <p:nvSpPr>
          <p:cNvPr id="47" name="TextBox 108">
            <a:extLst>
              <a:ext uri="{FF2B5EF4-FFF2-40B4-BE49-F238E27FC236}">
                <a16:creationId xmlns:a16="http://schemas.microsoft.com/office/drawing/2014/main" id="{33821D9D-A49A-44E1-B06B-B92BFACD3B09}"/>
              </a:ext>
            </a:extLst>
          </p:cNvPr>
          <p:cNvSpPr txBox="1"/>
          <p:nvPr/>
        </p:nvSpPr>
        <p:spPr>
          <a:xfrm rot="5400000">
            <a:off x="2815749" y="487960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Input-based clustering</a:t>
            </a:r>
          </a:p>
        </p:txBody>
      </p:sp>
      <p:sp>
        <p:nvSpPr>
          <p:cNvPr id="48" name="TextBox 109">
            <a:extLst>
              <a:ext uri="{FF2B5EF4-FFF2-40B4-BE49-F238E27FC236}">
                <a16:creationId xmlns:a16="http://schemas.microsoft.com/office/drawing/2014/main" id="{21D6473D-B01B-40BA-9FB4-3C5EF40B22E7}"/>
              </a:ext>
            </a:extLst>
          </p:cNvPr>
          <p:cNvSpPr txBox="1"/>
          <p:nvPr/>
        </p:nvSpPr>
        <p:spPr>
          <a:xfrm rot="5400000">
            <a:off x="5209050" y="5078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Ex-post clustering</a:t>
            </a:r>
          </a:p>
        </p:txBody>
      </p:sp>
      <p:sp>
        <p:nvSpPr>
          <p:cNvPr id="49" name="TextBox 110">
            <a:extLst>
              <a:ext uri="{FF2B5EF4-FFF2-40B4-BE49-F238E27FC236}">
                <a16:creationId xmlns:a16="http://schemas.microsoft.com/office/drawing/2014/main" id="{922CBFB8-2B69-4AB9-92C2-566DA72C18F6}"/>
              </a:ext>
            </a:extLst>
          </p:cNvPr>
          <p:cNvSpPr txBox="1"/>
          <p:nvPr/>
        </p:nvSpPr>
        <p:spPr>
          <a:xfrm rot="5400000">
            <a:off x="10333824" y="4718346"/>
            <a:ext cx="30075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A9D18E"/>
                </a:solidFill>
                <a:latin typeface="Arial" panose="020B0604020202020204"/>
              </a:rPr>
              <a:t>NN-assisted ex-post clustering</a:t>
            </a:r>
          </a:p>
        </p:txBody>
      </p:sp>
      <p:grpSp>
        <p:nvGrpSpPr>
          <p:cNvPr id="50" name="Grupo 45">
            <a:extLst>
              <a:ext uri="{FF2B5EF4-FFF2-40B4-BE49-F238E27FC236}">
                <a16:creationId xmlns:a16="http://schemas.microsoft.com/office/drawing/2014/main" id="{4AFFAF9D-49C3-48AF-8E49-CAAA7ADDFA38}"/>
              </a:ext>
            </a:extLst>
          </p:cNvPr>
          <p:cNvGrpSpPr/>
          <p:nvPr/>
        </p:nvGrpSpPr>
        <p:grpSpPr>
          <a:xfrm>
            <a:off x="31034" y="4076886"/>
            <a:ext cx="1236817" cy="830843"/>
            <a:chOff x="5100772" y="754406"/>
            <a:chExt cx="1213706" cy="728223"/>
          </a:xfrm>
        </p:grpSpPr>
        <p:sp>
          <p:nvSpPr>
            <p:cNvPr id="51" name="Rectángulo: esquinas redondeadas 46">
              <a:extLst>
                <a:ext uri="{FF2B5EF4-FFF2-40B4-BE49-F238E27FC236}">
                  <a16:creationId xmlns:a16="http://schemas.microsoft.com/office/drawing/2014/main" id="{65EE96EE-96E2-4ECE-8622-8A2BBEAC8E5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E7B037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52" name="Rectángulo: esquinas redondeadas 4">
              <a:extLst>
                <a:ext uri="{FF2B5EF4-FFF2-40B4-BE49-F238E27FC236}">
                  <a16:creationId xmlns:a16="http://schemas.microsoft.com/office/drawing/2014/main" id="{7756B8F4-930A-46E3-BF78-836057C185E8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Representative Time Series</a:t>
              </a:r>
            </a:p>
          </p:txBody>
        </p:sp>
      </p:grpSp>
      <p:grpSp>
        <p:nvGrpSpPr>
          <p:cNvPr id="53" name="Grupo 138">
            <a:extLst>
              <a:ext uri="{FF2B5EF4-FFF2-40B4-BE49-F238E27FC236}">
                <a16:creationId xmlns:a16="http://schemas.microsoft.com/office/drawing/2014/main" id="{2AED9771-497E-45FE-B37E-B53DB42FCBBD}"/>
              </a:ext>
            </a:extLst>
          </p:cNvPr>
          <p:cNvGrpSpPr/>
          <p:nvPr/>
        </p:nvGrpSpPr>
        <p:grpSpPr>
          <a:xfrm>
            <a:off x="31034" y="2429728"/>
            <a:ext cx="1236817" cy="830843"/>
            <a:chOff x="6799961" y="754406"/>
            <a:chExt cx="1213706" cy="728223"/>
          </a:xfrm>
        </p:grpSpPr>
        <p:sp>
          <p:nvSpPr>
            <p:cNvPr id="54" name="Rectángulo: esquinas redondeadas 139">
              <a:extLst>
                <a:ext uri="{FF2B5EF4-FFF2-40B4-BE49-F238E27FC236}">
                  <a16:creationId xmlns:a16="http://schemas.microsoft.com/office/drawing/2014/main" id="{58DF6F1A-8DD2-4BAE-B98E-B0396A0EE0DD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2F4D5D">
                    <a:lumMod val="110000"/>
                    <a:satMod val="105000"/>
                    <a:tint val="67000"/>
                  </a:srgbClr>
                </a:gs>
                <a:gs pos="50000">
                  <a:srgbClr val="2F4D5D">
                    <a:lumMod val="105000"/>
                    <a:satMod val="103000"/>
                    <a:tint val="73000"/>
                  </a:srgbClr>
                </a:gs>
                <a:gs pos="100000">
                  <a:srgbClr val="2F4D5D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2F4D5D"/>
              </a:solidFill>
              <a:prstDash val="solid"/>
              <a:miter lim="800000"/>
            </a:ln>
            <a:effectLst/>
          </p:spPr>
        </p:sp>
        <p:sp>
          <p:nvSpPr>
            <p:cNvPr id="55" name="Rectángulo: esquinas redondeadas 4">
              <a:extLst>
                <a:ext uri="{FF2B5EF4-FFF2-40B4-BE49-F238E27FC236}">
                  <a16:creationId xmlns:a16="http://schemas.microsoft.com/office/drawing/2014/main" id="{8AE713B3-B351-4A9A-B6E1-E6D2F7D9B0F0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Features</a:t>
              </a:r>
            </a:p>
          </p:txBody>
        </p:sp>
      </p:grpSp>
      <p:sp>
        <p:nvSpPr>
          <p:cNvPr id="56" name="CuadroTexto 152">
            <a:extLst>
              <a:ext uri="{FF2B5EF4-FFF2-40B4-BE49-F238E27FC236}">
                <a16:creationId xmlns:a16="http://schemas.microsoft.com/office/drawing/2014/main" id="{5F48965F-B4CE-4D1C-8C3E-BDAC03E52C29}"/>
              </a:ext>
            </a:extLst>
          </p:cNvPr>
          <p:cNvSpPr txBox="1"/>
          <p:nvPr/>
        </p:nvSpPr>
        <p:spPr>
          <a:xfrm>
            <a:off x="5659202" y="204359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Relaxed ESOM</a:t>
            </a:r>
          </a:p>
        </p:txBody>
      </p:sp>
      <p:sp>
        <p:nvSpPr>
          <p:cNvPr id="57" name="CuadroTexto 152">
            <a:extLst>
              <a:ext uri="{FF2B5EF4-FFF2-40B4-BE49-F238E27FC236}">
                <a16:creationId xmlns:a16="http://schemas.microsoft.com/office/drawing/2014/main" id="{5BC6A96F-A410-464F-B5F5-9E6E25E34506}"/>
              </a:ext>
            </a:extLst>
          </p:cNvPr>
          <p:cNvSpPr txBox="1"/>
          <p:nvPr/>
        </p:nvSpPr>
        <p:spPr>
          <a:xfrm>
            <a:off x="5446748" y="3428452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  <p:sp>
        <p:nvSpPr>
          <p:cNvPr id="58" name="CuadroTexto 152">
            <a:extLst>
              <a:ext uri="{FF2B5EF4-FFF2-40B4-BE49-F238E27FC236}">
                <a16:creationId xmlns:a16="http://schemas.microsoft.com/office/drawing/2014/main" id="{ECF3C36B-CC65-4231-A265-1BEA9AB87DD8}"/>
              </a:ext>
            </a:extLst>
          </p:cNvPr>
          <p:cNvSpPr txBox="1"/>
          <p:nvPr/>
        </p:nvSpPr>
        <p:spPr>
          <a:xfrm>
            <a:off x="3246833" y="338677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75883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61">
            <a:extLst>
              <a:ext uri="{FF2B5EF4-FFF2-40B4-BE49-F238E27FC236}">
                <a16:creationId xmlns:a16="http://schemas.microsoft.com/office/drawing/2014/main" id="{826E3225-3E96-4A34-816B-06EC6C1747EF}"/>
              </a:ext>
            </a:extLst>
          </p:cNvPr>
          <p:cNvSpPr txBox="1"/>
          <p:nvPr/>
        </p:nvSpPr>
        <p:spPr>
          <a:xfrm>
            <a:off x="887767" y="88776"/>
            <a:ext cx="311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Comparison: computation time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3722227A-F96A-403A-B269-C929F672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28" y="10923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áfico 58">
            <a:extLst>
              <a:ext uri="{FF2B5EF4-FFF2-40B4-BE49-F238E27FC236}">
                <a16:creationId xmlns:a16="http://schemas.microsoft.com/office/drawing/2014/main" id="{EC11576A-D854-4041-B46C-17072F4DC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780" y="833714"/>
            <a:ext cx="4724400" cy="3876675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6EF46D74-01C4-4DAA-B866-D15847E1E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3229" y="909914"/>
            <a:ext cx="4724400" cy="3800475"/>
          </a:xfrm>
          <a:prstGeom prst="rect">
            <a:avLst/>
          </a:prstGeom>
        </p:spPr>
      </p:pic>
      <p:sp>
        <p:nvSpPr>
          <p:cNvPr id="62" name="CuadroTexto 61">
            <a:extLst>
              <a:ext uri="{FF2B5EF4-FFF2-40B4-BE49-F238E27FC236}">
                <a16:creationId xmlns:a16="http://schemas.microsoft.com/office/drawing/2014/main" id="{826E3225-3E96-4A34-816B-06EC6C1747EF}"/>
              </a:ext>
            </a:extLst>
          </p:cNvPr>
          <p:cNvSpPr txBox="1"/>
          <p:nvPr/>
        </p:nvSpPr>
        <p:spPr>
          <a:xfrm>
            <a:off x="887767" y="88776"/>
            <a:ext cx="301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Comparison: total system cost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3479860-4474-44A1-ABE1-5B4512ACFA37}"/>
              </a:ext>
            </a:extLst>
          </p:cNvPr>
          <p:cNvSpPr txBox="1"/>
          <p:nvPr/>
        </p:nvSpPr>
        <p:spPr>
          <a:xfrm>
            <a:off x="2370338" y="490132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3-bus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5252561-A1DE-43DC-86FC-A81FAF61541F}"/>
              </a:ext>
            </a:extLst>
          </p:cNvPr>
          <p:cNvSpPr txBox="1"/>
          <p:nvPr/>
        </p:nvSpPr>
        <p:spPr>
          <a:xfrm>
            <a:off x="8832608" y="490132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9n</a:t>
            </a:r>
          </a:p>
        </p:txBody>
      </p:sp>
    </p:spTree>
    <p:extLst>
      <p:ext uri="{BB962C8B-B14F-4D97-AF65-F5344CB8AC3E}">
        <p14:creationId xmlns:p14="http://schemas.microsoft.com/office/powerpoint/2010/main" val="3887802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Neural Network Assisted Temporal Reduction for Transmission Expansion Planning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Assisted Temporal Reduction for Transmission Expansion Planning</dc:title>
  <dc:creator>Erik Francisco Álvarez Quispe</dc:creator>
  <cp:lastModifiedBy>Erik Francisco Álvarez Quispe</cp:lastModifiedBy>
  <cp:revision>2</cp:revision>
  <dcterms:created xsi:type="dcterms:W3CDTF">2023-10-03T09:44:45Z</dcterms:created>
  <dcterms:modified xsi:type="dcterms:W3CDTF">2023-10-03T09:54:28Z</dcterms:modified>
</cp:coreProperties>
</file>