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  <p:sldMasterId id="2147483694" r:id="rId5"/>
  </p:sldMasterIdLst>
  <p:notesMasterIdLst>
    <p:notesMasterId r:id="rId12"/>
  </p:notesMasterIdLst>
  <p:handoutMasterIdLst>
    <p:handoutMasterId r:id="rId13"/>
  </p:handoutMasterIdLst>
  <p:sldIdLst>
    <p:sldId id="269" r:id="rId6"/>
    <p:sldId id="273" r:id="rId7"/>
    <p:sldId id="275" r:id="rId8"/>
    <p:sldId id="276" r:id="rId9"/>
    <p:sldId id="277" r:id="rId10"/>
    <p:sldId id="272" r:id="rId1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52"/>
  </p:normalViewPr>
  <p:slideViewPr>
    <p:cSldViewPr snapToGrid="0" snapToObjects="1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11-7-2023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11-7-2023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7A732-A4AD-4522-B2BE-EB7057D7CF5F}" type="datetime1">
              <a:rPr lang="nl-BE" smtClean="0"/>
              <a:t>11/07/2023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‹Nº›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81F-AC8F-4D0A-9D3D-054EDA1A26C8}" type="datetime1">
              <a:rPr lang="nl-BE" smtClean="0"/>
              <a:t>11/07/2023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‹Nº›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5DA5-416E-40CD-977F-95B9AE6C400A}" type="datetime1">
              <a:rPr lang="nl-BE" smtClean="0"/>
              <a:t>11/07/2023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00FA2-5D8E-4EFA-B553-8ED3D3357851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3653-D054-4682-85A4-34FDEC5F4E36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1AFE-9FCE-477A-9124-C4B80AEF48C7}" type="datetime1">
              <a:rPr lang="nl-BE" smtClean="0"/>
              <a:t>11/07/2023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3EDC-A3F7-4F7C-85EB-8F5252324348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B198-CB76-44C8-8B8B-C32C5E4E9FF6}" type="datetime1">
              <a:rPr lang="nl-BE" smtClean="0"/>
              <a:t>11/07/2023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646BC-7054-4704-BB7B-A94419D9C564}" type="datetime1">
              <a:rPr lang="nl-BE" smtClean="0"/>
              <a:t>11/07/2023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E7283-2893-48B2-890F-992993862CB2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‹Nº›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B056CF81-9F3E-4E96-937E-A73BA19B8937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Ingenieurswetenschappen, Werktuigkunde, TME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‹Nº›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D0089BD7-EA0B-4494-9FFF-95E6CEB32087}" type="datetime1">
              <a:rPr lang="nl-BE" smtClean="0"/>
              <a:t>11/07/2023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Ingenieurswetenschappen, Werktuigkunde, TME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‹Nº›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for cost estimation: </a:t>
            </a:r>
            <a:r>
              <a:rPr lang="en-US" dirty="0" err="1"/>
              <a:t>Hyperparameter</a:t>
            </a:r>
            <a:r>
              <a:rPr lang="en-US" dirty="0"/>
              <a:t> tuning</a:t>
            </a:r>
          </a:p>
        </p:txBody>
      </p:sp>
    </p:spTree>
    <p:extLst>
      <p:ext uri="{BB962C8B-B14F-4D97-AF65-F5344CB8AC3E}">
        <p14:creationId xmlns:p14="http://schemas.microsoft.com/office/powerpoint/2010/main" val="939354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Problem setting + motivation (2-3)</a:t>
            </a:r>
          </a:p>
          <a:p>
            <a:r>
              <a:rPr lang="en-US" dirty="0"/>
              <a:t>Methodology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Process overview (1)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Optimization problem (2)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Neural network (2)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Line benefits (1)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Clustering process (1)</a:t>
            </a:r>
          </a:p>
          <a:p>
            <a:r>
              <a:rPr lang="en-US" dirty="0"/>
              <a:t>Results thus far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Neural network output (6)</a:t>
            </a:r>
          </a:p>
          <a:p>
            <a:pPr lvl="1"/>
            <a:r>
              <a:rPr lang="en-US" dirty="0">
                <a:solidFill>
                  <a:srgbClr val="92D050"/>
                </a:solidFill>
              </a:rPr>
              <a:t>Line benefits  (2)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92D050"/>
                </a:solidFill>
              </a:rPr>
              <a:t>Future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tasks</a:t>
            </a:r>
            <a:r>
              <a:rPr lang="en-US" dirty="0"/>
              <a:t> (1)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677907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4477CACE-81A8-A32A-6F08-5219E2840C74}"/>
              </a:ext>
            </a:extLst>
          </p:cNvPr>
          <p:cNvSpPr/>
          <p:nvPr/>
        </p:nvSpPr>
        <p:spPr>
          <a:xfrm>
            <a:off x="576000" y="3417294"/>
            <a:ext cx="11041200" cy="1179314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595DB14D-886E-2C34-29F3-590BC33A39BB}"/>
              </a:ext>
            </a:extLst>
          </p:cNvPr>
          <p:cNvSpPr/>
          <p:nvPr/>
        </p:nvSpPr>
        <p:spPr>
          <a:xfrm>
            <a:off x="576000" y="2257048"/>
            <a:ext cx="11041200" cy="97111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8B630C51-ED41-1900-35A4-E245F727C50D}"/>
              </a:ext>
            </a:extLst>
          </p:cNvPr>
          <p:cNvSpPr/>
          <p:nvPr/>
        </p:nvSpPr>
        <p:spPr>
          <a:xfrm>
            <a:off x="576000" y="1095375"/>
            <a:ext cx="11041200" cy="97111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3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overview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93347B9-2362-791C-0E30-5A6B8F30506D}"/>
              </a:ext>
            </a:extLst>
          </p:cNvPr>
          <p:cNvSpPr txBox="1"/>
          <p:nvPr/>
        </p:nvSpPr>
        <p:spPr>
          <a:xfrm>
            <a:off x="737403" y="627239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*</a:t>
            </a:r>
            <a:r>
              <a:rPr lang="en-US" sz="1400" b="1" dirty="0">
                <a:solidFill>
                  <a:schemeClr val="bg1"/>
                </a:solidFill>
              </a:rPr>
              <a:t>ESOM</a:t>
            </a:r>
            <a:r>
              <a:rPr lang="en-US" sz="1400" dirty="0">
                <a:solidFill>
                  <a:schemeClr val="bg1"/>
                </a:solidFill>
              </a:rPr>
              <a:t>: </a:t>
            </a:r>
            <a:r>
              <a:rPr lang="en-US" sz="1400" b="1" dirty="0">
                <a:solidFill>
                  <a:schemeClr val="bg1"/>
                </a:solidFill>
              </a:rPr>
              <a:t>E</a:t>
            </a:r>
            <a:r>
              <a:rPr lang="en-US" sz="1400" dirty="0">
                <a:solidFill>
                  <a:schemeClr val="bg1"/>
                </a:solidFill>
              </a:rPr>
              <a:t>nergy </a:t>
            </a:r>
            <a:r>
              <a:rPr lang="en-US" sz="1400" b="1" dirty="0">
                <a:solidFill>
                  <a:schemeClr val="bg1"/>
                </a:solidFill>
              </a:rPr>
              <a:t>S</a:t>
            </a:r>
            <a:r>
              <a:rPr lang="en-US" sz="1400" dirty="0">
                <a:solidFill>
                  <a:schemeClr val="bg1"/>
                </a:solidFill>
              </a:rPr>
              <a:t>ystem </a:t>
            </a:r>
            <a:r>
              <a:rPr lang="en-US" sz="1400" b="1" dirty="0">
                <a:solidFill>
                  <a:schemeClr val="bg1"/>
                </a:solidFill>
              </a:rPr>
              <a:t>O</a:t>
            </a:r>
            <a:r>
              <a:rPr lang="en-US" sz="1400" dirty="0">
                <a:solidFill>
                  <a:schemeClr val="bg1"/>
                </a:solidFill>
              </a:rPr>
              <a:t>ptimization </a:t>
            </a:r>
            <a:r>
              <a:rPr lang="en-US" sz="1400" b="1" dirty="0">
                <a:solidFill>
                  <a:schemeClr val="bg1"/>
                </a:solidFill>
              </a:rPr>
              <a:t>M</a:t>
            </a:r>
            <a:r>
              <a:rPr lang="en-US" sz="1400" dirty="0">
                <a:solidFill>
                  <a:schemeClr val="bg1"/>
                </a:solidFill>
              </a:rPr>
              <a:t>odel</a:t>
            </a:r>
          </a:p>
          <a:p>
            <a:r>
              <a:rPr lang="en-US" sz="1400" dirty="0">
                <a:solidFill>
                  <a:schemeClr val="bg1"/>
                </a:solidFill>
              </a:rPr>
              <a:t>**</a:t>
            </a:r>
            <a:r>
              <a:rPr lang="en-US" sz="1400" b="1" dirty="0">
                <a:solidFill>
                  <a:schemeClr val="bg1"/>
                </a:solidFill>
              </a:rPr>
              <a:t>ANN: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b="1" dirty="0">
                <a:solidFill>
                  <a:schemeClr val="bg1"/>
                </a:solidFill>
              </a:rPr>
              <a:t>A</a:t>
            </a:r>
            <a:r>
              <a:rPr lang="en-US" sz="1400" dirty="0">
                <a:solidFill>
                  <a:schemeClr val="bg1"/>
                </a:solidFill>
              </a:rPr>
              <a:t>rtificial </a:t>
            </a:r>
            <a:r>
              <a:rPr lang="en-US" sz="1400" b="1" dirty="0">
                <a:solidFill>
                  <a:schemeClr val="bg1"/>
                </a:solidFill>
              </a:rPr>
              <a:t>N</a:t>
            </a:r>
            <a:r>
              <a:rPr lang="en-US" sz="1400" dirty="0">
                <a:solidFill>
                  <a:schemeClr val="bg1"/>
                </a:solidFill>
              </a:rPr>
              <a:t>eural </a:t>
            </a:r>
            <a:r>
              <a:rPr lang="en-US" sz="1400" b="1" dirty="0">
                <a:solidFill>
                  <a:schemeClr val="bg1"/>
                </a:solidFill>
              </a:rPr>
              <a:t>N</a:t>
            </a:r>
            <a:r>
              <a:rPr lang="en-US" sz="1400" dirty="0">
                <a:solidFill>
                  <a:schemeClr val="bg1"/>
                </a:solidFill>
              </a:rPr>
              <a:t>etwork</a:t>
            </a:r>
            <a:endParaRPr lang="en-GB" sz="1400" dirty="0">
              <a:solidFill>
                <a:schemeClr val="bg1"/>
              </a:solidFill>
            </a:endParaRP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E9F4352A-CE4F-0E29-C45E-8CCA881AB504}"/>
              </a:ext>
            </a:extLst>
          </p:cNvPr>
          <p:cNvGrpSpPr/>
          <p:nvPr/>
        </p:nvGrpSpPr>
        <p:grpSpPr>
          <a:xfrm>
            <a:off x="9628373" y="1214423"/>
            <a:ext cx="1213706" cy="728223"/>
            <a:chOff x="10198340" y="754406"/>
            <a:chExt cx="1213706" cy="728223"/>
          </a:xfrm>
        </p:grpSpPr>
        <p:sp>
          <p:nvSpPr>
            <p:cNvPr id="28" name="Rectángulo: esquinas redondeadas 27">
              <a:extLst>
                <a:ext uri="{FF2B5EF4-FFF2-40B4-BE49-F238E27FC236}">
                  <a16:creationId xmlns:a16="http://schemas.microsoft.com/office/drawing/2014/main" id="{01EF3E92-1CE0-663D-2C55-3CA0D4129916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ectángulo: esquinas redondeadas 4">
              <a:extLst>
                <a:ext uri="{FF2B5EF4-FFF2-40B4-BE49-F238E27FC236}">
                  <a16:creationId xmlns:a16="http://schemas.microsoft.com/office/drawing/2014/main" id="{0F096E94-B26A-03AC-812C-3FB5540D0A8C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1CD820F7-D93B-2C43-B85E-A290397CE429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10820750" y="1572401"/>
            <a:ext cx="661008" cy="613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upo 39">
            <a:extLst>
              <a:ext uri="{FF2B5EF4-FFF2-40B4-BE49-F238E27FC236}">
                <a16:creationId xmlns:a16="http://schemas.microsoft.com/office/drawing/2014/main" id="{5C992245-2B48-4003-2A8A-A717DBDD2B1B}"/>
              </a:ext>
            </a:extLst>
          </p:cNvPr>
          <p:cNvGrpSpPr/>
          <p:nvPr/>
        </p:nvGrpSpPr>
        <p:grpSpPr>
          <a:xfrm>
            <a:off x="9628373" y="2380050"/>
            <a:ext cx="1213706" cy="728223"/>
            <a:chOff x="10198340" y="754406"/>
            <a:chExt cx="1213706" cy="728223"/>
          </a:xfrm>
        </p:grpSpPr>
        <p:sp>
          <p:nvSpPr>
            <p:cNvPr id="41" name="Rectángulo: esquinas redondeadas 40">
              <a:extLst>
                <a:ext uri="{FF2B5EF4-FFF2-40B4-BE49-F238E27FC236}">
                  <a16:creationId xmlns:a16="http://schemas.microsoft.com/office/drawing/2014/main" id="{2D2474FF-4D8E-AF5C-86CF-3C42182ED7B7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2" name="Rectángulo: esquinas redondeadas 4">
              <a:extLst>
                <a:ext uri="{FF2B5EF4-FFF2-40B4-BE49-F238E27FC236}">
                  <a16:creationId xmlns:a16="http://schemas.microsoft.com/office/drawing/2014/main" id="{5E8D29E4-5EAC-F04F-9DCA-379D5898AAFB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C9F7A0FC-21A5-24D1-AC0A-44C1986A41F4}"/>
              </a:ext>
            </a:extLst>
          </p:cNvPr>
          <p:cNvGrpSpPr/>
          <p:nvPr/>
        </p:nvGrpSpPr>
        <p:grpSpPr>
          <a:xfrm>
            <a:off x="3178550" y="1235752"/>
            <a:ext cx="1213706" cy="728223"/>
            <a:chOff x="3204" y="754406"/>
            <a:chExt cx="1213706" cy="728223"/>
          </a:xfrm>
        </p:grpSpPr>
        <p:sp>
          <p:nvSpPr>
            <p:cNvPr id="44" name="Rectángulo: esquinas redondeadas 43">
              <a:extLst>
                <a:ext uri="{FF2B5EF4-FFF2-40B4-BE49-F238E27FC236}">
                  <a16:creationId xmlns:a16="http://schemas.microsoft.com/office/drawing/2014/main" id="{D6348E97-B8B5-6E4C-FF13-55C95AE7CE01}"/>
                </a:ext>
              </a:extLst>
            </p:cNvPr>
            <p:cNvSpPr/>
            <p:nvPr/>
          </p:nvSpPr>
          <p:spPr>
            <a:xfrm>
              <a:off x="3204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5" name="Rectángulo: esquinas redondeadas 4">
              <a:extLst>
                <a:ext uri="{FF2B5EF4-FFF2-40B4-BE49-F238E27FC236}">
                  <a16:creationId xmlns:a16="http://schemas.microsoft.com/office/drawing/2014/main" id="{849C74D9-5BE1-C22A-B361-21DC4085970C}"/>
                </a:ext>
              </a:extLst>
            </p:cNvPr>
            <p:cNvSpPr txBox="1"/>
            <p:nvPr/>
          </p:nvSpPr>
          <p:spPr>
            <a:xfrm>
              <a:off x="24533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Input Data</a:t>
              </a:r>
            </a:p>
          </p:txBody>
        </p:sp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E8520EC2-9854-FBC1-E814-DC13D3828891}"/>
              </a:ext>
            </a:extLst>
          </p:cNvPr>
          <p:cNvGrpSpPr/>
          <p:nvPr/>
        </p:nvGrpSpPr>
        <p:grpSpPr>
          <a:xfrm>
            <a:off x="7427156" y="2381586"/>
            <a:ext cx="1213706" cy="728223"/>
            <a:chOff x="5100772" y="754406"/>
            <a:chExt cx="1213706" cy="728223"/>
          </a:xfrm>
        </p:grpSpPr>
        <p:sp>
          <p:nvSpPr>
            <p:cNvPr id="47" name="Rectángulo: esquinas redondeadas 46">
              <a:extLst>
                <a:ext uri="{FF2B5EF4-FFF2-40B4-BE49-F238E27FC236}">
                  <a16:creationId xmlns:a16="http://schemas.microsoft.com/office/drawing/2014/main" id="{2083C11B-7E26-359A-8269-609ED59F5F80}"/>
                </a:ext>
              </a:extLst>
            </p:cNvPr>
            <p:cNvSpPr/>
            <p:nvPr/>
          </p:nvSpPr>
          <p:spPr>
            <a:xfrm>
              <a:off x="5100772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Rectángulo: esquinas redondeadas 4">
              <a:extLst>
                <a:ext uri="{FF2B5EF4-FFF2-40B4-BE49-F238E27FC236}">
                  <a16:creationId xmlns:a16="http://schemas.microsoft.com/office/drawing/2014/main" id="{C59ECB66-7E32-1C3B-09B9-B821CDBB7F5B}"/>
                </a:ext>
              </a:extLst>
            </p:cNvPr>
            <p:cNvSpPr txBox="1"/>
            <p:nvPr/>
          </p:nvSpPr>
          <p:spPr>
            <a:xfrm>
              <a:off x="5122101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Representative Time Series</a:t>
              </a:r>
            </a:p>
          </p:txBody>
        </p:sp>
      </p:grpSp>
      <p:grpSp>
        <p:nvGrpSpPr>
          <p:cNvPr id="59" name="Grupo 58">
            <a:extLst>
              <a:ext uri="{FF2B5EF4-FFF2-40B4-BE49-F238E27FC236}">
                <a16:creationId xmlns:a16="http://schemas.microsoft.com/office/drawing/2014/main" id="{51E0BD0F-27AB-3CAE-DC45-734A2D9E5277}"/>
              </a:ext>
            </a:extLst>
          </p:cNvPr>
          <p:cNvGrpSpPr/>
          <p:nvPr/>
        </p:nvGrpSpPr>
        <p:grpSpPr>
          <a:xfrm>
            <a:off x="3785403" y="1963975"/>
            <a:ext cx="1461865" cy="780188"/>
            <a:chOff x="3785403" y="1963975"/>
            <a:chExt cx="1461865" cy="780188"/>
          </a:xfrm>
        </p:grpSpPr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3AF9B056-4ACD-FEE3-068B-A1E75E9D7ADD}"/>
                </a:ext>
              </a:extLst>
            </p:cNvPr>
            <p:cNvCxnSpPr>
              <a:cxnSpLocks/>
              <a:stCxn id="44" idx="2"/>
            </p:cNvCxnSpPr>
            <p:nvPr/>
          </p:nvCxnSpPr>
          <p:spPr>
            <a:xfrm>
              <a:off x="3785403" y="1963975"/>
              <a:ext cx="0" cy="780186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536E5D1C-4B7A-BD21-0313-440F35EB82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85403" y="2744163"/>
              <a:ext cx="1461865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1897FD0A-84CF-A56F-CB26-FB0861F9C406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6418316" y="2744163"/>
            <a:ext cx="1030169" cy="153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A20EA4AC-E17D-A90A-8926-C5B9255BDCA4}"/>
              </a:ext>
            </a:extLst>
          </p:cNvPr>
          <p:cNvCxnSpPr>
            <a:stCxn id="47" idx="3"/>
            <a:endCxn id="42" idx="1"/>
          </p:cNvCxnSpPr>
          <p:nvPr/>
        </p:nvCxnSpPr>
        <p:spPr>
          <a:xfrm flipV="1">
            <a:off x="8640862" y="2744162"/>
            <a:ext cx="1008840" cy="153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4DF543FE-580C-9B5C-4A6D-A543BC015807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10842079" y="2744162"/>
            <a:ext cx="63967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228360E9-EE8A-2292-34F7-4DAE8893D9C5}"/>
              </a:ext>
            </a:extLst>
          </p:cNvPr>
          <p:cNvCxnSpPr>
            <a:stCxn id="45" idx="3"/>
            <a:endCxn id="29" idx="1"/>
          </p:cNvCxnSpPr>
          <p:nvPr/>
        </p:nvCxnSpPr>
        <p:spPr>
          <a:xfrm flipV="1">
            <a:off x="4370927" y="1578535"/>
            <a:ext cx="5278775" cy="213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upo 74">
            <a:extLst>
              <a:ext uri="{FF2B5EF4-FFF2-40B4-BE49-F238E27FC236}">
                <a16:creationId xmlns:a16="http://schemas.microsoft.com/office/drawing/2014/main" id="{F0D134DC-266D-7F8C-6C05-7C176A0A7555}"/>
              </a:ext>
            </a:extLst>
          </p:cNvPr>
          <p:cNvGrpSpPr/>
          <p:nvPr/>
        </p:nvGrpSpPr>
        <p:grpSpPr>
          <a:xfrm>
            <a:off x="9628373" y="3643091"/>
            <a:ext cx="1213706" cy="728223"/>
            <a:chOff x="10198340" y="754406"/>
            <a:chExt cx="1213706" cy="728223"/>
          </a:xfrm>
        </p:grpSpPr>
        <p:sp>
          <p:nvSpPr>
            <p:cNvPr id="76" name="Rectángulo: esquinas redondeadas 75">
              <a:extLst>
                <a:ext uri="{FF2B5EF4-FFF2-40B4-BE49-F238E27FC236}">
                  <a16:creationId xmlns:a16="http://schemas.microsoft.com/office/drawing/2014/main" id="{C2DB3198-3F60-B037-A711-D9D3C74C5A39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7" name="Rectángulo: esquinas redondeadas 4">
              <a:extLst>
                <a:ext uri="{FF2B5EF4-FFF2-40B4-BE49-F238E27FC236}">
                  <a16:creationId xmlns:a16="http://schemas.microsoft.com/office/drawing/2014/main" id="{760B6D5E-606D-A7DE-8435-5419E84ACBF0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80E53C29-C5C9-4602-F89C-077DC303D05D}"/>
              </a:ext>
            </a:extLst>
          </p:cNvPr>
          <p:cNvGrpSpPr/>
          <p:nvPr/>
        </p:nvGrpSpPr>
        <p:grpSpPr>
          <a:xfrm>
            <a:off x="7427156" y="3644627"/>
            <a:ext cx="1213706" cy="728223"/>
            <a:chOff x="5100772" y="754406"/>
            <a:chExt cx="1213706" cy="728223"/>
          </a:xfrm>
        </p:grpSpPr>
        <p:sp>
          <p:nvSpPr>
            <p:cNvPr id="79" name="Rectángulo: esquinas redondeadas 78">
              <a:extLst>
                <a:ext uri="{FF2B5EF4-FFF2-40B4-BE49-F238E27FC236}">
                  <a16:creationId xmlns:a16="http://schemas.microsoft.com/office/drawing/2014/main" id="{579E5B0F-3495-EA83-0453-716A14A69100}"/>
                </a:ext>
              </a:extLst>
            </p:cNvPr>
            <p:cNvSpPr/>
            <p:nvPr/>
          </p:nvSpPr>
          <p:spPr>
            <a:xfrm>
              <a:off x="5100772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0" name="Rectángulo: esquinas redondeadas 4">
              <a:extLst>
                <a:ext uri="{FF2B5EF4-FFF2-40B4-BE49-F238E27FC236}">
                  <a16:creationId xmlns:a16="http://schemas.microsoft.com/office/drawing/2014/main" id="{41A6F466-3295-75CA-FB4A-674CF7B9EC53}"/>
                </a:ext>
              </a:extLst>
            </p:cNvPr>
            <p:cNvSpPr txBox="1"/>
            <p:nvPr/>
          </p:nvSpPr>
          <p:spPr>
            <a:xfrm>
              <a:off x="5122101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Representative Time Series</a:t>
              </a:r>
            </a:p>
          </p:txBody>
        </p:sp>
      </p:grpSp>
      <p:cxnSp>
        <p:nvCxnSpPr>
          <p:cNvPr id="81" name="Conector recto de flecha 80">
            <a:extLst>
              <a:ext uri="{FF2B5EF4-FFF2-40B4-BE49-F238E27FC236}">
                <a16:creationId xmlns:a16="http://schemas.microsoft.com/office/drawing/2014/main" id="{14A31814-43BC-DC10-F933-C0E43C943CBE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6418316" y="4007204"/>
            <a:ext cx="1030169" cy="153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172B33A4-50C0-64E8-1081-63BC48D6B072}"/>
              </a:ext>
            </a:extLst>
          </p:cNvPr>
          <p:cNvCxnSpPr>
            <a:stCxn id="79" idx="3"/>
            <a:endCxn id="77" idx="1"/>
          </p:cNvCxnSpPr>
          <p:nvPr/>
        </p:nvCxnSpPr>
        <p:spPr>
          <a:xfrm flipV="1">
            <a:off x="8640862" y="4007203"/>
            <a:ext cx="1008840" cy="153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96E8E2B7-A0D7-C30F-0625-518BF796471E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10842079" y="4007203"/>
            <a:ext cx="63967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o 86">
            <a:extLst>
              <a:ext uri="{FF2B5EF4-FFF2-40B4-BE49-F238E27FC236}">
                <a16:creationId xmlns:a16="http://schemas.microsoft.com/office/drawing/2014/main" id="{D8983116-743C-8D28-C91A-94332EEA3015}"/>
              </a:ext>
            </a:extLst>
          </p:cNvPr>
          <p:cNvGrpSpPr/>
          <p:nvPr/>
        </p:nvGrpSpPr>
        <p:grpSpPr>
          <a:xfrm>
            <a:off x="3094448" y="3672314"/>
            <a:ext cx="1213706" cy="728223"/>
            <a:chOff x="10198340" y="754406"/>
            <a:chExt cx="1213706" cy="728223"/>
          </a:xfrm>
        </p:grpSpPr>
        <p:sp>
          <p:nvSpPr>
            <p:cNvPr id="88" name="Rectángulo: esquinas redondeadas 87">
              <a:extLst>
                <a:ext uri="{FF2B5EF4-FFF2-40B4-BE49-F238E27FC236}">
                  <a16:creationId xmlns:a16="http://schemas.microsoft.com/office/drawing/2014/main" id="{EAAEA1CC-F714-223D-18E0-D693C8961F46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Rectángulo: esquinas redondeadas 4">
              <a:extLst>
                <a:ext uri="{FF2B5EF4-FFF2-40B4-BE49-F238E27FC236}">
                  <a16:creationId xmlns:a16="http://schemas.microsoft.com/office/drawing/2014/main" id="{F02F1CD1-C6FB-2F2D-4A6C-6CDDABEE191E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Relaxed ESOM</a:t>
              </a:r>
            </a:p>
          </p:txBody>
        </p:sp>
      </p:grp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2A75D3DB-6E93-AEB1-CEDD-43D278D1C804}"/>
              </a:ext>
            </a:extLst>
          </p:cNvPr>
          <p:cNvCxnSpPr>
            <a:cxnSpLocks/>
            <a:stCxn id="44" idx="1"/>
            <a:endCxn id="89" idx="1"/>
          </p:cNvCxnSpPr>
          <p:nvPr/>
        </p:nvCxnSpPr>
        <p:spPr>
          <a:xfrm rot="10800000" flipV="1">
            <a:off x="3115778" y="1599864"/>
            <a:ext cx="62773" cy="2436562"/>
          </a:xfrm>
          <a:prstGeom prst="bentConnector3">
            <a:avLst>
              <a:gd name="adj1" fmla="val 464169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BF8937D0-6574-40F0-198C-FE218B13A432}"/>
              </a:ext>
            </a:extLst>
          </p:cNvPr>
          <p:cNvCxnSpPr>
            <a:cxnSpLocks/>
            <a:stCxn id="89" idx="3"/>
            <a:endCxn id="141" idx="1"/>
          </p:cNvCxnSpPr>
          <p:nvPr/>
        </p:nvCxnSpPr>
        <p:spPr>
          <a:xfrm flipV="1">
            <a:off x="4286825" y="4029708"/>
            <a:ext cx="959987" cy="671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adroTexto 64">
            <a:extLst>
              <a:ext uri="{FF2B5EF4-FFF2-40B4-BE49-F238E27FC236}">
                <a16:creationId xmlns:a16="http://schemas.microsoft.com/office/drawing/2014/main" id="{6A712A95-57EC-6FA5-3FAD-75FB83EB8E6B}"/>
              </a:ext>
            </a:extLst>
          </p:cNvPr>
          <p:cNvSpPr txBox="1"/>
          <p:nvPr/>
        </p:nvSpPr>
        <p:spPr>
          <a:xfrm>
            <a:off x="576000" y="1263300"/>
            <a:ext cx="1688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Benchmark:</a:t>
            </a:r>
          </a:p>
          <a:p>
            <a:r>
              <a:rPr lang="en-GB" sz="1600" dirty="0">
                <a:solidFill>
                  <a:schemeClr val="bg1"/>
                </a:solidFill>
              </a:rPr>
              <a:t>Full time horizon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B95B727F-E10B-D263-881F-BE2F0616E139}"/>
              </a:ext>
            </a:extLst>
          </p:cNvPr>
          <p:cNvSpPr txBox="1"/>
          <p:nvPr/>
        </p:nvSpPr>
        <p:spPr>
          <a:xfrm>
            <a:off x="576000" y="2446183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Traditional:</a:t>
            </a:r>
          </a:p>
          <a:p>
            <a:r>
              <a:rPr lang="en-GB" sz="1600" dirty="0">
                <a:solidFill>
                  <a:schemeClr val="bg1"/>
                </a:solidFill>
              </a:rPr>
              <a:t>Split time horizon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38B333F7-4243-1963-E6AC-3E38288E951E}"/>
              </a:ext>
            </a:extLst>
          </p:cNvPr>
          <p:cNvSpPr txBox="1"/>
          <p:nvPr/>
        </p:nvSpPr>
        <p:spPr>
          <a:xfrm>
            <a:off x="576000" y="3710530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Based in Costs:</a:t>
            </a:r>
          </a:p>
          <a:p>
            <a:r>
              <a:rPr lang="en-GB" sz="1600" dirty="0">
                <a:solidFill>
                  <a:schemeClr val="bg1"/>
                </a:solidFill>
              </a:rPr>
              <a:t>Split time horizon</a:t>
            </a:r>
          </a:p>
        </p:txBody>
      </p:sp>
      <p:sp>
        <p:nvSpPr>
          <p:cNvPr id="114" name="Rectángulo: esquinas redondeadas 113">
            <a:extLst>
              <a:ext uri="{FF2B5EF4-FFF2-40B4-BE49-F238E27FC236}">
                <a16:creationId xmlns:a16="http://schemas.microsoft.com/office/drawing/2014/main" id="{30FD289A-9B72-76A9-E973-DA1C7718C2BB}"/>
              </a:ext>
            </a:extLst>
          </p:cNvPr>
          <p:cNvSpPr/>
          <p:nvPr/>
        </p:nvSpPr>
        <p:spPr>
          <a:xfrm>
            <a:off x="576000" y="4846453"/>
            <a:ext cx="11041200" cy="117931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Rectángulo: esquinas redondeadas 114">
            <a:extLst>
              <a:ext uri="{FF2B5EF4-FFF2-40B4-BE49-F238E27FC236}">
                <a16:creationId xmlns:a16="http://schemas.microsoft.com/office/drawing/2014/main" id="{06C49188-48EB-CC14-7DB5-0AFC99764816}"/>
              </a:ext>
            </a:extLst>
          </p:cNvPr>
          <p:cNvSpPr/>
          <p:nvPr/>
        </p:nvSpPr>
        <p:spPr>
          <a:xfrm>
            <a:off x="2793841" y="4946141"/>
            <a:ext cx="1846574" cy="99623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16" name="Grupo 115">
            <a:extLst>
              <a:ext uri="{FF2B5EF4-FFF2-40B4-BE49-F238E27FC236}">
                <a16:creationId xmlns:a16="http://schemas.microsoft.com/office/drawing/2014/main" id="{8928BE0F-5694-02C6-8C08-AE512B391D0F}"/>
              </a:ext>
            </a:extLst>
          </p:cNvPr>
          <p:cNvGrpSpPr/>
          <p:nvPr/>
        </p:nvGrpSpPr>
        <p:grpSpPr>
          <a:xfrm>
            <a:off x="5225939" y="5072251"/>
            <a:ext cx="1213706" cy="728223"/>
            <a:chOff x="6799961" y="754406"/>
            <a:chExt cx="1213706" cy="728223"/>
          </a:xfrm>
        </p:grpSpPr>
        <p:sp>
          <p:nvSpPr>
            <p:cNvPr id="117" name="Rectángulo: esquinas redondeadas 116">
              <a:extLst>
                <a:ext uri="{FF2B5EF4-FFF2-40B4-BE49-F238E27FC236}">
                  <a16:creationId xmlns:a16="http://schemas.microsoft.com/office/drawing/2014/main" id="{AC31F2D6-3064-CA6A-39EC-3C239983C877}"/>
                </a:ext>
              </a:extLst>
            </p:cNvPr>
            <p:cNvSpPr/>
            <p:nvPr/>
          </p:nvSpPr>
          <p:spPr>
            <a:xfrm>
              <a:off x="6799961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18" name="Rectángulo: esquinas redondeadas 4">
              <a:extLst>
                <a:ext uri="{FF2B5EF4-FFF2-40B4-BE49-F238E27FC236}">
                  <a16:creationId xmlns:a16="http://schemas.microsoft.com/office/drawing/2014/main" id="{A5E17137-EDCD-00CC-0078-532F51B628E4}"/>
                </a:ext>
              </a:extLst>
            </p:cNvPr>
            <p:cNvSpPr txBox="1"/>
            <p:nvPr/>
          </p:nvSpPr>
          <p:spPr>
            <a:xfrm>
              <a:off x="6820834" y="783628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Features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dirty="0"/>
                <a:t>(Investment benefit)</a:t>
              </a:r>
              <a:endParaRPr lang="en-US" sz="1100" b="1" kern="1200" dirty="0"/>
            </a:p>
          </p:txBody>
        </p:sp>
      </p:grpSp>
      <p:grpSp>
        <p:nvGrpSpPr>
          <p:cNvPr id="119" name="Grupo 118">
            <a:extLst>
              <a:ext uri="{FF2B5EF4-FFF2-40B4-BE49-F238E27FC236}">
                <a16:creationId xmlns:a16="http://schemas.microsoft.com/office/drawing/2014/main" id="{E8EC4981-AFF7-B5AA-0806-FED14331D411}"/>
              </a:ext>
            </a:extLst>
          </p:cNvPr>
          <p:cNvGrpSpPr/>
          <p:nvPr/>
        </p:nvGrpSpPr>
        <p:grpSpPr>
          <a:xfrm>
            <a:off x="9628373" y="5072250"/>
            <a:ext cx="1213706" cy="728223"/>
            <a:chOff x="10198340" y="754406"/>
            <a:chExt cx="1213706" cy="728223"/>
          </a:xfrm>
        </p:grpSpPr>
        <p:sp>
          <p:nvSpPr>
            <p:cNvPr id="120" name="Rectángulo: esquinas redondeadas 119">
              <a:extLst>
                <a:ext uri="{FF2B5EF4-FFF2-40B4-BE49-F238E27FC236}">
                  <a16:creationId xmlns:a16="http://schemas.microsoft.com/office/drawing/2014/main" id="{76B6A6D9-AE02-20DD-4F6C-DC3E375C4406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1" name="Rectángulo: esquinas redondeadas 4">
              <a:extLst>
                <a:ext uri="{FF2B5EF4-FFF2-40B4-BE49-F238E27FC236}">
                  <a16:creationId xmlns:a16="http://schemas.microsoft.com/office/drawing/2014/main" id="{2E72BC96-6E7E-68C9-D880-40F22718B18E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ESOM</a:t>
              </a:r>
            </a:p>
          </p:txBody>
        </p:sp>
      </p:grpSp>
      <p:grpSp>
        <p:nvGrpSpPr>
          <p:cNvPr id="122" name="Grupo 121">
            <a:extLst>
              <a:ext uri="{FF2B5EF4-FFF2-40B4-BE49-F238E27FC236}">
                <a16:creationId xmlns:a16="http://schemas.microsoft.com/office/drawing/2014/main" id="{E5BF4471-9CE8-A105-3E02-DF266BA96D4E}"/>
              </a:ext>
            </a:extLst>
          </p:cNvPr>
          <p:cNvGrpSpPr/>
          <p:nvPr/>
        </p:nvGrpSpPr>
        <p:grpSpPr>
          <a:xfrm>
            <a:off x="7427156" y="5073786"/>
            <a:ext cx="1213706" cy="728223"/>
            <a:chOff x="5100772" y="754406"/>
            <a:chExt cx="1213706" cy="728223"/>
          </a:xfrm>
        </p:grpSpPr>
        <p:sp>
          <p:nvSpPr>
            <p:cNvPr id="123" name="Rectángulo: esquinas redondeadas 122">
              <a:extLst>
                <a:ext uri="{FF2B5EF4-FFF2-40B4-BE49-F238E27FC236}">
                  <a16:creationId xmlns:a16="http://schemas.microsoft.com/office/drawing/2014/main" id="{D14AA2EF-A273-67EF-7236-4EE00821C0A6}"/>
                </a:ext>
              </a:extLst>
            </p:cNvPr>
            <p:cNvSpPr/>
            <p:nvPr/>
          </p:nvSpPr>
          <p:spPr>
            <a:xfrm>
              <a:off x="5100772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4" name="Rectángulo: esquinas redondeadas 4">
              <a:extLst>
                <a:ext uri="{FF2B5EF4-FFF2-40B4-BE49-F238E27FC236}">
                  <a16:creationId xmlns:a16="http://schemas.microsoft.com/office/drawing/2014/main" id="{9B11ED20-3D1A-7F29-32C0-94D91D90E1BA}"/>
                </a:ext>
              </a:extLst>
            </p:cNvPr>
            <p:cNvSpPr txBox="1"/>
            <p:nvPr/>
          </p:nvSpPr>
          <p:spPr>
            <a:xfrm>
              <a:off x="5122101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Representative Time Series</a:t>
              </a:r>
            </a:p>
          </p:txBody>
        </p:sp>
      </p:grpSp>
      <p:cxnSp>
        <p:nvCxnSpPr>
          <p:cNvPr id="125" name="Conector recto de flecha 124">
            <a:extLst>
              <a:ext uri="{FF2B5EF4-FFF2-40B4-BE49-F238E27FC236}">
                <a16:creationId xmlns:a16="http://schemas.microsoft.com/office/drawing/2014/main" id="{6B03308A-197C-E878-046B-87C9BD9C4955}"/>
              </a:ext>
            </a:extLst>
          </p:cNvPr>
          <p:cNvCxnSpPr>
            <a:cxnSpLocks/>
            <a:stCxn id="118" idx="3"/>
            <a:endCxn id="124" idx="1"/>
          </p:cNvCxnSpPr>
          <p:nvPr/>
        </p:nvCxnSpPr>
        <p:spPr>
          <a:xfrm flipV="1">
            <a:off x="6417860" y="5437898"/>
            <a:ext cx="1030625" cy="635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de flecha 125">
            <a:extLst>
              <a:ext uri="{FF2B5EF4-FFF2-40B4-BE49-F238E27FC236}">
                <a16:creationId xmlns:a16="http://schemas.microsoft.com/office/drawing/2014/main" id="{E8C48F0E-8B0D-61F3-EADE-6C53C607830F}"/>
              </a:ext>
            </a:extLst>
          </p:cNvPr>
          <p:cNvCxnSpPr>
            <a:stCxn id="123" idx="3"/>
            <a:endCxn id="121" idx="1"/>
          </p:cNvCxnSpPr>
          <p:nvPr/>
        </p:nvCxnSpPr>
        <p:spPr>
          <a:xfrm flipV="1">
            <a:off x="8640862" y="5436362"/>
            <a:ext cx="1008840" cy="153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cto de flecha 126">
            <a:extLst>
              <a:ext uri="{FF2B5EF4-FFF2-40B4-BE49-F238E27FC236}">
                <a16:creationId xmlns:a16="http://schemas.microsoft.com/office/drawing/2014/main" id="{40AB6BB5-457A-60A4-D7E4-A243C1C2B839}"/>
              </a:ext>
            </a:extLst>
          </p:cNvPr>
          <p:cNvCxnSpPr>
            <a:cxnSpLocks/>
            <a:stCxn id="120" idx="3"/>
          </p:cNvCxnSpPr>
          <p:nvPr/>
        </p:nvCxnSpPr>
        <p:spPr>
          <a:xfrm>
            <a:off x="10842079" y="5436362"/>
            <a:ext cx="63967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07B1EB7C-22C1-3238-46D5-7A1CFBA92D6E}"/>
              </a:ext>
            </a:extLst>
          </p:cNvPr>
          <p:cNvGrpSpPr/>
          <p:nvPr/>
        </p:nvGrpSpPr>
        <p:grpSpPr>
          <a:xfrm>
            <a:off x="3094448" y="5159396"/>
            <a:ext cx="1213706" cy="728223"/>
            <a:chOff x="10198340" y="754406"/>
            <a:chExt cx="1213706" cy="728223"/>
          </a:xfrm>
        </p:grpSpPr>
        <p:sp>
          <p:nvSpPr>
            <p:cNvPr id="129" name="Rectángulo: esquinas redondeadas 128">
              <a:extLst>
                <a:ext uri="{FF2B5EF4-FFF2-40B4-BE49-F238E27FC236}">
                  <a16:creationId xmlns:a16="http://schemas.microsoft.com/office/drawing/2014/main" id="{916A5184-3C9B-3BEB-725C-C55B4D48E91E}"/>
                </a:ext>
              </a:extLst>
            </p:cNvPr>
            <p:cNvSpPr/>
            <p:nvPr/>
          </p:nvSpPr>
          <p:spPr>
            <a:xfrm>
              <a:off x="10198340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0" name="Rectángulo: esquinas redondeadas 4">
              <a:extLst>
                <a:ext uri="{FF2B5EF4-FFF2-40B4-BE49-F238E27FC236}">
                  <a16:creationId xmlns:a16="http://schemas.microsoft.com/office/drawing/2014/main" id="{C5962369-3BD8-18A4-4790-E6C448809E2C}"/>
                </a:ext>
              </a:extLst>
            </p:cNvPr>
            <p:cNvSpPr txBox="1"/>
            <p:nvPr/>
          </p:nvSpPr>
          <p:spPr>
            <a:xfrm>
              <a:off x="10219669" y="775735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ANN: Cost Estimator</a:t>
              </a:r>
            </a:p>
          </p:txBody>
        </p:sp>
      </p:grpSp>
      <p:cxnSp>
        <p:nvCxnSpPr>
          <p:cNvPr id="131" name="Conector recto de flecha 130">
            <a:extLst>
              <a:ext uri="{FF2B5EF4-FFF2-40B4-BE49-F238E27FC236}">
                <a16:creationId xmlns:a16="http://schemas.microsoft.com/office/drawing/2014/main" id="{FADF13FF-8634-2D95-BAAB-148F94C5D28F}"/>
              </a:ext>
            </a:extLst>
          </p:cNvPr>
          <p:cNvCxnSpPr>
            <a:cxnSpLocks/>
            <a:stCxn id="115" idx="3"/>
            <a:endCxn id="118" idx="1"/>
          </p:cNvCxnSpPr>
          <p:nvPr/>
        </p:nvCxnSpPr>
        <p:spPr>
          <a:xfrm>
            <a:off x="4640415" y="5444256"/>
            <a:ext cx="606397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uadroTexto 131">
            <a:extLst>
              <a:ext uri="{FF2B5EF4-FFF2-40B4-BE49-F238E27FC236}">
                <a16:creationId xmlns:a16="http://schemas.microsoft.com/office/drawing/2014/main" id="{C3F9996C-D138-0C4E-69C8-22EECF533BA7}"/>
              </a:ext>
            </a:extLst>
          </p:cNvPr>
          <p:cNvSpPr txBox="1"/>
          <p:nvPr/>
        </p:nvSpPr>
        <p:spPr>
          <a:xfrm>
            <a:off x="576000" y="5139689"/>
            <a:ext cx="1757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</a:rPr>
              <a:t>Proposal:</a:t>
            </a:r>
          </a:p>
          <a:p>
            <a:r>
              <a:rPr lang="en-GB" sz="1600" dirty="0">
                <a:solidFill>
                  <a:srgbClr val="000000"/>
                </a:solidFill>
              </a:rPr>
              <a:t>Split time horizon</a:t>
            </a:r>
          </a:p>
        </p:txBody>
      </p:sp>
      <p:sp>
        <p:nvSpPr>
          <p:cNvPr id="133" name="CuadroTexto 132">
            <a:extLst>
              <a:ext uri="{FF2B5EF4-FFF2-40B4-BE49-F238E27FC236}">
                <a16:creationId xmlns:a16="http://schemas.microsoft.com/office/drawing/2014/main" id="{F534D431-00FC-6C21-43E5-21EDB7F8D882}"/>
              </a:ext>
            </a:extLst>
          </p:cNvPr>
          <p:cNvSpPr txBox="1"/>
          <p:nvPr/>
        </p:nvSpPr>
        <p:spPr>
          <a:xfrm>
            <a:off x="2739338" y="4946141"/>
            <a:ext cx="19848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/>
              <a:t>Investment Benefit Method</a:t>
            </a:r>
          </a:p>
        </p:txBody>
      </p:sp>
      <p:grpSp>
        <p:nvGrpSpPr>
          <p:cNvPr id="139" name="Grupo 138">
            <a:extLst>
              <a:ext uri="{FF2B5EF4-FFF2-40B4-BE49-F238E27FC236}">
                <a16:creationId xmlns:a16="http://schemas.microsoft.com/office/drawing/2014/main" id="{8F34414D-66F3-D660-9B3F-70C68F711D63}"/>
              </a:ext>
            </a:extLst>
          </p:cNvPr>
          <p:cNvGrpSpPr/>
          <p:nvPr/>
        </p:nvGrpSpPr>
        <p:grpSpPr>
          <a:xfrm>
            <a:off x="5225939" y="3657703"/>
            <a:ext cx="1213706" cy="728223"/>
            <a:chOff x="6799961" y="754406"/>
            <a:chExt cx="1213706" cy="728223"/>
          </a:xfrm>
        </p:grpSpPr>
        <p:sp>
          <p:nvSpPr>
            <p:cNvPr id="140" name="Rectángulo: esquinas redondeadas 139">
              <a:extLst>
                <a:ext uri="{FF2B5EF4-FFF2-40B4-BE49-F238E27FC236}">
                  <a16:creationId xmlns:a16="http://schemas.microsoft.com/office/drawing/2014/main" id="{4583ACA2-CB3B-947D-7E3A-D626C14D2428}"/>
                </a:ext>
              </a:extLst>
            </p:cNvPr>
            <p:cNvSpPr/>
            <p:nvPr/>
          </p:nvSpPr>
          <p:spPr>
            <a:xfrm>
              <a:off x="6799961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41" name="Rectángulo: esquinas redondeadas 4">
              <a:extLst>
                <a:ext uri="{FF2B5EF4-FFF2-40B4-BE49-F238E27FC236}">
                  <a16:creationId xmlns:a16="http://schemas.microsoft.com/office/drawing/2014/main" id="{B2DB87BE-D485-AD4B-CD49-DC69042205BC}"/>
                </a:ext>
              </a:extLst>
            </p:cNvPr>
            <p:cNvSpPr txBox="1"/>
            <p:nvPr/>
          </p:nvSpPr>
          <p:spPr>
            <a:xfrm>
              <a:off x="6820834" y="783628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Features</a:t>
              </a:r>
            </a:p>
          </p:txBody>
        </p:sp>
      </p:grpSp>
      <p:grpSp>
        <p:nvGrpSpPr>
          <p:cNvPr id="142" name="Grupo 141">
            <a:extLst>
              <a:ext uri="{FF2B5EF4-FFF2-40B4-BE49-F238E27FC236}">
                <a16:creationId xmlns:a16="http://schemas.microsoft.com/office/drawing/2014/main" id="{6985FB44-DBF2-E252-F0BE-9A5F5E809B14}"/>
              </a:ext>
            </a:extLst>
          </p:cNvPr>
          <p:cNvGrpSpPr/>
          <p:nvPr/>
        </p:nvGrpSpPr>
        <p:grpSpPr>
          <a:xfrm>
            <a:off x="5225939" y="2381586"/>
            <a:ext cx="1213706" cy="728223"/>
            <a:chOff x="6799961" y="754406"/>
            <a:chExt cx="1213706" cy="728223"/>
          </a:xfrm>
        </p:grpSpPr>
        <p:sp>
          <p:nvSpPr>
            <p:cNvPr id="143" name="Rectángulo: esquinas redondeadas 142">
              <a:extLst>
                <a:ext uri="{FF2B5EF4-FFF2-40B4-BE49-F238E27FC236}">
                  <a16:creationId xmlns:a16="http://schemas.microsoft.com/office/drawing/2014/main" id="{D07587DE-BA91-843C-8A39-7184F01F5D0B}"/>
                </a:ext>
              </a:extLst>
            </p:cNvPr>
            <p:cNvSpPr/>
            <p:nvPr/>
          </p:nvSpPr>
          <p:spPr>
            <a:xfrm>
              <a:off x="6799961" y="754406"/>
              <a:ext cx="1213706" cy="728223"/>
            </a:xfrm>
            <a:prstGeom prst="roundRect">
              <a:avLst>
                <a:gd name="adj" fmla="val 1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sp>
        <p:sp>
          <p:nvSpPr>
            <p:cNvPr id="144" name="Rectángulo: esquinas redondeadas 4">
              <a:extLst>
                <a:ext uri="{FF2B5EF4-FFF2-40B4-BE49-F238E27FC236}">
                  <a16:creationId xmlns:a16="http://schemas.microsoft.com/office/drawing/2014/main" id="{BC6B4860-7A0F-5D3A-3043-468360A2E897}"/>
                </a:ext>
              </a:extLst>
            </p:cNvPr>
            <p:cNvSpPr txBox="1"/>
            <p:nvPr/>
          </p:nvSpPr>
          <p:spPr>
            <a:xfrm>
              <a:off x="6820834" y="783628"/>
              <a:ext cx="1171048" cy="68556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b="1" kern="1200" dirty="0"/>
                <a:t>Input Time Series</a:t>
              </a:r>
            </a:p>
          </p:txBody>
        </p:sp>
      </p:grpSp>
      <p:cxnSp>
        <p:nvCxnSpPr>
          <p:cNvPr id="148" name="Conector: angular 147">
            <a:extLst>
              <a:ext uri="{FF2B5EF4-FFF2-40B4-BE49-F238E27FC236}">
                <a16:creationId xmlns:a16="http://schemas.microsoft.com/office/drawing/2014/main" id="{94042C8D-AA2C-774E-DF0A-F72C8999B6F3}"/>
              </a:ext>
            </a:extLst>
          </p:cNvPr>
          <p:cNvCxnSpPr>
            <a:stCxn id="44" idx="1"/>
            <a:endCxn id="115" idx="1"/>
          </p:cNvCxnSpPr>
          <p:nvPr/>
        </p:nvCxnSpPr>
        <p:spPr>
          <a:xfrm rot="10800000" flipV="1">
            <a:off x="2793842" y="1599864"/>
            <a:ext cx="384709" cy="3844392"/>
          </a:xfrm>
          <a:prstGeom prst="bentConnector3">
            <a:avLst>
              <a:gd name="adj1" fmla="val 159422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CuadroTexto 148">
            <a:extLst>
              <a:ext uri="{FF2B5EF4-FFF2-40B4-BE49-F238E27FC236}">
                <a16:creationId xmlns:a16="http://schemas.microsoft.com/office/drawing/2014/main" id="{66C26F31-A82D-CF5C-FE9C-EE1A915EF0D8}"/>
              </a:ext>
            </a:extLst>
          </p:cNvPr>
          <p:cNvSpPr txBox="1"/>
          <p:nvPr/>
        </p:nvSpPr>
        <p:spPr>
          <a:xfrm>
            <a:off x="6225216" y="4786780"/>
            <a:ext cx="142699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(ANN + </a:t>
            </a:r>
            <a:r>
              <a:rPr lang="en-GB" sz="1100" b="1" dirty="0" err="1"/>
              <a:t>Kmedoids</a:t>
            </a:r>
            <a:r>
              <a:rPr lang="en-GB" sz="1100" b="1" dirty="0"/>
              <a:t>)</a:t>
            </a:r>
          </a:p>
          <a:p>
            <a:pPr algn="ctr"/>
            <a:r>
              <a:rPr lang="en-GB" sz="1100" b="1" dirty="0"/>
              <a:t>Clustering</a:t>
            </a:r>
          </a:p>
          <a:p>
            <a:pPr algn="ctr"/>
            <a:r>
              <a:rPr lang="en-GB" sz="1100" b="1" dirty="0"/>
              <a:t>Method</a:t>
            </a:r>
          </a:p>
        </p:txBody>
      </p:sp>
      <p:sp>
        <p:nvSpPr>
          <p:cNvPr id="152" name="CuadroTexto 151">
            <a:extLst>
              <a:ext uri="{FF2B5EF4-FFF2-40B4-BE49-F238E27FC236}">
                <a16:creationId xmlns:a16="http://schemas.microsoft.com/office/drawing/2014/main" id="{14A28C2C-765F-0A40-2ECB-E3B3643690E5}"/>
              </a:ext>
            </a:extLst>
          </p:cNvPr>
          <p:cNvSpPr txBox="1"/>
          <p:nvPr/>
        </p:nvSpPr>
        <p:spPr>
          <a:xfrm>
            <a:off x="6497726" y="3571729"/>
            <a:ext cx="8819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Clustering</a:t>
            </a:r>
          </a:p>
          <a:p>
            <a:pPr algn="ctr"/>
            <a:r>
              <a:rPr lang="en-GB" sz="1100" b="1" dirty="0"/>
              <a:t>Method</a:t>
            </a:r>
          </a:p>
        </p:txBody>
      </p:sp>
      <p:sp>
        <p:nvSpPr>
          <p:cNvPr id="153" name="CuadroTexto 152">
            <a:extLst>
              <a:ext uri="{FF2B5EF4-FFF2-40B4-BE49-F238E27FC236}">
                <a16:creationId xmlns:a16="http://schemas.microsoft.com/office/drawing/2014/main" id="{30632E9D-25BF-698E-F623-AABD5C89D3B1}"/>
              </a:ext>
            </a:extLst>
          </p:cNvPr>
          <p:cNvSpPr txBox="1"/>
          <p:nvPr/>
        </p:nvSpPr>
        <p:spPr>
          <a:xfrm>
            <a:off x="6497726" y="2324945"/>
            <a:ext cx="8819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0" b="1" dirty="0"/>
              <a:t>Clustering</a:t>
            </a:r>
          </a:p>
          <a:p>
            <a:pPr algn="ctr"/>
            <a:r>
              <a:rPr lang="en-GB" sz="1100" b="1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888543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ESOM: </a:t>
            </a:r>
            <a:r>
              <a:rPr lang="en-US" sz="2800" dirty="0"/>
              <a:t>Transmission Expansion Planning considering AC-OPF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a 1">
                <a:extLst>
                  <a:ext uri="{FF2B5EF4-FFF2-40B4-BE49-F238E27FC236}">
                    <a16:creationId xmlns:a16="http://schemas.microsoft.com/office/drawing/2014/main" id="{CD66393F-B0F1-C85D-B75D-7CDD7206D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8112316"/>
                  </p:ext>
                </p:extLst>
              </p:nvPr>
            </p:nvGraphicFramePr>
            <p:xfrm>
              <a:off x="1631503" y="1097128"/>
              <a:ext cx="8928994" cy="4703934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7125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1282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26461">
                      <a:extLst>
                        <a:ext uri="{9D8B030D-6E8A-4147-A177-3AD203B41FA5}">
                          <a16:colId xmlns:a16="http://schemas.microsoft.com/office/drawing/2014/main" val="3764912569"/>
                        </a:ext>
                      </a:extLst>
                    </a:gridCol>
                    <a:gridCol w="47712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78983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noProof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Minimize: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en-US" sz="120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𝑖𝑗𝑐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120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𝐶𝐹𝑇</m:t>
                                        </m:r>
                                      </m:e>
                                      <m:sub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𝑖𝑗𝑐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200" b="1" i="1" noProof="0" smtClean="0">
                                            <a:solidFill>
                                              <a:srgbClr val="0070C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0070C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𝒊𝒄𝒕</m:t>
                                        </m:r>
                                      </m:e>
                                      <m:sub>
                                        <m:r>
                                          <a:rPr lang="es-ES" sz="1200" b="1" i="1" noProof="0" smtClean="0">
                                            <a:solidFill>
                                              <a:srgbClr val="0070C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𝒊𝒋𝒄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𝑛𝑔</m:t>
                                    </m:r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/>
                                      <m:sup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𝐷𝑈𝑅</m:t>
                                        </m:r>
                                      </m:e>
                                      <m:sub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𝐶𝑉</m:t>
                                        </m:r>
                                      </m:e>
                                      <m:sub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𝒈𝒑</m:t>
                                        </m:r>
                                      </m:e>
                                      <m:sub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𝝎</m:t>
                                        </m:r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𝒏𝒈</m:t>
                                        </m:r>
                                      </m:sub>
                                      <m:sup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sup>
                                    </m:sSubSup>
                                  </m:e>
                                </m:nary>
                              </m:oMath>
                            </m:oMathPara>
                          </a14:m>
                          <a:endParaRPr lang="en-US" sz="120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(1.1)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85313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noProof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With constraints: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62384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120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𝝎</m:t>
                                        </m:r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𝒏𝒌𝒎</m:t>
                                        </m:r>
                                      </m:sub>
                                      <m:sup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𝑺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en-US" sz="1200" noProof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120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sz="120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  <m:sup/>
                                      <m:e>
                                        <m:sSubSup>
                                          <m:sSubSupPr>
                                            <m:ctrlP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𝒈𝒑</m:t>
                                            </m:r>
                                          </m:e>
                                          <m:sub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𝝎</m:t>
                                            </m:r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𝒏𝒈</m:t>
                                            </m:r>
                                          </m:sub>
                                          <m:sup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𝑷</m:t>
                                            </m:r>
                                          </m:sup>
                                        </m:sSubSup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𝑛𝑖</m:t>
                                            </m:r>
                                          </m:sub>
                                          <m:sup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</m:e>
                                </m:d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sz="1200" b="1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d>
                                  <m:d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sz="120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  <m:sup/>
                                      <m:e>
                                        <m:sSubSup>
                                          <m:sSubSupPr>
                                            <m:ctrlP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𝒈𝒑</m:t>
                                            </m:r>
                                          </m:e>
                                          <m:sub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𝝎</m:t>
                                            </m:r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𝒏𝒈</m:t>
                                            </m:r>
                                          </m:sub>
                                          <m:sup>
                                            <m:r>
                                              <a:rPr lang="es-ES" sz="1200" b="1" i="1" noProof="0" smtClean="0">
                                                <a:solidFill>
                                                  <a:srgbClr val="FF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𝑸</m:t>
                                            </m:r>
                                          </m:sup>
                                        </m:sSubSup>
                                        <m:r>
                                          <a:rPr lang="es-ES" sz="1200" b="0" i="1" noProof="0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b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𝑛𝑖</m:t>
                                            </m:r>
                                          </m:sub>
                                          <m:sup>
                                            <m:r>
                                              <a:rPr lang="es-ES" sz="1200" b="0" i="1" noProof="0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𝑄</m:t>
                                            </m:r>
                                          </m:sup>
                                        </m:sSubSup>
                                      </m:e>
                                    </m:nary>
                                  </m:e>
                                </m:d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(1.2)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920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kern="1200" noProof="0" dirty="0"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𝑺</m:t>
                                    </m:r>
                                  </m:sup>
                                </m:sSubSup>
                                <m:r>
                                  <a:rPr lang="en-US" sz="1200" noProof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𝒊𝒄𝒕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𝒊𝒋𝒄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𝝎</m:t>
                                        </m:r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𝒏𝒌𝒎</m:t>
                                        </m:r>
                                      </m:sub>
                                      <m:sup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sup>
                                    </m:sSub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  <m:sSubSup>
                                      <m:sSubSupPr>
                                        <m:ctrlPr>
                                          <a:rPr lang="en-U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𝝎</m:t>
                                        </m:r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𝒏𝒌𝒎</m:t>
                                        </m:r>
                                      </m:sub>
                                      <m:sup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𝑸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𝒊𝒄𝒕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𝒊𝒋𝒄</m:t>
                                    </m:r>
                                  </m:sub>
                                </m:sSub>
                                <m:r>
                                  <a:rPr lang="es-ES" sz="1200" b="1" i="1" noProof="0" smtClean="0">
                                    <a:solidFill>
                                      <a:srgbClr val="0070C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0070C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200" b="0" i="1" kern="1200" noProof="0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(1.3)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5553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𝑘𝑘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</m:sSub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b="1" i="1" kern="1200" noProof="0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</m:oMath>
                            </m:oMathPara>
                          </a14:m>
                          <a:endParaRPr lang="es-ES" sz="1200" b="0" i="1" noProof="0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(1.4)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40968">
                    <a:tc>
                      <a:txBody>
                        <a:bodyPr/>
                        <a:lstStyle/>
                        <a:p>
                          <a:pPr marL="0" marR="0" lvl="0" indent="0" algn="r" defTabSz="914377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𝑸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𝑘𝑘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</m:sSub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𝑘𝑚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(1.5)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48971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d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𝒏𝒎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en-US" sz="1200" b="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(1.6)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48971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𝒏𝒌𝒎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𝒏𝒎𝒌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en-US" sz="1200" b="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𝑛𝑘𝑚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(1.7)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4563703"/>
                      </a:ext>
                    </a:extLst>
                  </a:tr>
                  <a:tr h="251417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𝑖𝑛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𝒏𝒌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sz="1200" b="1" i="1" noProof="0" smtClean="0">
                                            <a:solidFill>
                                              <a:srgbClr val="FF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𝑚𝑎𝑥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ES" sz="1200" b="0" kern="1200" noProof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+mn-cs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𝑔𝑝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𝑚𝑖𝑛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𝒈𝒑</m:t>
                                    </m:r>
                                  </m:e>
                                  <m:sub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𝒏𝒈</m:t>
                                    </m:r>
                                  </m:sub>
                                  <m:sup>
                                    <m:r>
                                      <a:rPr lang="es-ES" sz="1200" b="1" i="1" noProof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𝑷</m:t>
                                    </m:r>
                                  </m:sup>
                                </m:sSubSup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𝑔𝑝</m:t>
                                    </m:r>
                                  </m:e>
                                  <m:sub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s-ES" sz="1200" b="0" i="1" noProof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𝑚𝑎𝑥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noProof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</m:oMath>
                            </m:oMathPara>
                          </a14:m>
                          <a:endParaRPr lang="es-ES" sz="1200" b="0" i="1" noProof="0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𝑛𝑔</m:t>
                                </m:r>
                                <m:r>
                                  <a:rPr lang="es-ES" sz="1200" b="0" i="1" noProof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(1.8)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(1.9)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a 1">
                <a:extLst>
                  <a:ext uri="{FF2B5EF4-FFF2-40B4-BE49-F238E27FC236}">
                    <a16:creationId xmlns:a16="http://schemas.microsoft.com/office/drawing/2014/main" id="{CD66393F-B0F1-C85D-B75D-7CDD7206DB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8112316"/>
                  </p:ext>
                </p:extLst>
              </p:nvPr>
            </p:nvGraphicFramePr>
            <p:xfrm>
              <a:off x="1631503" y="1097128"/>
              <a:ext cx="8928994" cy="4703934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7125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71282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26461">
                      <a:extLst>
                        <a:ext uri="{9D8B030D-6E8A-4147-A177-3AD203B41FA5}">
                          <a16:colId xmlns:a16="http://schemas.microsoft.com/office/drawing/2014/main" val="3764912569"/>
                        </a:ext>
                      </a:extLst>
                    </a:gridCol>
                    <a:gridCol w="47712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97040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noProof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Minimize: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r="-26333" b="-57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(1.1)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41427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b="1" noProof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With constraints: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noProof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62384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97468" r="-26333" b="-2930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97468" r="-46154" b="-2930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(1.2)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920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kern="1200" noProof="0" dirty="0"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  <a:cs typeface="+mn-cs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331915" r="-26333" b="-3925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331915" r="-46154" b="-3925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(1.3)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4988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712281" r="-26333" b="-54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712281" r="-46154" b="-5473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(1.4)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40968">
                    <a:tc>
                      <a:txBody>
                        <a:bodyPr/>
                        <a:lstStyle/>
                        <a:p>
                          <a:pPr marL="0" marR="0" lvl="0" indent="0" algn="r" defTabSz="914377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520225" r="-26333" b="-2505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520225" r="-46154" b="-2505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(1.5)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46266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968421" r="-26333" b="-2912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968421" r="-46154" b="-2912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(1.6)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9635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1242857" r="-26333" b="-2387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1242857" r="-46154" b="-2387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(1.7)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4563703"/>
                      </a:ext>
                    </a:extLst>
                  </a:tr>
                  <a:tr h="700405">
                    <a:tc>
                      <a:txBody>
                        <a:bodyPr/>
                        <a:lstStyle/>
                        <a:p>
                          <a:pPr algn="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200" b="1" noProof="0" dirty="0">
                            <a:effectLst/>
                            <a:latin typeface="Consolas" panose="020B0609020204030204" pitchFamily="49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57" t="-572174" r="-26333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21302" t="-572174" r="-46154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(1.8)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noProof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</a:rPr>
                            <a:t>(1.9)</a:t>
                          </a:r>
                        </a:p>
                      </a:txBody>
                      <a:tcPr marL="0" marR="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CC02CA9D-65B3-A4AD-E5F8-B67ADB338BCC}"/>
              </a:ext>
            </a:extLst>
          </p:cNvPr>
          <p:cNvCxnSpPr>
            <a:cxnSpLocks/>
          </p:cNvCxnSpPr>
          <p:nvPr/>
        </p:nvCxnSpPr>
        <p:spPr>
          <a:xfrm>
            <a:off x="2670372" y="2613727"/>
            <a:ext cx="849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FE21291A-1D54-FCD1-FD51-A53ECAE191C7}"/>
              </a:ext>
            </a:extLst>
          </p:cNvPr>
          <p:cNvCxnSpPr>
            <a:cxnSpLocks/>
          </p:cNvCxnSpPr>
          <p:nvPr/>
        </p:nvCxnSpPr>
        <p:spPr>
          <a:xfrm>
            <a:off x="2670372" y="3317734"/>
            <a:ext cx="849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2E7DEF00-F172-A1EB-9D12-98B6B1945476}"/>
              </a:ext>
            </a:extLst>
          </p:cNvPr>
          <p:cNvCxnSpPr>
            <a:cxnSpLocks/>
          </p:cNvCxnSpPr>
          <p:nvPr/>
        </p:nvCxnSpPr>
        <p:spPr>
          <a:xfrm>
            <a:off x="2670372" y="3754704"/>
            <a:ext cx="849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B6C5267-1B0A-59F9-00E4-E51C30552081}"/>
              </a:ext>
            </a:extLst>
          </p:cNvPr>
          <p:cNvCxnSpPr>
            <a:cxnSpLocks/>
          </p:cNvCxnSpPr>
          <p:nvPr/>
        </p:nvCxnSpPr>
        <p:spPr>
          <a:xfrm>
            <a:off x="2670372" y="4248319"/>
            <a:ext cx="849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1338A118-BA2C-6D27-81BD-97E2FC3003F4}"/>
              </a:ext>
            </a:extLst>
          </p:cNvPr>
          <p:cNvCxnSpPr>
            <a:cxnSpLocks/>
          </p:cNvCxnSpPr>
          <p:nvPr/>
        </p:nvCxnSpPr>
        <p:spPr>
          <a:xfrm>
            <a:off x="2670372" y="4661012"/>
            <a:ext cx="84966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CB2CD12-6858-501B-DA16-73884F4B3AFE}"/>
              </a:ext>
            </a:extLst>
          </p:cNvPr>
          <p:cNvSpPr txBox="1"/>
          <p:nvPr/>
        </p:nvSpPr>
        <p:spPr>
          <a:xfrm rot="16200000">
            <a:off x="1664058" y="3294805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Non-convex</a:t>
            </a:r>
          </a:p>
        </p:txBody>
      </p:sp>
    </p:spTree>
    <p:extLst>
      <p:ext uri="{BB962C8B-B14F-4D97-AF65-F5344CB8AC3E}">
        <p14:creationId xmlns:p14="http://schemas.microsoft.com/office/powerpoint/2010/main" val="2536199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n 39">
            <a:extLst>
              <a:ext uri="{FF2B5EF4-FFF2-40B4-BE49-F238E27FC236}">
                <a16:creationId xmlns:a16="http://schemas.microsoft.com/office/drawing/2014/main" id="{8F218771-7B67-AD0D-6818-242A02660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822" y="3966740"/>
            <a:ext cx="3768003" cy="211644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ESOM: </a:t>
            </a:r>
            <a:r>
              <a:rPr lang="en-US" sz="2800" dirty="0"/>
              <a:t>Why considering AC-OPF?</a:t>
            </a:r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BDC14A6-2796-5F04-4BF1-47B4DFE9E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45" y="1398670"/>
            <a:ext cx="3040399" cy="271609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FCD37D3-A784-CE74-CE93-5062A093BC10}"/>
              </a:ext>
            </a:extLst>
          </p:cNvPr>
          <p:cNvSpPr txBox="1"/>
          <p:nvPr/>
        </p:nvSpPr>
        <p:spPr>
          <a:xfrm>
            <a:off x="1276627" y="1075548"/>
            <a:ext cx="1385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RTS-GMLC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4824BAE-50CA-6C43-84D0-3B94C7072EE0}"/>
              </a:ext>
            </a:extLst>
          </p:cNvPr>
          <p:cNvSpPr txBox="1"/>
          <p:nvPr/>
        </p:nvSpPr>
        <p:spPr>
          <a:xfrm>
            <a:off x="258945" y="4049999"/>
            <a:ext cx="3416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Source: Scenario Creation and Power Conditioning Strategies for </a:t>
            </a:r>
          </a:p>
          <a:p>
            <a:r>
              <a:rPr lang="en-GB" sz="800" dirty="0"/>
              <a:t>Operating Power Grids with Two-Stage Stochastic Economic Dispatch </a:t>
            </a:r>
          </a:p>
          <a:p>
            <a:r>
              <a:rPr lang="en-GB" sz="800" dirty="0"/>
              <a:t>Link: https://www.nrel.gov/docs/fy21osti/75363.pdf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F30D5AC1-01C0-BF4B-A2F0-66E8420C5631}"/>
              </a:ext>
            </a:extLst>
          </p:cNvPr>
          <p:cNvCxnSpPr/>
          <p:nvPr/>
        </p:nvCxnSpPr>
        <p:spPr>
          <a:xfrm>
            <a:off x="3675265" y="1140977"/>
            <a:ext cx="0" cy="4782393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Grupo 36">
            <a:extLst>
              <a:ext uri="{FF2B5EF4-FFF2-40B4-BE49-F238E27FC236}">
                <a16:creationId xmlns:a16="http://schemas.microsoft.com/office/drawing/2014/main" id="{79B88AB5-6C4A-6AFE-1B3C-D65678FA8265}"/>
              </a:ext>
            </a:extLst>
          </p:cNvPr>
          <p:cNvGrpSpPr/>
          <p:nvPr/>
        </p:nvGrpSpPr>
        <p:grpSpPr>
          <a:xfrm>
            <a:off x="3883822" y="1444880"/>
            <a:ext cx="3762409" cy="2320924"/>
            <a:chOff x="3831250" y="1699327"/>
            <a:chExt cx="3762409" cy="2320924"/>
          </a:xfrm>
        </p:grpSpPr>
        <p:pic>
          <p:nvPicPr>
            <p:cNvPr id="24" name="Gráfico 23">
              <a:extLst>
                <a:ext uri="{FF2B5EF4-FFF2-40B4-BE49-F238E27FC236}">
                  <a16:creationId xmlns:a16="http://schemas.microsoft.com/office/drawing/2014/main" id="{98F0593F-2979-6263-948D-4E1AFD9CB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31250" y="1699327"/>
              <a:ext cx="3762409" cy="2320924"/>
            </a:xfrm>
            <a:prstGeom prst="rect">
              <a:avLst/>
            </a:prstGeom>
          </p:spPr>
        </p:pic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8A4F6183-484B-73A1-7425-FD2FD8E6BE7A}"/>
                </a:ext>
              </a:extLst>
            </p:cNvPr>
            <p:cNvSpPr/>
            <p:nvPr/>
          </p:nvSpPr>
          <p:spPr>
            <a:xfrm>
              <a:off x="6434667" y="3429000"/>
              <a:ext cx="427951" cy="119785"/>
            </a:xfrm>
            <a:prstGeom prst="rect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57F71740-A484-384E-A9E6-01C8262F8C78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>
              <a:off x="6094473" y="2739916"/>
              <a:ext cx="340194" cy="74897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E491B946-2BA5-6437-0232-36E4A50857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2618" y="2739916"/>
              <a:ext cx="82665" cy="689084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Imagen 31">
              <a:extLst>
                <a:ext uri="{FF2B5EF4-FFF2-40B4-BE49-F238E27FC236}">
                  <a16:creationId xmlns:a16="http://schemas.microsoft.com/office/drawing/2014/main" id="{021336F5-17CA-E916-3AE3-0B2CDD3A5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97528" y="2232498"/>
              <a:ext cx="847755" cy="507418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</p:pic>
      </p:grpSp>
      <p:sp>
        <p:nvSpPr>
          <p:cNvPr id="39" name="Rectángulo 38">
            <a:extLst>
              <a:ext uri="{FF2B5EF4-FFF2-40B4-BE49-F238E27FC236}">
                <a16:creationId xmlns:a16="http://schemas.microsoft.com/office/drawing/2014/main" id="{620DF5BB-33F2-A867-3EF1-9CAC823D140E}"/>
              </a:ext>
            </a:extLst>
          </p:cNvPr>
          <p:cNvSpPr/>
          <p:nvPr/>
        </p:nvSpPr>
        <p:spPr>
          <a:xfrm>
            <a:off x="6096000" y="4806393"/>
            <a:ext cx="788068" cy="540489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BC7CAD1B-3551-16A8-5A27-B88B38EDC3CC}"/>
              </a:ext>
            </a:extLst>
          </p:cNvPr>
          <p:cNvSpPr/>
          <p:nvPr/>
        </p:nvSpPr>
        <p:spPr>
          <a:xfrm>
            <a:off x="4889089" y="4380271"/>
            <a:ext cx="545691" cy="486697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CDB88E94-4EBF-F140-384F-E78D16909B94}"/>
              </a:ext>
            </a:extLst>
          </p:cNvPr>
          <p:cNvSpPr txBox="1"/>
          <p:nvPr/>
        </p:nvSpPr>
        <p:spPr>
          <a:xfrm>
            <a:off x="3999971" y="1116884"/>
            <a:ext cx="35349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Implications on the capacity planning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F7DF0360-9111-9E38-ABFC-19E65F059C7D}"/>
              </a:ext>
            </a:extLst>
          </p:cNvPr>
          <p:cNvSpPr txBox="1"/>
          <p:nvPr/>
        </p:nvSpPr>
        <p:spPr>
          <a:xfrm>
            <a:off x="7893356" y="1116884"/>
            <a:ext cx="4094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Implications on the transmission expansion</a:t>
            </a:r>
          </a:p>
        </p:txBody>
      </p:sp>
    </p:spTree>
    <p:extLst>
      <p:ext uri="{BB962C8B-B14F-4D97-AF65-F5344CB8AC3E}">
        <p14:creationId xmlns:p14="http://schemas.microsoft.com/office/powerpoint/2010/main" val="2723966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Ingenieurswetenschappen, Werktuigkunde, TME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83" y="115326"/>
            <a:ext cx="10283407" cy="578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56653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d689c1b-2561-4a46-ae04-6449f963ff7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89B70DD9C08446A8443DF534F7285E" ma:contentTypeVersion="13" ma:contentTypeDescription="Create a new document." ma:contentTypeScope="" ma:versionID="ecc4e1277db930f2a9760bc5b361f436">
  <xsd:schema xmlns:xsd="http://www.w3.org/2001/XMLSchema" xmlns:xs="http://www.w3.org/2001/XMLSchema" xmlns:p="http://schemas.microsoft.com/office/2006/metadata/properties" xmlns:ns3="fd689c1b-2561-4a46-ae04-6449f963ff76" xmlns:ns4="04677cab-20cd-44d8-974c-14c664890eaa" targetNamespace="http://schemas.microsoft.com/office/2006/metadata/properties" ma:root="true" ma:fieldsID="494f09148d3a63d1912cdfb9c603bec2" ns3:_="" ns4:_="">
    <xsd:import namespace="fd689c1b-2561-4a46-ae04-6449f963ff76"/>
    <xsd:import namespace="04677cab-20cd-44d8-974c-14c664890ea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bjectDetectorVersion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689c1b-2561-4a46-ae04-6449f963ff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677cab-20cd-44d8-974c-14c664890eaa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4D1958-5725-488F-A4D5-DA9E8FDB52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3CDF3A-BF48-4B5B-B3E9-7B37F916BE05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04677cab-20cd-44d8-974c-14c664890eaa"/>
    <ds:schemaRef ds:uri="fd689c1b-2561-4a46-ae04-6449f963ff76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38AB51F-98E0-4779-8180-600DAF31B4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689c1b-2561-4a46-ae04-6449f963ff76"/>
    <ds:schemaRef ds:uri="04677cab-20cd-44d8-974c-14c664890e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346</Words>
  <Application>Microsoft Office PowerPoint</Application>
  <PresentationFormat>Panorámica</PresentationFormat>
  <Paragraphs>94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Arial</vt:lpstr>
      <vt:lpstr>Calibri</vt:lpstr>
      <vt:lpstr>Cambria Math</vt:lpstr>
      <vt:lpstr>Consolas</vt:lpstr>
      <vt:lpstr>Times New Roman</vt:lpstr>
      <vt:lpstr>KU Leuven</vt:lpstr>
      <vt:lpstr>KU Leuven Sedes</vt:lpstr>
      <vt:lpstr>Neural Network for cost estimation: Hyperparameter tuning</vt:lpstr>
      <vt:lpstr>Overview</vt:lpstr>
      <vt:lpstr>Process overview</vt:lpstr>
      <vt:lpstr>ESOM: Transmission Expansion Planning considering AC-OPF</vt:lpstr>
      <vt:lpstr>ESOM: Why considering AC-OPF?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2023-07-11T14:52:15Z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0x010100AF89B70DD9C08446A8443DF534F7285E</vt:lpwstr>
  </property>
</Properties>
</file>