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3"/>
  </p:notesMasterIdLst>
  <p:handoutMasterIdLst>
    <p:handoutMasterId r:id="rId14"/>
  </p:handoutMasterIdLst>
  <p:sldIdLst>
    <p:sldId id="269" r:id="rId6"/>
    <p:sldId id="273" r:id="rId7"/>
    <p:sldId id="275" r:id="rId8"/>
    <p:sldId id="276" r:id="rId9"/>
    <p:sldId id="277" r:id="rId10"/>
    <p:sldId id="278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739338" y="4946141"/>
            <a:ext cx="1984839" cy="996230"/>
            <a:chOff x="2739338" y="4946141"/>
            <a:chExt cx="1984839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739338" y="4946141"/>
              <a:ext cx="19848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 Method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12316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12316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5" y="1398670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075548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049999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999971" y="1116884"/>
            <a:ext cx="353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CD4D04-BA87-D5FB-5D73-00E3D068F328}"/>
              </a:ext>
            </a:extLst>
          </p:cNvPr>
          <p:cNvSpPr txBox="1"/>
          <p:nvPr/>
        </p:nvSpPr>
        <p:spPr>
          <a:xfrm>
            <a:off x="863338" y="611933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</a:t>
            </a:r>
            <a:r>
              <a:rPr lang="en-US" sz="1400" b="1" dirty="0"/>
              <a:t>ESOM</a:t>
            </a:r>
            <a:r>
              <a:rPr lang="en-US" sz="1400" dirty="0"/>
              <a:t>: </a:t>
            </a:r>
            <a:r>
              <a:rPr lang="en-US" sz="1400" b="1" dirty="0"/>
              <a:t>E</a:t>
            </a:r>
            <a:r>
              <a:rPr lang="en-US" sz="1400" dirty="0"/>
              <a:t>nergy </a:t>
            </a:r>
            <a:r>
              <a:rPr lang="en-US" sz="1400" b="1" dirty="0"/>
              <a:t>S</a:t>
            </a:r>
            <a:r>
              <a:rPr lang="en-US" sz="1400" dirty="0"/>
              <a:t>ystem </a:t>
            </a:r>
            <a:r>
              <a:rPr lang="en-US" sz="1400" b="1" dirty="0"/>
              <a:t>O</a:t>
            </a:r>
            <a:r>
              <a:rPr lang="en-US" sz="1400" dirty="0"/>
              <a:t>ptimization </a:t>
            </a:r>
            <a:r>
              <a:rPr lang="en-US" sz="1400" b="1" dirty="0"/>
              <a:t>M</a:t>
            </a:r>
            <a:r>
              <a:rPr lang="en-US" sz="1400" dirty="0"/>
              <a:t>odel</a:t>
            </a:r>
          </a:p>
          <a:p>
            <a:r>
              <a:rPr lang="en-US" sz="1400" dirty="0"/>
              <a:t>*</a:t>
            </a:r>
            <a:r>
              <a:rPr lang="en-US" sz="1400" b="1" dirty="0"/>
              <a:t>PINT</a:t>
            </a:r>
            <a:r>
              <a:rPr lang="en-US" sz="1400" dirty="0"/>
              <a:t>: </a:t>
            </a:r>
            <a:r>
              <a:rPr lang="en-GB" sz="1400" b="1" dirty="0"/>
              <a:t>P</a:t>
            </a:r>
            <a:r>
              <a:rPr lang="en-GB" sz="1400" dirty="0"/>
              <a:t>ut</a:t>
            </a:r>
            <a:r>
              <a:rPr lang="en-GB" sz="1400" b="1" dirty="0"/>
              <a:t> IN </a:t>
            </a:r>
            <a:r>
              <a:rPr lang="en-GB" sz="1400" dirty="0"/>
              <a:t>one at a </a:t>
            </a:r>
            <a:r>
              <a:rPr lang="en-GB" sz="1400" b="1" dirty="0"/>
              <a:t>T</a:t>
            </a:r>
            <a:r>
              <a:rPr lang="en-GB" sz="1400" dirty="0"/>
              <a:t>ime</a:t>
            </a:r>
          </a:p>
          <a:p>
            <a:r>
              <a:rPr lang="en-US" sz="1400" dirty="0"/>
              <a:t>*</a:t>
            </a:r>
            <a:r>
              <a:rPr lang="en-US" sz="1400" b="1" dirty="0"/>
              <a:t>TOOT</a:t>
            </a:r>
            <a:r>
              <a:rPr lang="en-US" sz="1400" dirty="0"/>
              <a:t>: </a:t>
            </a:r>
            <a:r>
              <a:rPr lang="en-GB" sz="1400" b="1" dirty="0"/>
              <a:t>T</a:t>
            </a:r>
            <a:r>
              <a:rPr lang="en-GB" sz="1400" dirty="0"/>
              <a:t>ake</a:t>
            </a:r>
            <a:r>
              <a:rPr lang="en-GB" sz="1400" b="1" dirty="0"/>
              <a:t> O</a:t>
            </a:r>
            <a:r>
              <a:rPr lang="en-GB" sz="1400" dirty="0"/>
              <a:t>ut</a:t>
            </a:r>
            <a:r>
              <a:rPr lang="en-GB" sz="1400" b="1" dirty="0"/>
              <a:t> O</a:t>
            </a:r>
            <a:r>
              <a:rPr lang="en-GB" sz="1400" dirty="0"/>
              <a:t>ne</a:t>
            </a:r>
            <a:r>
              <a:rPr lang="en-GB" sz="1400" b="1" dirty="0"/>
              <a:t> </a:t>
            </a:r>
            <a:r>
              <a:rPr lang="en-GB" sz="1400" dirty="0"/>
              <a:t>at a </a:t>
            </a:r>
            <a:r>
              <a:rPr lang="en-GB" sz="1400" b="1" dirty="0"/>
              <a:t>T</a:t>
            </a:r>
            <a:r>
              <a:rPr lang="en-GB" sz="1400" dirty="0"/>
              <a:t>ime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E56796-9C42-C1C3-0A9A-CA792835BD0F}"/>
              </a:ext>
            </a:extLst>
          </p:cNvPr>
          <p:cNvSpPr txBox="1"/>
          <p:nvPr/>
        </p:nvSpPr>
        <p:spPr>
          <a:xfrm>
            <a:off x="7551604" y="2323580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Relaxed ESOM </a:t>
            </a:r>
          </a:p>
          <a:p>
            <a:pPr algn="ctr"/>
            <a:r>
              <a:rPr lang="en-GB" sz="1400" dirty="0"/>
              <a:t>in hourly basis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43A32-779C-5A87-462E-F0637320A8FC}"/>
              </a:ext>
            </a:extLst>
          </p:cNvPr>
          <p:cNvSpPr txBox="1"/>
          <p:nvPr/>
        </p:nvSpPr>
        <p:spPr>
          <a:xfrm>
            <a:off x="9529358" y="2314266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Economic Dispatch </a:t>
            </a:r>
          </a:p>
          <a:p>
            <a:pPr algn="ctr"/>
            <a:r>
              <a:rPr lang="en-GB" sz="1400" dirty="0"/>
              <a:t>in hourly basis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0B49D7-A880-6C46-D245-17FD2EE690CE}"/>
              </a:ext>
            </a:extLst>
          </p:cNvPr>
          <p:cNvSpPr/>
          <p:nvPr/>
        </p:nvSpPr>
        <p:spPr>
          <a:xfrm>
            <a:off x="7682057" y="2832787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3A2693-D652-6C66-6826-11C1D943C265}"/>
              </a:ext>
            </a:extLst>
          </p:cNvPr>
          <p:cNvSpPr/>
          <p:nvPr/>
        </p:nvSpPr>
        <p:spPr>
          <a:xfrm>
            <a:off x="9808891" y="2832787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123482-1D87-128C-57E9-7F228FC3D60A}"/>
              </a:ext>
            </a:extLst>
          </p:cNvPr>
          <p:cNvSpPr/>
          <p:nvPr/>
        </p:nvSpPr>
        <p:spPr>
          <a:xfrm>
            <a:off x="8622137" y="4103244"/>
            <a:ext cx="1436856" cy="6350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Benefit per asset in hourly basis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A759B6C-F064-D463-86B4-BC22C291EBF6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9752022" y="3759191"/>
            <a:ext cx="968525" cy="354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83E8BAB-73D6-7F2C-B847-45AE500D9E64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7970177" y="3768784"/>
            <a:ext cx="968525" cy="335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34031D6-3441-7899-7B93-9183B1C1D588}"/>
              </a:ext>
            </a:extLst>
          </p:cNvPr>
          <p:cNvSpPr/>
          <p:nvPr/>
        </p:nvSpPr>
        <p:spPr>
          <a:xfrm>
            <a:off x="7323910" y="2270259"/>
            <a:ext cx="4033312" cy="264786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1E07F10-1F8E-7F2F-8B60-BF775F35F3F2}"/>
              </a:ext>
            </a:extLst>
          </p:cNvPr>
          <p:cNvSpPr txBox="1"/>
          <p:nvPr/>
        </p:nvSpPr>
        <p:spPr>
          <a:xfrm>
            <a:off x="8384116" y="1997814"/>
            <a:ext cx="167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PINT Sequence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1B540B-9907-D432-4BCA-85AA381AC962}"/>
              </a:ext>
            </a:extLst>
          </p:cNvPr>
          <p:cNvSpPr/>
          <p:nvPr/>
        </p:nvSpPr>
        <p:spPr>
          <a:xfrm>
            <a:off x="7180794" y="1997814"/>
            <a:ext cx="4324668" cy="319275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EF94AB-FDBC-CB34-192A-4DDE5BFD1981}"/>
              </a:ext>
            </a:extLst>
          </p:cNvPr>
          <p:cNvSpPr txBox="1"/>
          <p:nvPr/>
        </p:nvSpPr>
        <p:spPr>
          <a:xfrm>
            <a:off x="7909988" y="1360038"/>
            <a:ext cx="276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Sequence per candidate asset</a:t>
            </a:r>
          </a:p>
        </p:txBody>
      </p:sp>
      <p:sp>
        <p:nvSpPr>
          <p:cNvPr id="36" name="4 Título">
            <a:extLst>
              <a:ext uri="{FF2B5EF4-FFF2-40B4-BE49-F238E27FC236}">
                <a16:creationId xmlns:a16="http://schemas.microsoft.com/office/drawing/2014/main" id="{7A86FB17-A49E-0670-9DBE-501DD3D1DB42}"/>
              </a:ext>
            </a:extLst>
          </p:cNvPr>
          <p:cNvSpPr txBox="1">
            <a:spLocks/>
          </p:cNvSpPr>
          <p:nvPr/>
        </p:nvSpPr>
        <p:spPr>
          <a:xfrm>
            <a:off x="6959338" y="924438"/>
            <a:ext cx="4668400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PINT and TOOT approaches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F14BB4-D313-A62F-4745-894646C650C4}"/>
              </a:ext>
            </a:extLst>
          </p:cNvPr>
          <p:cNvSpPr txBox="1"/>
          <p:nvPr/>
        </p:nvSpPr>
        <p:spPr>
          <a:xfrm>
            <a:off x="94607" y="4279307"/>
            <a:ext cx="35274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Approaches: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Put IN one at the Time (PINT)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Take Out One at the Time (TOOT)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Shapley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Aumann-shapley</a:t>
            </a:r>
            <a:r>
              <a:rPr lang="en-GB" sz="1400" dirty="0"/>
              <a:t> value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142990F-ED31-DC32-E58E-9F20C2F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79" y="2162412"/>
            <a:ext cx="2915928" cy="2755713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0950B19-C235-FAB0-CE6E-F228A0B42DFE}"/>
              </a:ext>
            </a:extLst>
          </p:cNvPr>
          <p:cNvSpPr txBox="1"/>
          <p:nvPr/>
        </p:nvSpPr>
        <p:spPr>
          <a:xfrm>
            <a:off x="3874695" y="4920471"/>
            <a:ext cx="29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[source] ENTSO-E: Guideline for Cost Benefit Analysis of Grid Development Projects</a:t>
            </a:r>
          </a:p>
          <a:p>
            <a:r>
              <a:rPr lang="en-GB" sz="800" dirty="0"/>
              <a:t>Link: https://eepublicdownloads.entsoe.eu/clean-documents/tyndp-documents/Cost%20Benefit%20Analysis/191023_CBA3_Draft%20for%20consultation.pdf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DD61EEB-3747-272F-FB38-E296779C159F}"/>
              </a:ext>
            </a:extLst>
          </p:cNvPr>
          <p:cNvGrpSpPr/>
          <p:nvPr/>
        </p:nvGrpSpPr>
        <p:grpSpPr>
          <a:xfrm>
            <a:off x="255261" y="1441588"/>
            <a:ext cx="3216764" cy="996230"/>
            <a:chOff x="204186" y="1441588"/>
            <a:chExt cx="3216764" cy="99623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FBA2BED-48AA-0F31-3384-DC3D0DFC7317}"/>
                </a:ext>
              </a:extLst>
            </p:cNvPr>
            <p:cNvGrpSpPr/>
            <p:nvPr/>
          </p:nvGrpSpPr>
          <p:grpSpPr>
            <a:xfrm>
              <a:off x="834778" y="1441588"/>
              <a:ext cx="1984839" cy="996230"/>
              <a:chOff x="2739338" y="4946141"/>
              <a:chExt cx="1984839" cy="996230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E86920C-92B7-DD7F-675D-7056414913EC}"/>
                  </a:ext>
                </a:extLst>
              </p:cNvPr>
              <p:cNvSpPr/>
              <p:nvPr/>
            </p:nvSpPr>
            <p:spPr>
              <a:xfrm>
                <a:off x="2793841" y="4946141"/>
                <a:ext cx="1846574" cy="99623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CCD0E6E4-37FE-8F4D-EC54-8673C4C5E19B}"/>
                  </a:ext>
                </a:extLst>
              </p:cNvPr>
              <p:cNvGrpSpPr/>
              <p:nvPr/>
            </p:nvGrpSpPr>
            <p:grpSpPr>
              <a:xfrm>
                <a:off x="3094448" y="5159396"/>
                <a:ext cx="1213706" cy="728223"/>
                <a:chOff x="10198340" y="754406"/>
                <a:chExt cx="1213706" cy="728223"/>
              </a:xfrm>
            </p:grpSpPr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0E013E49-6DA2-AC06-A194-615B60525F54}"/>
                    </a:ext>
                  </a:extLst>
                </p:cNvPr>
                <p:cNvSpPr/>
                <p:nvPr/>
              </p:nvSpPr>
              <p:spPr>
                <a:xfrm>
                  <a:off x="10198340" y="754406"/>
                  <a:ext cx="1213706" cy="72822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ángulo: esquinas redondeadas 4">
                  <a:extLst>
                    <a:ext uri="{FF2B5EF4-FFF2-40B4-BE49-F238E27FC236}">
                      <a16:creationId xmlns:a16="http://schemas.microsoft.com/office/drawing/2014/main" id="{2F3360A8-26B6-1A43-F091-BF607CD15C40}"/>
                    </a:ext>
                  </a:extLst>
                </p:cNvPr>
                <p:cNvSpPr txBox="1"/>
                <p:nvPr/>
              </p:nvSpPr>
              <p:spPr>
                <a:xfrm>
                  <a:off x="10219669" y="775735"/>
                  <a:ext cx="1171048" cy="6855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1910" tIns="41910" rIns="41910" bIns="4191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ANN: Cost Estimator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1D9D90-D2F4-C78E-6587-07C75DE1B809}"/>
                  </a:ext>
                </a:extLst>
              </p:cNvPr>
              <p:cNvSpPr txBox="1"/>
              <p:nvPr/>
            </p:nvSpPr>
            <p:spPr>
              <a:xfrm>
                <a:off x="2739338" y="4946141"/>
                <a:ext cx="19848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/>
                  <a:t>Investment Benefit Method</a:t>
                </a: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00F3705-8868-2580-82F2-6EEB56F9B7AF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204186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C27D07C-D3CE-D85E-00F6-9AC082BFF969}"/>
                </a:ext>
              </a:extLst>
            </p:cNvPr>
            <p:cNvCxnSpPr/>
            <p:nvPr/>
          </p:nvCxnSpPr>
          <p:spPr>
            <a:xfrm>
              <a:off x="2735855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488</Words>
  <Application>Microsoft Office PowerPoint</Application>
  <PresentationFormat>Panorámica</PresentationFormat>
  <Paragraphs>121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Line Benefits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2023-07-11T16:01:24Z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