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0D1B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5"/>
  </p:normalViewPr>
  <p:slideViewPr>
    <p:cSldViewPr snapToGrid="0" snapToObjects="1">
      <p:cViewPr>
        <p:scale>
          <a:sx n="167" d="100"/>
          <a:sy n="167" d="100"/>
        </p:scale>
        <p:origin x="1240" y="-47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E033-4C9E-C64F-90AF-B7F91CB14711}" type="datetimeFigureOut">
              <a:t>19/02/19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B511-858A-A547-A4C5-D61DD34DF0A9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E033-4C9E-C64F-90AF-B7F91CB14711}" type="datetimeFigureOut">
              <a:t>19/02/19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B511-858A-A547-A4C5-D61DD34DF0A9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7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E033-4C9E-C64F-90AF-B7F91CB14711}" type="datetimeFigureOut">
              <a:t>19/02/19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B511-858A-A547-A4C5-D61DD34DF0A9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4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E033-4C9E-C64F-90AF-B7F91CB14711}" type="datetimeFigureOut">
              <a:t>19/02/19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B511-858A-A547-A4C5-D61DD34DF0A9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1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E033-4C9E-C64F-90AF-B7F91CB14711}" type="datetimeFigureOut">
              <a:t>19/02/19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B511-858A-A547-A4C5-D61DD34DF0A9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2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E033-4C9E-C64F-90AF-B7F91CB14711}" type="datetimeFigureOut">
              <a:t>19/02/19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B511-858A-A547-A4C5-D61DD34DF0A9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6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E033-4C9E-C64F-90AF-B7F91CB14711}" type="datetimeFigureOut">
              <a:t>19/02/19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B511-858A-A547-A4C5-D61DD34DF0A9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6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E033-4C9E-C64F-90AF-B7F91CB14711}" type="datetimeFigureOut">
              <a:t>19/02/19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B511-858A-A547-A4C5-D61DD34DF0A9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1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E033-4C9E-C64F-90AF-B7F91CB14711}" type="datetimeFigureOut">
              <a:t>19/02/19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B511-858A-A547-A4C5-D61DD34DF0A9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E033-4C9E-C64F-90AF-B7F91CB14711}" type="datetimeFigureOut">
              <a:t>19/02/19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B511-858A-A547-A4C5-D61DD34DF0A9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6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E033-4C9E-C64F-90AF-B7F91CB14711}" type="datetimeFigureOut">
              <a:t>19/02/19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0B511-858A-A547-A4C5-D61DD34DF0A9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8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9E033-4C9E-C64F-90AF-B7F91CB14711}" type="datetimeFigureOut">
              <a:t>19/02/19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0B511-858A-A547-A4C5-D61DD34DF0A9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1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616" y="-810514"/>
            <a:ext cx="6851292" cy="1960033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err="1"/>
              <a:t>Contrato</a:t>
            </a:r>
            <a:r>
              <a:rPr lang="en-US" sz="2400" b="1" dirty="0"/>
              <a:t> de </a:t>
            </a:r>
            <a:r>
              <a:rPr lang="en-US" sz="2400" b="1" dirty="0" err="1"/>
              <a:t>Prestação</a:t>
            </a:r>
            <a:r>
              <a:rPr lang="en-US" sz="2400" b="1" dirty="0"/>
              <a:t> de </a:t>
            </a:r>
            <a:r>
              <a:rPr lang="en-US" sz="2400" b="1" dirty="0" err="1"/>
              <a:t>Serviços</a:t>
            </a:r>
            <a:endParaRPr lang="en-US" sz="2400" b="1" dirty="0"/>
          </a:p>
        </p:txBody>
      </p:sp>
      <p:pic>
        <p:nvPicPr>
          <p:cNvPr id="4" name="Picture 3" descr="Screen Shot 2019-02-13 at 20.25.48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8" y="1394306"/>
            <a:ext cx="3467494" cy="4945966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4230626" y="897958"/>
            <a:ext cx="2528985" cy="10818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900" b="1" dirty="0">
                <a:solidFill>
                  <a:schemeClr val="tx1"/>
                </a:solidFill>
              </a:rPr>
              <a:t>1. </a:t>
            </a:r>
            <a:r>
              <a:rPr lang="en-US" sz="900" b="1" dirty="0" err="1">
                <a:solidFill>
                  <a:schemeClr val="tx1"/>
                </a:solidFill>
              </a:rPr>
              <a:t>Objeto</a:t>
            </a:r>
            <a:endParaRPr lang="en-US" sz="900" b="1" dirty="0">
              <a:solidFill>
                <a:schemeClr val="tx1"/>
              </a:solidFill>
            </a:endParaRPr>
          </a:p>
          <a:p>
            <a:pPr algn="just"/>
            <a:r>
              <a:rPr lang="en-US" sz="900" dirty="0" err="1"/>
              <a:t>Prestação</a:t>
            </a:r>
            <a:r>
              <a:rPr lang="en-US" sz="900" dirty="0"/>
              <a:t> de </a:t>
            </a:r>
            <a:r>
              <a:rPr lang="en-US" sz="900" dirty="0" err="1"/>
              <a:t>Serviços</a:t>
            </a:r>
            <a:r>
              <a:rPr lang="en-US" sz="900" dirty="0"/>
              <a:t> de </a:t>
            </a:r>
            <a:r>
              <a:rPr lang="en-US" sz="900" dirty="0" err="1"/>
              <a:t>relações</a:t>
            </a:r>
            <a:r>
              <a:rPr lang="en-US" sz="900" dirty="0"/>
              <a:t> </a:t>
            </a:r>
            <a:r>
              <a:rPr lang="en-US" sz="900" dirty="0" err="1"/>
              <a:t>públicas</a:t>
            </a:r>
            <a:r>
              <a:rPr lang="en-US" sz="900" dirty="0"/>
              <a:t> e marketing </a:t>
            </a:r>
            <a:r>
              <a:rPr lang="en-US" sz="900" dirty="0" err="1"/>
              <a:t>conforme</a:t>
            </a:r>
            <a:r>
              <a:rPr lang="en-US" sz="900" dirty="0"/>
              <a:t> </a:t>
            </a:r>
            <a:r>
              <a:rPr lang="en-US" sz="900" dirty="0" err="1"/>
              <a:t>solicitado</a:t>
            </a:r>
            <a:r>
              <a:rPr lang="en-US" sz="900" dirty="0"/>
              <a:t> </a:t>
            </a:r>
            <a:r>
              <a:rPr lang="en-US" sz="900" dirty="0" err="1"/>
              <a:t>em</a:t>
            </a:r>
            <a:r>
              <a:rPr lang="en-US" sz="900" dirty="0"/>
              <a:t> </a:t>
            </a:r>
            <a:r>
              <a:rPr lang="en-US" sz="900" dirty="0" err="1"/>
              <a:t>Ordem</a:t>
            </a:r>
            <a:r>
              <a:rPr lang="en-US" sz="900" dirty="0"/>
              <a:t> de </a:t>
            </a:r>
            <a:r>
              <a:rPr lang="en-US" sz="900" dirty="0" err="1"/>
              <a:t>Serviço</a:t>
            </a:r>
            <a:r>
              <a:rPr lang="en-US" sz="900" dirty="0"/>
              <a:t>, </a:t>
            </a:r>
            <a:r>
              <a:rPr lang="en-US" sz="900" dirty="0" err="1"/>
              <a:t>assinada</a:t>
            </a:r>
            <a:r>
              <a:rPr lang="en-US" sz="900" dirty="0"/>
              <a:t> </a:t>
            </a:r>
            <a:r>
              <a:rPr lang="en-US" sz="900" dirty="0" err="1"/>
              <a:t>por</a:t>
            </a:r>
            <a:r>
              <a:rPr lang="en-US" sz="900" dirty="0"/>
              <a:t> </a:t>
            </a:r>
            <a:r>
              <a:rPr lang="en-US" sz="900" dirty="0" err="1"/>
              <a:t>ambas</a:t>
            </a:r>
            <a:r>
              <a:rPr lang="en-US" sz="900" dirty="0"/>
              <a:t> as </a:t>
            </a:r>
            <a:r>
              <a:rPr lang="en-US" sz="900" dirty="0" err="1"/>
              <a:t>partes</a:t>
            </a:r>
            <a:r>
              <a:rPr lang="en-US" sz="900" dirty="0"/>
              <a:t>, as </a:t>
            </a:r>
            <a:r>
              <a:rPr lang="en-US" sz="900" dirty="0" err="1"/>
              <a:t>quais</a:t>
            </a:r>
            <a:r>
              <a:rPr lang="en-US" sz="900" dirty="0"/>
              <a:t> </a:t>
            </a:r>
            <a:r>
              <a:rPr lang="en-US" sz="900" dirty="0" err="1"/>
              <a:t>serão</a:t>
            </a:r>
            <a:r>
              <a:rPr lang="en-US" sz="900" dirty="0"/>
              <a:t> </a:t>
            </a:r>
            <a:r>
              <a:rPr lang="en-US" sz="900" dirty="0" err="1"/>
              <a:t>consideradas</a:t>
            </a:r>
            <a:r>
              <a:rPr lang="en-US" sz="900" dirty="0"/>
              <a:t> </a:t>
            </a:r>
            <a:r>
              <a:rPr lang="en-US" sz="900" dirty="0" err="1"/>
              <a:t>anexas</a:t>
            </a:r>
            <a:r>
              <a:rPr lang="en-US" sz="900" dirty="0"/>
              <a:t> a </a:t>
            </a:r>
            <a:r>
              <a:rPr lang="en-US" sz="900" dirty="0" err="1"/>
              <a:t>este</a:t>
            </a:r>
            <a:r>
              <a:rPr lang="en-US" sz="900" dirty="0"/>
              <a:t> </a:t>
            </a:r>
            <a:r>
              <a:rPr lang="en-US" sz="900" dirty="0" err="1"/>
              <a:t>contrato</a:t>
            </a:r>
            <a:endParaRPr lang="en-US" sz="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560" y="506880"/>
            <a:ext cx="2772716" cy="648429"/>
          </a:xfrm>
        </p:spPr>
        <p:txBody>
          <a:bodyPr>
            <a:normAutofit/>
          </a:bodyPr>
          <a:lstStyle/>
          <a:p>
            <a:pPr algn="just"/>
            <a:r>
              <a:rPr lang="en-US" sz="900"/>
              <a:t>Fulano, brasileiro, casado, engenheiro, CPF xxx, RG xxx, residente e domiciliado na Rua XXX, Bairro XX, Estado do XX, yyyy@gmail.com</a:t>
            </a:r>
          </a:p>
          <a:p>
            <a:pPr algn="just"/>
            <a:endParaRPr lang="en-US" sz="900"/>
          </a:p>
        </p:txBody>
      </p:sp>
      <p:pic>
        <p:nvPicPr>
          <p:cNvPr id="7" name="Picture 6" descr="img_536562.png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800" y="982332"/>
            <a:ext cx="584249" cy="699956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4248516" y="2082806"/>
            <a:ext cx="2528985" cy="10818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900" b="1" dirty="0">
                <a:solidFill>
                  <a:schemeClr val="tx1"/>
                </a:solidFill>
              </a:rPr>
              <a:t>2. </a:t>
            </a:r>
            <a:r>
              <a:rPr lang="en-US" sz="900" b="1" dirty="0" err="1">
                <a:solidFill>
                  <a:schemeClr val="tx1"/>
                </a:solidFill>
              </a:rPr>
              <a:t>Preço</a:t>
            </a:r>
            <a:r>
              <a:rPr lang="en-US" sz="900" b="1" dirty="0">
                <a:solidFill>
                  <a:schemeClr val="tx1"/>
                </a:solidFill>
              </a:rPr>
              <a:t> e </a:t>
            </a:r>
            <a:r>
              <a:rPr lang="en-US" sz="900" b="1" dirty="0" err="1">
                <a:solidFill>
                  <a:schemeClr val="tx1"/>
                </a:solidFill>
              </a:rPr>
              <a:t>Pagamento</a:t>
            </a:r>
            <a:endParaRPr lang="en-US" sz="900" b="1" dirty="0">
              <a:solidFill>
                <a:schemeClr val="tx1"/>
              </a:solidFill>
            </a:endParaRPr>
          </a:p>
          <a:p>
            <a:pPr algn="just"/>
            <a:r>
              <a:rPr lang="en-US" sz="900" dirty="0" err="1"/>
              <a:t>Fulano</a:t>
            </a:r>
            <a:r>
              <a:rPr lang="en-US" sz="900" dirty="0"/>
              <a:t> </a:t>
            </a:r>
            <a:r>
              <a:rPr lang="en-US" sz="900" dirty="0" err="1"/>
              <a:t>pagará</a:t>
            </a:r>
            <a:r>
              <a:rPr lang="en-US" sz="900" dirty="0"/>
              <a:t> a </a:t>
            </a:r>
            <a:r>
              <a:rPr lang="en-US" sz="900" dirty="0" err="1"/>
              <a:t>Ciclano</a:t>
            </a:r>
            <a:r>
              <a:rPr lang="en-US" sz="900" dirty="0"/>
              <a:t> o valor mensal de R$ XX </a:t>
            </a:r>
            <a:r>
              <a:rPr lang="en-US" sz="900" dirty="0" err="1"/>
              <a:t>todo</a:t>
            </a:r>
            <a:r>
              <a:rPr lang="en-US" sz="900" dirty="0"/>
              <a:t> 5º </a:t>
            </a:r>
            <a:r>
              <a:rPr lang="en-US" sz="900" dirty="0" err="1"/>
              <a:t>dia</a:t>
            </a:r>
            <a:r>
              <a:rPr lang="en-US" sz="900" dirty="0"/>
              <a:t> do </a:t>
            </a:r>
            <a:r>
              <a:rPr lang="en-US" sz="900" dirty="0" err="1"/>
              <a:t>mês</a:t>
            </a:r>
            <a:r>
              <a:rPr lang="en-US" sz="900" dirty="0"/>
              <a:t>, </a:t>
            </a:r>
            <a:r>
              <a:rPr lang="en-US" sz="900" dirty="0" err="1"/>
              <a:t>mediante</a:t>
            </a:r>
            <a:r>
              <a:rPr lang="en-US" sz="900" dirty="0"/>
              <a:t> </a:t>
            </a:r>
            <a:r>
              <a:rPr lang="en-US" sz="900" dirty="0" err="1"/>
              <a:t>recebimento</a:t>
            </a:r>
            <a:r>
              <a:rPr lang="en-US" sz="900" dirty="0"/>
              <a:t> da nota fiscal. A nota fiscal </a:t>
            </a:r>
            <a:r>
              <a:rPr lang="en-US" sz="900" dirty="0" err="1"/>
              <a:t>será</a:t>
            </a:r>
            <a:r>
              <a:rPr lang="en-US" sz="900" dirty="0"/>
              <a:t> </a:t>
            </a:r>
            <a:r>
              <a:rPr lang="en-US" sz="900" dirty="0" err="1"/>
              <a:t>emitida</a:t>
            </a:r>
            <a:r>
              <a:rPr lang="en-US" sz="900" dirty="0"/>
              <a:t> 10 </a:t>
            </a:r>
            <a:r>
              <a:rPr lang="en-US" sz="900" dirty="0" err="1"/>
              <a:t>dias</a:t>
            </a:r>
            <a:r>
              <a:rPr lang="en-US" sz="900" dirty="0"/>
              <a:t> antes do </a:t>
            </a:r>
            <a:r>
              <a:rPr lang="en-US" sz="900" dirty="0" err="1"/>
              <a:t>dia</a:t>
            </a:r>
            <a:r>
              <a:rPr lang="en-US" sz="900" dirty="0"/>
              <a:t> de </a:t>
            </a:r>
            <a:r>
              <a:rPr lang="en-US" sz="900" dirty="0" err="1"/>
              <a:t>pagamento</a:t>
            </a:r>
            <a:r>
              <a:rPr lang="en-US" sz="900" dirty="0"/>
              <a:t>. O </a:t>
            </a:r>
            <a:r>
              <a:rPr lang="en-US" sz="900" dirty="0" err="1"/>
              <a:t>pagamento</a:t>
            </a:r>
            <a:r>
              <a:rPr lang="en-US" sz="900" dirty="0"/>
              <a:t> </a:t>
            </a:r>
            <a:r>
              <a:rPr lang="en-US" sz="900" dirty="0" err="1"/>
              <a:t>deverá</a:t>
            </a:r>
            <a:r>
              <a:rPr lang="en-US" sz="900" dirty="0"/>
              <a:t> </a:t>
            </a:r>
            <a:r>
              <a:rPr lang="en-US" sz="900" dirty="0" err="1"/>
              <a:t>ser</a:t>
            </a:r>
            <a:r>
              <a:rPr lang="en-US" sz="900" dirty="0"/>
              <a:t> </a:t>
            </a:r>
            <a:r>
              <a:rPr lang="en-US" sz="900" dirty="0" err="1"/>
              <a:t>feito</a:t>
            </a:r>
            <a:r>
              <a:rPr lang="en-US" sz="900" dirty="0"/>
              <a:t> </a:t>
            </a:r>
            <a:r>
              <a:rPr lang="en-US" sz="900" dirty="0" err="1"/>
              <a:t>à</a:t>
            </a:r>
            <a:r>
              <a:rPr lang="en-US" sz="900" dirty="0"/>
              <a:t> </a:t>
            </a:r>
            <a:r>
              <a:rPr lang="en-US" sz="900" dirty="0" err="1"/>
              <a:t>conta</a:t>
            </a:r>
            <a:r>
              <a:rPr lang="en-US" sz="900" dirty="0"/>
              <a:t> </a:t>
            </a:r>
            <a:r>
              <a:rPr lang="en-US" sz="900" dirty="0" err="1"/>
              <a:t>corrente</a:t>
            </a:r>
            <a:r>
              <a:rPr lang="en-US" sz="900" dirty="0"/>
              <a:t> </a:t>
            </a:r>
            <a:r>
              <a:rPr lang="en-US" sz="900" dirty="0" err="1"/>
              <a:t>indicada</a:t>
            </a:r>
            <a:r>
              <a:rPr lang="en-US" sz="900" dirty="0"/>
              <a:t> </a:t>
            </a:r>
            <a:r>
              <a:rPr lang="en-US" sz="900" dirty="0" err="1"/>
              <a:t>por</a:t>
            </a:r>
            <a:r>
              <a:rPr lang="en-US" sz="900" dirty="0"/>
              <a:t> </a:t>
            </a:r>
            <a:r>
              <a:rPr lang="en-US" sz="900" dirty="0" err="1"/>
              <a:t>Ciclano</a:t>
            </a:r>
            <a:r>
              <a:rPr lang="en-US" sz="900" dirty="0"/>
              <a:t>.</a:t>
            </a:r>
          </a:p>
        </p:txBody>
      </p:sp>
      <p:pic>
        <p:nvPicPr>
          <p:cNvPr id="10" name="Picture 9" descr="img_568492.png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342" y="2292171"/>
            <a:ext cx="622899" cy="623534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4248516" y="3362136"/>
            <a:ext cx="2528985" cy="10818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900" b="1" dirty="0">
                <a:solidFill>
                  <a:schemeClr val="tx1"/>
                </a:solidFill>
              </a:rPr>
              <a:t>3. </a:t>
            </a:r>
            <a:r>
              <a:rPr lang="en-US" sz="900" b="1" dirty="0" err="1">
                <a:solidFill>
                  <a:schemeClr val="tx1"/>
                </a:solidFill>
              </a:rPr>
              <a:t>Vigência</a:t>
            </a:r>
            <a:r>
              <a:rPr lang="en-US" sz="900" b="1" dirty="0">
                <a:solidFill>
                  <a:schemeClr val="tx1"/>
                </a:solidFill>
              </a:rPr>
              <a:t> e </a:t>
            </a:r>
            <a:r>
              <a:rPr lang="en-US" sz="900" b="1" dirty="0" err="1">
                <a:solidFill>
                  <a:schemeClr val="tx1"/>
                </a:solidFill>
              </a:rPr>
              <a:t>Rescisão</a:t>
            </a:r>
            <a:endParaRPr lang="en-US" sz="900" b="1" dirty="0">
              <a:solidFill>
                <a:schemeClr val="tx1"/>
              </a:solidFill>
            </a:endParaRPr>
          </a:p>
          <a:p>
            <a:pPr algn="just"/>
            <a:r>
              <a:rPr lang="en-US" sz="900" dirty="0"/>
              <a:t>O </a:t>
            </a:r>
            <a:r>
              <a:rPr lang="en-US" sz="900" dirty="0" err="1"/>
              <a:t>presente</a:t>
            </a:r>
            <a:r>
              <a:rPr lang="en-US" sz="900" dirty="0"/>
              <a:t> </a:t>
            </a:r>
            <a:r>
              <a:rPr lang="en-US" sz="900" dirty="0" err="1"/>
              <a:t>Contrato</a:t>
            </a:r>
            <a:r>
              <a:rPr lang="en-US" sz="900" dirty="0"/>
              <a:t> </a:t>
            </a:r>
            <a:r>
              <a:rPr lang="en-US" sz="900" dirty="0" err="1"/>
              <a:t>vigorará</a:t>
            </a:r>
            <a:r>
              <a:rPr lang="en-US" sz="900" dirty="0"/>
              <a:t> </a:t>
            </a:r>
            <a:r>
              <a:rPr lang="en-US" sz="900" dirty="0" err="1"/>
              <a:t>pelo</a:t>
            </a:r>
            <a:r>
              <a:rPr lang="en-US" sz="900" dirty="0"/>
              <a:t> </a:t>
            </a:r>
            <a:r>
              <a:rPr lang="en-US" sz="900" dirty="0" err="1"/>
              <a:t>prazo</a:t>
            </a:r>
            <a:r>
              <a:rPr lang="en-US" sz="900" dirty="0"/>
              <a:t> de X </a:t>
            </a:r>
            <a:r>
              <a:rPr lang="en-US" sz="900" dirty="0" err="1"/>
              <a:t>meses</a:t>
            </a:r>
            <a:r>
              <a:rPr lang="en-US" sz="900" dirty="0"/>
              <a:t> a </a:t>
            </a:r>
            <a:r>
              <a:rPr lang="en-US" sz="900" dirty="0" err="1"/>
              <a:t>partir</a:t>
            </a:r>
            <a:r>
              <a:rPr lang="en-US" sz="900" dirty="0"/>
              <a:t> da data de </a:t>
            </a:r>
            <a:r>
              <a:rPr lang="en-US" sz="900" dirty="0" err="1"/>
              <a:t>sua</a:t>
            </a:r>
            <a:r>
              <a:rPr lang="en-US" sz="900" dirty="0"/>
              <a:t> </a:t>
            </a:r>
            <a:r>
              <a:rPr lang="en-US" sz="900" dirty="0" err="1"/>
              <a:t>assinatura</a:t>
            </a:r>
            <a:r>
              <a:rPr lang="en-US" sz="900" dirty="0"/>
              <a:t>, </a:t>
            </a:r>
            <a:r>
              <a:rPr lang="en-US" sz="900" dirty="0" err="1"/>
              <a:t>sendo</a:t>
            </a:r>
            <a:r>
              <a:rPr lang="en-US" sz="900" dirty="0"/>
              <a:t> </a:t>
            </a:r>
            <a:r>
              <a:rPr lang="en-US" sz="900" dirty="0" err="1"/>
              <a:t>automaticamente</a:t>
            </a:r>
            <a:r>
              <a:rPr lang="en-US" sz="900" dirty="0"/>
              <a:t> </a:t>
            </a:r>
            <a:r>
              <a:rPr lang="en-US" sz="900" dirty="0" err="1"/>
              <a:t>renovado</a:t>
            </a:r>
            <a:r>
              <a:rPr lang="en-US" sz="900" dirty="0"/>
              <a:t> </a:t>
            </a:r>
            <a:r>
              <a:rPr lang="en-US" sz="900" dirty="0" err="1"/>
              <a:t>por</a:t>
            </a:r>
            <a:r>
              <a:rPr lang="en-US" sz="900" dirty="0"/>
              <a:t> </a:t>
            </a:r>
            <a:r>
              <a:rPr lang="en-US" sz="900" dirty="0" err="1"/>
              <a:t>igual</a:t>
            </a:r>
            <a:r>
              <a:rPr lang="en-US" sz="900" dirty="0"/>
              <a:t> </a:t>
            </a:r>
            <a:r>
              <a:rPr lang="en-US" sz="900" dirty="0" err="1"/>
              <a:t>período</a:t>
            </a:r>
            <a:r>
              <a:rPr lang="en-US" sz="900" dirty="0"/>
              <a:t> </a:t>
            </a:r>
            <a:r>
              <a:rPr lang="en-US" sz="900" dirty="0" err="1"/>
              <a:t>caso</a:t>
            </a:r>
            <a:r>
              <a:rPr lang="en-US" sz="900" dirty="0"/>
              <a:t> </a:t>
            </a:r>
            <a:r>
              <a:rPr lang="en-US" sz="900" dirty="0" err="1"/>
              <a:t>nenhuma</a:t>
            </a:r>
            <a:r>
              <a:rPr lang="en-US" sz="900" dirty="0"/>
              <a:t> das </a:t>
            </a:r>
            <a:r>
              <a:rPr lang="en-US" sz="900" dirty="0" err="1"/>
              <a:t>partes</a:t>
            </a:r>
            <a:r>
              <a:rPr lang="en-US" sz="900" dirty="0"/>
              <a:t> </a:t>
            </a:r>
            <a:r>
              <a:rPr lang="en-US" sz="900" dirty="0" err="1"/>
              <a:t>manifeste</a:t>
            </a:r>
            <a:r>
              <a:rPr lang="en-US" sz="900" dirty="0"/>
              <a:t> a </a:t>
            </a:r>
            <a:r>
              <a:rPr lang="en-US" sz="900" dirty="0" err="1"/>
              <a:t>intenção</a:t>
            </a:r>
            <a:r>
              <a:rPr lang="en-US" sz="900" dirty="0"/>
              <a:t> de </a:t>
            </a:r>
            <a:r>
              <a:rPr lang="en-US" sz="900" dirty="0" err="1"/>
              <a:t>rescindi</a:t>
            </a:r>
            <a:r>
              <a:rPr lang="en-US" sz="900" dirty="0"/>
              <a:t>-lo </a:t>
            </a:r>
            <a:r>
              <a:rPr lang="en-US" sz="900" dirty="0" err="1"/>
              <a:t>por</a:t>
            </a:r>
            <a:r>
              <a:rPr lang="en-US" sz="900" dirty="0"/>
              <a:t> </a:t>
            </a:r>
            <a:r>
              <a:rPr lang="en-US" sz="900" dirty="0" err="1"/>
              <a:t>meio</a:t>
            </a:r>
            <a:r>
              <a:rPr lang="en-US" sz="900" dirty="0"/>
              <a:t> de aviso </a:t>
            </a:r>
            <a:r>
              <a:rPr lang="en-US" sz="900" dirty="0" err="1"/>
              <a:t>prévio</a:t>
            </a:r>
            <a:r>
              <a:rPr lang="en-US" sz="900" dirty="0"/>
              <a:t> </a:t>
            </a:r>
            <a:r>
              <a:rPr lang="en-US" sz="900" dirty="0" err="1"/>
              <a:t>por</a:t>
            </a:r>
            <a:r>
              <a:rPr lang="en-US" sz="900" dirty="0"/>
              <a:t> </a:t>
            </a:r>
            <a:r>
              <a:rPr lang="en-US" sz="900" dirty="0" err="1"/>
              <a:t>escrito</a:t>
            </a:r>
            <a:r>
              <a:rPr lang="en-US" sz="900" dirty="0"/>
              <a:t> no </a:t>
            </a:r>
            <a:r>
              <a:rPr lang="en-US" sz="900" dirty="0" err="1"/>
              <a:t>prazo</a:t>
            </a:r>
            <a:r>
              <a:rPr lang="en-US" sz="900" dirty="0"/>
              <a:t> de no </a:t>
            </a:r>
            <a:r>
              <a:rPr lang="en-US" sz="900" dirty="0" err="1"/>
              <a:t>mínimo</a:t>
            </a:r>
            <a:r>
              <a:rPr lang="en-US" sz="900" dirty="0"/>
              <a:t> 30 </a:t>
            </a:r>
            <a:r>
              <a:rPr lang="en-US" sz="900" dirty="0" err="1"/>
              <a:t>dias</a:t>
            </a:r>
            <a:r>
              <a:rPr lang="en-US" sz="900" dirty="0"/>
              <a:t> antes do </a:t>
            </a:r>
            <a:r>
              <a:rPr lang="en-US" sz="900" dirty="0" err="1"/>
              <a:t>término</a:t>
            </a:r>
            <a:r>
              <a:rPr lang="en-US" sz="900" dirty="0"/>
              <a:t> do </a:t>
            </a:r>
            <a:r>
              <a:rPr lang="en-US" sz="900" dirty="0" err="1"/>
              <a:t>contrato</a:t>
            </a:r>
            <a:r>
              <a:rPr lang="en-US" sz="900" dirty="0"/>
              <a:t>.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239572" y="4799447"/>
            <a:ext cx="2528985" cy="10818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900" b="1" dirty="0">
                <a:solidFill>
                  <a:schemeClr val="tx1"/>
                </a:solidFill>
              </a:rPr>
              <a:t>4. </a:t>
            </a:r>
            <a:r>
              <a:rPr lang="en-US" sz="900" b="1" dirty="0" err="1">
                <a:solidFill>
                  <a:schemeClr val="tx1"/>
                </a:solidFill>
              </a:rPr>
              <a:t>Ausência</a:t>
            </a:r>
            <a:r>
              <a:rPr lang="en-US" sz="900" b="1" dirty="0">
                <a:solidFill>
                  <a:schemeClr val="tx1"/>
                </a:solidFill>
              </a:rPr>
              <a:t> de </a:t>
            </a:r>
            <a:r>
              <a:rPr lang="en-US" sz="900" b="1" dirty="0" err="1">
                <a:solidFill>
                  <a:schemeClr val="tx1"/>
                </a:solidFill>
              </a:rPr>
              <a:t>Vínculo</a:t>
            </a:r>
            <a:endParaRPr lang="en-US" sz="900" b="1" dirty="0">
              <a:solidFill>
                <a:schemeClr val="tx1"/>
              </a:solidFill>
            </a:endParaRPr>
          </a:p>
          <a:p>
            <a:pPr algn="just"/>
            <a:r>
              <a:rPr lang="en-US" sz="900" dirty="0"/>
              <a:t>Este </a:t>
            </a:r>
            <a:r>
              <a:rPr lang="en-US" sz="900" dirty="0" err="1"/>
              <a:t>contrato</a:t>
            </a:r>
            <a:r>
              <a:rPr lang="en-US" sz="900" dirty="0"/>
              <a:t> </a:t>
            </a:r>
            <a:r>
              <a:rPr lang="en-US" sz="900" dirty="0" err="1"/>
              <a:t>não</a:t>
            </a:r>
            <a:r>
              <a:rPr lang="en-US" sz="900" dirty="0"/>
              <a:t> </a:t>
            </a:r>
            <a:r>
              <a:rPr lang="en-US" sz="900" dirty="0" err="1"/>
              <a:t>estabelece</a:t>
            </a:r>
            <a:r>
              <a:rPr lang="en-US" sz="900" dirty="0"/>
              <a:t> </a:t>
            </a:r>
            <a:r>
              <a:rPr lang="en-US" sz="900" dirty="0" err="1"/>
              <a:t>vínculo</a:t>
            </a:r>
            <a:r>
              <a:rPr lang="en-US" sz="900" dirty="0"/>
              <a:t> </a:t>
            </a:r>
            <a:r>
              <a:rPr lang="pt-BR" sz="900" dirty="0"/>
              <a:t>empregatício ou de representação entre as partes, de forma que cada uma será responsável por suas próprias obrigações (tributárias, previdenciárias e trabalhistas) e não poderão representar a outra em qualquer negócio jurídico.  </a:t>
            </a:r>
            <a:endParaRPr lang="en-US" sz="900" dirty="0"/>
          </a:p>
        </p:txBody>
      </p:sp>
      <p:pic>
        <p:nvPicPr>
          <p:cNvPr id="13" name="Picture 12" descr="45592-200.png"/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493" y="4951978"/>
            <a:ext cx="664748" cy="664748"/>
          </a:xfrm>
          <a:prstGeom prst="rect">
            <a:avLst/>
          </a:prstGeom>
        </p:spPr>
      </p:pic>
      <p:pic>
        <p:nvPicPr>
          <p:cNvPr id="14" name="Picture 13" descr="63355.png"/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151" y="3595440"/>
            <a:ext cx="581090" cy="581090"/>
          </a:xfrm>
          <a:prstGeom prst="rect">
            <a:avLst/>
          </a:prstGeom>
        </p:spPr>
      </p:pic>
      <p:pic>
        <p:nvPicPr>
          <p:cNvPr id="15" name="Picture 14" descr="auction_496270.png"/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06" y="6132110"/>
            <a:ext cx="936910" cy="936910"/>
          </a:xfrm>
          <a:prstGeom prst="rect">
            <a:avLst/>
          </a:prstGeom>
        </p:spPr>
      </p:pic>
      <p:sp>
        <p:nvSpPr>
          <p:cNvPr id="16" name="Subtitle 2"/>
          <p:cNvSpPr txBox="1">
            <a:spLocks/>
          </p:cNvSpPr>
          <p:nvPr/>
        </p:nvSpPr>
        <p:spPr>
          <a:xfrm>
            <a:off x="4239571" y="6164466"/>
            <a:ext cx="2528985" cy="10818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900" b="1" dirty="0">
                <a:solidFill>
                  <a:schemeClr val="tx1"/>
                </a:solidFill>
              </a:rPr>
              <a:t>5. </a:t>
            </a:r>
            <a:r>
              <a:rPr lang="en-US" sz="900" b="1" dirty="0" err="1">
                <a:solidFill>
                  <a:schemeClr val="tx1"/>
                </a:solidFill>
              </a:rPr>
              <a:t>Foro</a:t>
            </a:r>
            <a:endParaRPr lang="en-US" sz="900" b="1" dirty="0">
              <a:solidFill>
                <a:schemeClr val="tx1"/>
              </a:solidFill>
            </a:endParaRPr>
          </a:p>
          <a:p>
            <a:pPr marL="0" lvl="1" algn="just"/>
            <a:r>
              <a:rPr lang="pt-BR" sz="900" dirty="0"/>
              <a:t>Fica eleito o Foro da Comarca da Cidade de São Paulo, Estado de São Paulo, com exclusão de qualquer outro, por mais privilegiado que seja, para dirimir quaisquer problemas decorrentes deste Contrato.  </a:t>
            </a:r>
            <a:endParaRPr lang="en-US" sz="900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232898" y="5543301"/>
            <a:ext cx="2280435" cy="484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00" b="1" dirty="0"/>
              <a:t>6. </a:t>
            </a:r>
            <a:r>
              <a:rPr lang="en-US" sz="900" b="1" dirty="0" err="1"/>
              <a:t>Observações</a:t>
            </a:r>
            <a:r>
              <a:rPr lang="en-US" sz="900" b="1" dirty="0"/>
              <a:t> </a:t>
            </a:r>
            <a:r>
              <a:rPr lang="en-US" sz="900" b="1" dirty="0" err="1"/>
              <a:t>gerais</a:t>
            </a:r>
            <a:endParaRPr lang="en-US" sz="900" b="1" dirty="0"/>
          </a:p>
        </p:txBody>
      </p:sp>
      <p:sp>
        <p:nvSpPr>
          <p:cNvPr id="18" name="Rectangle 17"/>
          <p:cNvSpPr/>
          <p:nvPr/>
        </p:nvSpPr>
        <p:spPr>
          <a:xfrm>
            <a:off x="271548" y="6028179"/>
            <a:ext cx="2912604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lphaLcPeriod"/>
            </a:pPr>
            <a:r>
              <a:rPr lang="pt-BR" sz="900">
                <a:solidFill>
                  <a:schemeClr val="tx1">
                    <a:tint val="75000"/>
                  </a:schemeClr>
                </a:solidFill>
              </a:rPr>
              <a:t>As comunicações, notificações e avisos trocados entre as Partes serão consideradas válidas e eficazes se encaminhados por escrito e entregues ao endereço físico (via courier ou correios) ou eletrônico (e-mail) descritos no contrato.</a:t>
            </a:r>
          </a:p>
          <a:p>
            <a:pPr marL="228600" indent="-228600" algn="just">
              <a:buFont typeface="+mj-lt"/>
              <a:buAutoNum type="alphaLcPeriod"/>
            </a:pPr>
            <a:r>
              <a:rPr lang="pt-BR" sz="900">
                <a:solidFill>
                  <a:schemeClr val="tx1">
                    <a:tint val="75000"/>
                  </a:schemeClr>
                </a:solidFill>
              </a:rPr>
              <a:t>O presente Contrato não poderá ser cedido, transferido ou alterado por qualquer das Partes, no todo ou em parte, sem a prévia e expressa anuência por escrito da outra Parte. </a:t>
            </a:r>
          </a:p>
          <a:p>
            <a:pPr marL="228600" indent="-228600" algn="just">
              <a:buFont typeface="+mj-lt"/>
              <a:buAutoNum type="alphaLcPeriod"/>
            </a:pPr>
            <a:r>
              <a:rPr lang="pt-BR" sz="900">
                <a:solidFill>
                  <a:schemeClr val="tx1">
                    <a:tint val="75000"/>
                  </a:schemeClr>
                </a:solidFill>
              </a:rPr>
              <a:t>As Partes reconhecem que este Contrato constitui título executivo extrajudicial, tal como estabelecidos no Código de Processo Civil Brasileiro. </a:t>
            </a:r>
          </a:p>
          <a:p>
            <a:pPr marL="228600" indent="-228600" algn="just">
              <a:buFont typeface="+mj-lt"/>
              <a:buAutoNum type="alphaLcPeriod"/>
            </a:pPr>
            <a:endParaRPr lang="en-US" sz="9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2602" y="7674601"/>
            <a:ext cx="649700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1" indent="-228600" algn="just">
              <a:buFont typeface="+mj-lt"/>
              <a:buAutoNum type="alphaLcPeriod" startAt="4"/>
            </a:pPr>
            <a:r>
              <a:rPr lang="pt-BR" sz="900">
                <a:solidFill>
                  <a:schemeClr val="tx1">
                    <a:tint val="75000"/>
                  </a:schemeClr>
                </a:solidFill>
              </a:rPr>
              <a:t>O contrato poderá ser rescindido antecipadamente por qualquer das partes, imotivadamente, mediante notificação escrita com antecedência mínima de 30 (trinta) dias. Nesta hipótese, será devido o pagamento integral da mensalidade correspondente ao período de 30 (trinta) dias de aviso prévio.</a:t>
            </a:r>
          </a:p>
          <a:p>
            <a:pPr marL="228600" lvl="1" indent="-228600" algn="just">
              <a:buFont typeface="+mj-lt"/>
              <a:buAutoNum type="alphaLcPeriod" startAt="4"/>
            </a:pPr>
            <a:r>
              <a:rPr lang="pt-BR" sz="900">
                <a:solidFill>
                  <a:schemeClr val="tx1">
                    <a:tint val="75000"/>
                  </a:schemeClr>
                </a:solidFill>
              </a:rPr>
              <a:t>O presente Contrato poderá ser rescindido antecipadamente, de forma justificada, de imediato e de pleno direito, pela Parte prejudicada, independentemente de notificação judicial ou extrajudicial, em caso de inadimplemento não sanado no prazo de 15 (quinze) dias a contar da data de envio de notificação escrita nesse sentido; Ocorrência comprovada de caso fortuito ou força maior, que impossibilite o cumprimento integral do Contrato; ou declaração de recuperação judicial, falência, liquidação judicial ou extrajudicial ou dissolução de uma das partes.</a:t>
            </a:r>
            <a:endParaRPr lang="en-US" sz="900">
              <a:solidFill>
                <a:schemeClr val="tx1">
                  <a:tint val="75000"/>
                </a:schemeClr>
              </a:solidFill>
            </a:endParaRPr>
          </a:p>
          <a:p>
            <a:pPr marL="228600" indent="-228600" algn="just">
              <a:buFont typeface="+mj-lt"/>
              <a:buAutoNum type="alphaLcPeriod" startAt="4"/>
            </a:pPr>
            <a:endParaRPr lang="pt-BR" sz="9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6012" y="1415770"/>
            <a:ext cx="270975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00" dirty="0" err="1">
                <a:solidFill>
                  <a:schemeClr val="tx1">
                    <a:tint val="75000"/>
                  </a:schemeClr>
                </a:solidFill>
              </a:rPr>
              <a:t>Ciclano</a:t>
            </a:r>
            <a:r>
              <a:rPr lang="en-US" sz="900" dirty="0">
                <a:solidFill>
                  <a:schemeClr val="tx1">
                    <a:tint val="7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tx1">
                    <a:tint val="75000"/>
                  </a:schemeClr>
                </a:solidFill>
              </a:rPr>
              <a:t>brasileiro</a:t>
            </a:r>
            <a:r>
              <a:rPr lang="en-US" sz="900" dirty="0">
                <a:solidFill>
                  <a:schemeClr val="tx1">
                    <a:tint val="7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tx1">
                    <a:tint val="75000"/>
                  </a:schemeClr>
                </a:solidFill>
              </a:rPr>
              <a:t>solteiro</a:t>
            </a:r>
            <a:r>
              <a:rPr lang="en-US" sz="900" dirty="0">
                <a:solidFill>
                  <a:schemeClr val="tx1">
                    <a:tint val="7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tx1">
                    <a:tint val="75000"/>
                  </a:schemeClr>
                </a:solidFill>
              </a:rPr>
              <a:t>engenheiro</a:t>
            </a:r>
            <a:r>
              <a:rPr lang="en-US" sz="900" dirty="0">
                <a:solidFill>
                  <a:schemeClr val="tx1">
                    <a:tint val="75000"/>
                  </a:schemeClr>
                </a:solidFill>
              </a:rPr>
              <a:t>, CPF xxx, RG xxx, </a:t>
            </a:r>
            <a:r>
              <a:rPr lang="en-US" sz="900" dirty="0" err="1">
                <a:solidFill>
                  <a:schemeClr val="tx1">
                    <a:tint val="75000"/>
                  </a:schemeClr>
                </a:solidFill>
              </a:rPr>
              <a:t>residente</a:t>
            </a:r>
            <a:r>
              <a:rPr lang="en-US" sz="900" dirty="0">
                <a:solidFill>
                  <a:schemeClr val="tx1">
                    <a:tint val="75000"/>
                  </a:schemeClr>
                </a:solidFill>
              </a:rPr>
              <a:t> e </a:t>
            </a:r>
            <a:r>
              <a:rPr lang="en-US" sz="900" dirty="0" err="1">
                <a:solidFill>
                  <a:schemeClr val="tx1">
                    <a:tint val="75000"/>
                  </a:schemeClr>
                </a:solidFill>
              </a:rPr>
              <a:t>domiciliado</a:t>
            </a:r>
            <a:r>
              <a:rPr lang="en-US" sz="9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tint val="75000"/>
                  </a:schemeClr>
                </a:solidFill>
              </a:rPr>
              <a:t>na</a:t>
            </a:r>
            <a:r>
              <a:rPr lang="en-US" sz="9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900" dirty="0" err="1">
                <a:solidFill>
                  <a:schemeClr val="tx1">
                    <a:tint val="75000"/>
                  </a:schemeClr>
                </a:solidFill>
              </a:rPr>
              <a:t>Rua</a:t>
            </a:r>
            <a:r>
              <a:rPr lang="en-US" sz="900" dirty="0">
                <a:solidFill>
                  <a:schemeClr val="tx1">
                    <a:tint val="75000"/>
                  </a:schemeClr>
                </a:solidFill>
              </a:rPr>
              <a:t> XXX, Bairro XX, Estado do XX, </a:t>
            </a:r>
            <a:r>
              <a:rPr lang="en-US" sz="900" dirty="0" err="1">
                <a:solidFill>
                  <a:schemeClr val="tx1">
                    <a:tint val="75000"/>
                  </a:schemeClr>
                </a:solidFill>
              </a:rPr>
              <a:t>yyyy@gmail.com</a:t>
            </a:r>
            <a:endParaRPr lang="en-US" sz="9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6012" y="975426"/>
            <a:ext cx="34077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/>
              <a:t>Assinatura</a:t>
            </a:r>
            <a:r>
              <a:rPr lang="en-US" sz="900" b="1" dirty="0"/>
              <a:t>: </a:t>
            </a:r>
            <a:r>
              <a:rPr lang="en-US" sz="900" dirty="0"/>
              <a:t>__________________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9234" y="1924416"/>
            <a:ext cx="34077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/>
              <a:t>Assinatura</a:t>
            </a:r>
            <a:r>
              <a:rPr lang="en-US" sz="900" b="1" dirty="0"/>
              <a:t>: __________________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9234" y="2150989"/>
            <a:ext cx="34077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/>
              <a:t>Testemunha</a:t>
            </a:r>
            <a:r>
              <a:rPr lang="en-US" sz="900" dirty="0"/>
              <a:t>: __________________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9686" y="1188778"/>
            <a:ext cx="34077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/>
              <a:t>Testemunha</a:t>
            </a:r>
            <a:r>
              <a:rPr lang="en-US" sz="900" b="1" dirty="0"/>
              <a:t>: </a:t>
            </a:r>
            <a:r>
              <a:rPr lang="en-US" sz="900" dirty="0"/>
              <a:t>__________________</a:t>
            </a:r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4227386" y="505197"/>
            <a:ext cx="2483883" cy="648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900" b="1" dirty="0">
                <a:solidFill>
                  <a:schemeClr val="tx1"/>
                </a:solidFill>
              </a:rPr>
              <a:t>Local e Data: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78920" y="101523"/>
            <a:ext cx="1189636" cy="24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75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555</Words>
  <Application>Microsoft Macintosh PowerPoint</Application>
  <PresentationFormat>Apresentação na tela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Contrato de Prestação de Serviços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Contrato de Prestação de Serviços</dc:title>
  <dc:creator>Erick</dc:creator>
  <cp:lastModifiedBy>Marcelo Molina</cp:lastModifiedBy>
  <cp:revision>9</cp:revision>
  <dcterms:created xsi:type="dcterms:W3CDTF">2019-02-13T22:26:01Z</dcterms:created>
  <dcterms:modified xsi:type="dcterms:W3CDTF">2019-02-19T16:04:43Z</dcterms:modified>
</cp:coreProperties>
</file>