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6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CDCFF-2B98-451F-8C66-F4E6BBE26E4F}" type="datetimeFigureOut">
              <a:rPr lang="en-US" smtClean="0"/>
              <a:t>4/15/2018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7AAE0-DBA7-46B1-9859-0035C09F3658}" type="slidenum">
              <a:rPr lang="en-US" smtClean="0"/>
              <a:t>‹#›</a:t>
            </a:fld>
            <a:endParaRPr lang="en-US"/>
          </a:p>
        </p:txBody>
      </p:sp>
    </p:spTree>
    <p:extLst>
      <p:ext uri="{BB962C8B-B14F-4D97-AF65-F5344CB8AC3E}">
        <p14:creationId xmlns:p14="http://schemas.microsoft.com/office/powerpoint/2010/main" val="176577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look at the package list. This comes with like everything you need.</a:t>
            </a:r>
          </a:p>
        </p:txBody>
      </p:sp>
      <p:sp>
        <p:nvSpPr>
          <p:cNvPr id="4" name="Slide Number Placeholder 3"/>
          <p:cNvSpPr>
            <a:spLocks noGrp="1"/>
          </p:cNvSpPr>
          <p:nvPr>
            <p:ph type="sldNum" sz="quarter" idx="10"/>
          </p:nvPr>
        </p:nvSpPr>
        <p:spPr/>
        <p:txBody>
          <a:bodyPr/>
          <a:lstStyle/>
          <a:p>
            <a:fld id="{E6B7AAE0-DBA7-46B1-9859-0035C09F3658}" type="slidenum">
              <a:rPr lang="en-US" smtClean="0"/>
              <a:t>2</a:t>
            </a:fld>
            <a:endParaRPr lang="en-US"/>
          </a:p>
        </p:txBody>
      </p:sp>
    </p:spTree>
    <p:extLst>
      <p:ext uri="{BB962C8B-B14F-4D97-AF65-F5344CB8AC3E}">
        <p14:creationId xmlns:p14="http://schemas.microsoft.com/office/powerpoint/2010/main" val="372608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the basic workflow to get things going. Go the directory you want. And run a </a:t>
            </a:r>
            <a:r>
              <a:rPr lang="en-US" dirty="0" err="1"/>
              <a:t>jupyter</a:t>
            </a:r>
            <a:r>
              <a:rPr lang="en-US"/>
              <a:t> serer.</a:t>
            </a:r>
            <a:endParaRPr lang="en-US" dirty="0"/>
          </a:p>
        </p:txBody>
      </p:sp>
      <p:sp>
        <p:nvSpPr>
          <p:cNvPr id="4" name="Slide Number Placeholder 3"/>
          <p:cNvSpPr>
            <a:spLocks noGrp="1"/>
          </p:cNvSpPr>
          <p:nvPr>
            <p:ph type="sldNum" sz="quarter" idx="10"/>
          </p:nvPr>
        </p:nvSpPr>
        <p:spPr/>
        <p:txBody>
          <a:bodyPr/>
          <a:lstStyle/>
          <a:p>
            <a:fld id="{E6B7AAE0-DBA7-46B1-9859-0035C09F3658}" type="slidenum">
              <a:rPr lang="en-US" smtClean="0"/>
              <a:t>5</a:t>
            </a:fld>
            <a:endParaRPr lang="en-US"/>
          </a:p>
        </p:txBody>
      </p:sp>
    </p:spTree>
    <p:extLst>
      <p:ext uri="{BB962C8B-B14F-4D97-AF65-F5344CB8AC3E}">
        <p14:creationId xmlns:p14="http://schemas.microsoft.com/office/powerpoint/2010/main" val="53201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8D45-FCA6-486D-B10A-DD25CD26F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8ED28F-24B7-4CBA-B93A-A729DE6E1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72ACFB-8154-41BB-9DC0-0E0D6CA25426}"/>
              </a:ext>
            </a:extLst>
          </p:cNvPr>
          <p:cNvSpPr>
            <a:spLocks noGrp="1"/>
          </p:cNvSpPr>
          <p:nvPr>
            <p:ph type="dt" sz="half" idx="10"/>
          </p:nvPr>
        </p:nvSpPr>
        <p:spPr/>
        <p:txBody>
          <a:bodyPr/>
          <a:lstStyle/>
          <a:p>
            <a:fld id="{3B9C37D2-2058-4CC6-A315-0C8A427B01B6}" type="datetimeFigureOut">
              <a:rPr lang="en-US" smtClean="0"/>
              <a:t>4/15/2018</a:t>
            </a:fld>
            <a:endParaRPr lang="en-US"/>
          </a:p>
        </p:txBody>
      </p:sp>
      <p:sp>
        <p:nvSpPr>
          <p:cNvPr id="5" name="Footer Placeholder 4">
            <a:extLst>
              <a:ext uri="{FF2B5EF4-FFF2-40B4-BE49-F238E27FC236}">
                <a16:creationId xmlns:a16="http://schemas.microsoft.com/office/drawing/2014/main" id="{BDBFBC33-471A-433A-9FB7-B52C972BF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ADCF4-9AF3-460F-BC77-EA7CFEBF9123}"/>
              </a:ext>
            </a:extLst>
          </p:cNvPr>
          <p:cNvSpPr>
            <a:spLocks noGrp="1"/>
          </p:cNvSpPr>
          <p:nvPr>
            <p:ph type="sldNum" sz="quarter" idx="12"/>
          </p:nvPr>
        </p:nvSpPr>
        <p:spPr/>
        <p:txBody>
          <a:bodyPr/>
          <a:lstStyle/>
          <a:p>
            <a:fld id="{EF6DA6F4-4455-46AA-9738-739F7170C011}" type="slidenum">
              <a:rPr lang="en-US" smtClean="0"/>
              <a:t>‹#›</a:t>
            </a:fld>
            <a:endParaRPr lang="en-US"/>
          </a:p>
        </p:txBody>
      </p:sp>
    </p:spTree>
    <p:extLst>
      <p:ext uri="{BB962C8B-B14F-4D97-AF65-F5344CB8AC3E}">
        <p14:creationId xmlns:p14="http://schemas.microsoft.com/office/powerpoint/2010/main" val="98492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4318-6F04-4BA1-A0AD-57D2104201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E5374D-3716-4D05-B313-8A679E3A20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EF572-0F73-4862-8EE5-D0A24BDA2DDC}"/>
              </a:ext>
            </a:extLst>
          </p:cNvPr>
          <p:cNvSpPr>
            <a:spLocks noGrp="1"/>
          </p:cNvSpPr>
          <p:nvPr>
            <p:ph type="dt" sz="half" idx="10"/>
          </p:nvPr>
        </p:nvSpPr>
        <p:spPr/>
        <p:txBody>
          <a:bodyPr/>
          <a:lstStyle/>
          <a:p>
            <a:fld id="{3B9C37D2-2058-4CC6-A315-0C8A427B01B6}" type="datetimeFigureOut">
              <a:rPr lang="en-US" smtClean="0"/>
              <a:t>4/15/2018</a:t>
            </a:fld>
            <a:endParaRPr lang="en-US"/>
          </a:p>
        </p:txBody>
      </p:sp>
      <p:sp>
        <p:nvSpPr>
          <p:cNvPr id="5" name="Footer Placeholder 4">
            <a:extLst>
              <a:ext uri="{FF2B5EF4-FFF2-40B4-BE49-F238E27FC236}">
                <a16:creationId xmlns:a16="http://schemas.microsoft.com/office/drawing/2014/main" id="{1E7656F6-17F8-4204-ADF1-DE2DC145D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3D98C-00A7-45AC-A808-E7E932F39CE7}"/>
              </a:ext>
            </a:extLst>
          </p:cNvPr>
          <p:cNvSpPr>
            <a:spLocks noGrp="1"/>
          </p:cNvSpPr>
          <p:nvPr>
            <p:ph type="sldNum" sz="quarter" idx="12"/>
          </p:nvPr>
        </p:nvSpPr>
        <p:spPr/>
        <p:txBody>
          <a:bodyPr/>
          <a:lstStyle/>
          <a:p>
            <a:fld id="{EF6DA6F4-4455-46AA-9738-739F7170C011}" type="slidenum">
              <a:rPr lang="en-US" smtClean="0"/>
              <a:t>‹#›</a:t>
            </a:fld>
            <a:endParaRPr lang="en-US"/>
          </a:p>
        </p:txBody>
      </p:sp>
    </p:spTree>
    <p:extLst>
      <p:ext uri="{BB962C8B-B14F-4D97-AF65-F5344CB8AC3E}">
        <p14:creationId xmlns:p14="http://schemas.microsoft.com/office/powerpoint/2010/main" val="233091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3B43DC-104F-48BE-BCCE-432EBBB729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1FA466-4249-4BE2-AF7C-8961A7DD1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471CE-B129-439C-A14F-3E7A4BF2FEC2}"/>
              </a:ext>
            </a:extLst>
          </p:cNvPr>
          <p:cNvSpPr>
            <a:spLocks noGrp="1"/>
          </p:cNvSpPr>
          <p:nvPr>
            <p:ph type="dt" sz="half" idx="10"/>
          </p:nvPr>
        </p:nvSpPr>
        <p:spPr/>
        <p:txBody>
          <a:bodyPr/>
          <a:lstStyle/>
          <a:p>
            <a:fld id="{3B9C37D2-2058-4CC6-A315-0C8A427B01B6}" type="datetimeFigureOut">
              <a:rPr lang="en-US" smtClean="0"/>
              <a:t>4/15/2018</a:t>
            </a:fld>
            <a:endParaRPr lang="en-US"/>
          </a:p>
        </p:txBody>
      </p:sp>
      <p:sp>
        <p:nvSpPr>
          <p:cNvPr id="5" name="Footer Placeholder 4">
            <a:extLst>
              <a:ext uri="{FF2B5EF4-FFF2-40B4-BE49-F238E27FC236}">
                <a16:creationId xmlns:a16="http://schemas.microsoft.com/office/drawing/2014/main" id="{418327D7-7F58-4E88-8660-A880CB65F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42B6A-2941-4506-AA86-C47EC6A09FF8}"/>
              </a:ext>
            </a:extLst>
          </p:cNvPr>
          <p:cNvSpPr>
            <a:spLocks noGrp="1"/>
          </p:cNvSpPr>
          <p:nvPr>
            <p:ph type="sldNum" sz="quarter" idx="12"/>
          </p:nvPr>
        </p:nvSpPr>
        <p:spPr/>
        <p:txBody>
          <a:bodyPr/>
          <a:lstStyle/>
          <a:p>
            <a:fld id="{EF6DA6F4-4455-46AA-9738-739F7170C011}" type="slidenum">
              <a:rPr lang="en-US" smtClean="0"/>
              <a:t>‹#›</a:t>
            </a:fld>
            <a:endParaRPr lang="en-US"/>
          </a:p>
        </p:txBody>
      </p:sp>
    </p:spTree>
    <p:extLst>
      <p:ext uri="{BB962C8B-B14F-4D97-AF65-F5344CB8AC3E}">
        <p14:creationId xmlns:p14="http://schemas.microsoft.com/office/powerpoint/2010/main" val="18793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184E-89D2-4C5A-A87A-43594187EB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152CA6-A401-489C-ADAB-3F779DDB3A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90B7A-CA45-433F-B18F-49A44B780F8A}"/>
              </a:ext>
            </a:extLst>
          </p:cNvPr>
          <p:cNvSpPr>
            <a:spLocks noGrp="1"/>
          </p:cNvSpPr>
          <p:nvPr>
            <p:ph type="dt" sz="half" idx="10"/>
          </p:nvPr>
        </p:nvSpPr>
        <p:spPr/>
        <p:txBody>
          <a:bodyPr/>
          <a:lstStyle/>
          <a:p>
            <a:fld id="{3B9C37D2-2058-4CC6-A315-0C8A427B01B6}" type="datetimeFigureOut">
              <a:rPr lang="en-US" smtClean="0"/>
              <a:t>4/15/2018</a:t>
            </a:fld>
            <a:endParaRPr lang="en-US"/>
          </a:p>
        </p:txBody>
      </p:sp>
      <p:sp>
        <p:nvSpPr>
          <p:cNvPr id="5" name="Footer Placeholder 4">
            <a:extLst>
              <a:ext uri="{FF2B5EF4-FFF2-40B4-BE49-F238E27FC236}">
                <a16:creationId xmlns:a16="http://schemas.microsoft.com/office/drawing/2014/main" id="{6B8E28D4-E005-476C-A7AB-708F1A594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C0C9E-68E7-41AF-A202-1D73B77D98E6}"/>
              </a:ext>
            </a:extLst>
          </p:cNvPr>
          <p:cNvSpPr>
            <a:spLocks noGrp="1"/>
          </p:cNvSpPr>
          <p:nvPr>
            <p:ph type="sldNum" sz="quarter" idx="12"/>
          </p:nvPr>
        </p:nvSpPr>
        <p:spPr/>
        <p:txBody>
          <a:bodyPr/>
          <a:lstStyle/>
          <a:p>
            <a:fld id="{EF6DA6F4-4455-46AA-9738-739F7170C011}" type="slidenum">
              <a:rPr lang="en-US" smtClean="0"/>
              <a:t>‹#›</a:t>
            </a:fld>
            <a:endParaRPr lang="en-US"/>
          </a:p>
        </p:txBody>
      </p:sp>
    </p:spTree>
    <p:extLst>
      <p:ext uri="{BB962C8B-B14F-4D97-AF65-F5344CB8AC3E}">
        <p14:creationId xmlns:p14="http://schemas.microsoft.com/office/powerpoint/2010/main" val="422729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66A9-EFF3-467A-A90B-303F586661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83C245-FB3F-45C9-8330-E07CE56030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116CEA-65A7-458F-B8C1-917DC2F24EB2}"/>
              </a:ext>
            </a:extLst>
          </p:cNvPr>
          <p:cNvSpPr>
            <a:spLocks noGrp="1"/>
          </p:cNvSpPr>
          <p:nvPr>
            <p:ph type="dt" sz="half" idx="10"/>
          </p:nvPr>
        </p:nvSpPr>
        <p:spPr/>
        <p:txBody>
          <a:bodyPr/>
          <a:lstStyle/>
          <a:p>
            <a:fld id="{3B9C37D2-2058-4CC6-A315-0C8A427B01B6}" type="datetimeFigureOut">
              <a:rPr lang="en-US" smtClean="0"/>
              <a:t>4/15/2018</a:t>
            </a:fld>
            <a:endParaRPr lang="en-US"/>
          </a:p>
        </p:txBody>
      </p:sp>
      <p:sp>
        <p:nvSpPr>
          <p:cNvPr id="5" name="Footer Placeholder 4">
            <a:extLst>
              <a:ext uri="{FF2B5EF4-FFF2-40B4-BE49-F238E27FC236}">
                <a16:creationId xmlns:a16="http://schemas.microsoft.com/office/drawing/2014/main" id="{CD63FB6F-3369-429A-A5F6-F90ACD814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EAC3C-1686-4B8A-B65B-7A3D5196093B}"/>
              </a:ext>
            </a:extLst>
          </p:cNvPr>
          <p:cNvSpPr>
            <a:spLocks noGrp="1"/>
          </p:cNvSpPr>
          <p:nvPr>
            <p:ph type="sldNum" sz="quarter" idx="12"/>
          </p:nvPr>
        </p:nvSpPr>
        <p:spPr/>
        <p:txBody>
          <a:bodyPr/>
          <a:lstStyle/>
          <a:p>
            <a:fld id="{EF6DA6F4-4455-46AA-9738-739F7170C011}" type="slidenum">
              <a:rPr lang="en-US" smtClean="0"/>
              <a:t>‹#›</a:t>
            </a:fld>
            <a:endParaRPr lang="en-US"/>
          </a:p>
        </p:txBody>
      </p:sp>
    </p:spTree>
    <p:extLst>
      <p:ext uri="{BB962C8B-B14F-4D97-AF65-F5344CB8AC3E}">
        <p14:creationId xmlns:p14="http://schemas.microsoft.com/office/powerpoint/2010/main" val="1521783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1138-0C84-43D4-A55E-01C1C5F48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919EE-862D-4D0F-9714-A8C7DEF03D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CA7DD3-2465-4724-8643-E8853DE8F5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44FF11-C0EC-4540-9EA8-B37E68EBC402}"/>
              </a:ext>
            </a:extLst>
          </p:cNvPr>
          <p:cNvSpPr>
            <a:spLocks noGrp="1"/>
          </p:cNvSpPr>
          <p:nvPr>
            <p:ph type="dt" sz="half" idx="10"/>
          </p:nvPr>
        </p:nvSpPr>
        <p:spPr/>
        <p:txBody>
          <a:bodyPr/>
          <a:lstStyle/>
          <a:p>
            <a:fld id="{3B9C37D2-2058-4CC6-A315-0C8A427B01B6}" type="datetimeFigureOut">
              <a:rPr lang="en-US" smtClean="0"/>
              <a:t>4/15/2018</a:t>
            </a:fld>
            <a:endParaRPr lang="en-US"/>
          </a:p>
        </p:txBody>
      </p:sp>
      <p:sp>
        <p:nvSpPr>
          <p:cNvPr id="6" name="Footer Placeholder 5">
            <a:extLst>
              <a:ext uri="{FF2B5EF4-FFF2-40B4-BE49-F238E27FC236}">
                <a16:creationId xmlns:a16="http://schemas.microsoft.com/office/drawing/2014/main" id="{DAD570C4-2CA9-4D51-BEBD-C15362CEC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AD608-E0DA-414F-BFDB-15AD2001B0B8}"/>
              </a:ext>
            </a:extLst>
          </p:cNvPr>
          <p:cNvSpPr>
            <a:spLocks noGrp="1"/>
          </p:cNvSpPr>
          <p:nvPr>
            <p:ph type="sldNum" sz="quarter" idx="12"/>
          </p:nvPr>
        </p:nvSpPr>
        <p:spPr/>
        <p:txBody>
          <a:bodyPr/>
          <a:lstStyle/>
          <a:p>
            <a:fld id="{EF6DA6F4-4455-46AA-9738-739F7170C011}" type="slidenum">
              <a:rPr lang="en-US" smtClean="0"/>
              <a:t>‹#›</a:t>
            </a:fld>
            <a:endParaRPr lang="en-US"/>
          </a:p>
        </p:txBody>
      </p:sp>
    </p:spTree>
    <p:extLst>
      <p:ext uri="{BB962C8B-B14F-4D97-AF65-F5344CB8AC3E}">
        <p14:creationId xmlns:p14="http://schemas.microsoft.com/office/powerpoint/2010/main" val="423539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8E0A-6404-4E30-A574-48C5E080FD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D1B9F1-E077-42B2-9E5B-E9085E8AE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14F4E0-58A9-4A3F-8E45-C0136CF8E8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C3218-B6C5-494C-9D62-F1319E710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853554-F44A-457F-B890-A2F726CA07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FDAF4-846F-43E1-85C8-444FC3589A86}"/>
              </a:ext>
            </a:extLst>
          </p:cNvPr>
          <p:cNvSpPr>
            <a:spLocks noGrp="1"/>
          </p:cNvSpPr>
          <p:nvPr>
            <p:ph type="dt" sz="half" idx="10"/>
          </p:nvPr>
        </p:nvSpPr>
        <p:spPr/>
        <p:txBody>
          <a:bodyPr/>
          <a:lstStyle/>
          <a:p>
            <a:fld id="{3B9C37D2-2058-4CC6-A315-0C8A427B01B6}" type="datetimeFigureOut">
              <a:rPr lang="en-US" smtClean="0"/>
              <a:t>4/15/2018</a:t>
            </a:fld>
            <a:endParaRPr lang="en-US"/>
          </a:p>
        </p:txBody>
      </p:sp>
      <p:sp>
        <p:nvSpPr>
          <p:cNvPr id="8" name="Footer Placeholder 7">
            <a:extLst>
              <a:ext uri="{FF2B5EF4-FFF2-40B4-BE49-F238E27FC236}">
                <a16:creationId xmlns:a16="http://schemas.microsoft.com/office/drawing/2014/main" id="{13396DFC-FE37-4C6D-8498-02135060BF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155C0-427F-43A5-9F28-5022F46C4D5B}"/>
              </a:ext>
            </a:extLst>
          </p:cNvPr>
          <p:cNvSpPr>
            <a:spLocks noGrp="1"/>
          </p:cNvSpPr>
          <p:nvPr>
            <p:ph type="sldNum" sz="quarter" idx="12"/>
          </p:nvPr>
        </p:nvSpPr>
        <p:spPr/>
        <p:txBody>
          <a:bodyPr/>
          <a:lstStyle/>
          <a:p>
            <a:fld id="{EF6DA6F4-4455-46AA-9738-739F7170C011}" type="slidenum">
              <a:rPr lang="en-US" smtClean="0"/>
              <a:t>‹#›</a:t>
            </a:fld>
            <a:endParaRPr lang="en-US"/>
          </a:p>
        </p:txBody>
      </p:sp>
    </p:spTree>
    <p:extLst>
      <p:ext uri="{BB962C8B-B14F-4D97-AF65-F5344CB8AC3E}">
        <p14:creationId xmlns:p14="http://schemas.microsoft.com/office/powerpoint/2010/main" val="310857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4CDB-9D66-4A6F-A1F7-4DEA0A2D6C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2BCE82-480A-4FA9-B542-30FC77725E3C}"/>
              </a:ext>
            </a:extLst>
          </p:cNvPr>
          <p:cNvSpPr>
            <a:spLocks noGrp="1"/>
          </p:cNvSpPr>
          <p:nvPr>
            <p:ph type="dt" sz="half" idx="10"/>
          </p:nvPr>
        </p:nvSpPr>
        <p:spPr/>
        <p:txBody>
          <a:bodyPr/>
          <a:lstStyle/>
          <a:p>
            <a:fld id="{3B9C37D2-2058-4CC6-A315-0C8A427B01B6}" type="datetimeFigureOut">
              <a:rPr lang="en-US" smtClean="0"/>
              <a:t>4/15/2018</a:t>
            </a:fld>
            <a:endParaRPr lang="en-US"/>
          </a:p>
        </p:txBody>
      </p:sp>
      <p:sp>
        <p:nvSpPr>
          <p:cNvPr id="4" name="Footer Placeholder 3">
            <a:extLst>
              <a:ext uri="{FF2B5EF4-FFF2-40B4-BE49-F238E27FC236}">
                <a16:creationId xmlns:a16="http://schemas.microsoft.com/office/drawing/2014/main" id="{A8575754-8E2F-4529-BC9E-34BB907702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6194E9-DDCA-4ADC-95C1-5BDC5D57400D}"/>
              </a:ext>
            </a:extLst>
          </p:cNvPr>
          <p:cNvSpPr>
            <a:spLocks noGrp="1"/>
          </p:cNvSpPr>
          <p:nvPr>
            <p:ph type="sldNum" sz="quarter" idx="12"/>
          </p:nvPr>
        </p:nvSpPr>
        <p:spPr/>
        <p:txBody>
          <a:bodyPr/>
          <a:lstStyle/>
          <a:p>
            <a:fld id="{EF6DA6F4-4455-46AA-9738-739F7170C011}" type="slidenum">
              <a:rPr lang="en-US" smtClean="0"/>
              <a:t>‹#›</a:t>
            </a:fld>
            <a:endParaRPr lang="en-US"/>
          </a:p>
        </p:txBody>
      </p:sp>
    </p:spTree>
    <p:extLst>
      <p:ext uri="{BB962C8B-B14F-4D97-AF65-F5344CB8AC3E}">
        <p14:creationId xmlns:p14="http://schemas.microsoft.com/office/powerpoint/2010/main" val="62864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125DC3-2F09-47AA-8492-670DF19D6EE6}"/>
              </a:ext>
            </a:extLst>
          </p:cNvPr>
          <p:cNvSpPr>
            <a:spLocks noGrp="1"/>
          </p:cNvSpPr>
          <p:nvPr>
            <p:ph type="dt" sz="half" idx="10"/>
          </p:nvPr>
        </p:nvSpPr>
        <p:spPr/>
        <p:txBody>
          <a:bodyPr/>
          <a:lstStyle/>
          <a:p>
            <a:fld id="{3B9C37D2-2058-4CC6-A315-0C8A427B01B6}" type="datetimeFigureOut">
              <a:rPr lang="en-US" smtClean="0"/>
              <a:t>4/15/2018</a:t>
            </a:fld>
            <a:endParaRPr lang="en-US"/>
          </a:p>
        </p:txBody>
      </p:sp>
      <p:sp>
        <p:nvSpPr>
          <p:cNvPr id="3" name="Footer Placeholder 2">
            <a:extLst>
              <a:ext uri="{FF2B5EF4-FFF2-40B4-BE49-F238E27FC236}">
                <a16:creationId xmlns:a16="http://schemas.microsoft.com/office/drawing/2014/main" id="{C7706CF3-E410-46D6-9242-F3AB9EB3C2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FA08CF-CADA-40A3-922E-374B7A0E6313}"/>
              </a:ext>
            </a:extLst>
          </p:cNvPr>
          <p:cNvSpPr>
            <a:spLocks noGrp="1"/>
          </p:cNvSpPr>
          <p:nvPr>
            <p:ph type="sldNum" sz="quarter" idx="12"/>
          </p:nvPr>
        </p:nvSpPr>
        <p:spPr/>
        <p:txBody>
          <a:bodyPr/>
          <a:lstStyle/>
          <a:p>
            <a:fld id="{EF6DA6F4-4455-46AA-9738-739F7170C011}" type="slidenum">
              <a:rPr lang="en-US" smtClean="0"/>
              <a:t>‹#›</a:t>
            </a:fld>
            <a:endParaRPr lang="en-US"/>
          </a:p>
        </p:txBody>
      </p:sp>
    </p:spTree>
    <p:extLst>
      <p:ext uri="{BB962C8B-B14F-4D97-AF65-F5344CB8AC3E}">
        <p14:creationId xmlns:p14="http://schemas.microsoft.com/office/powerpoint/2010/main" val="277835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BC9B-7003-4C8A-9113-E5A896612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648A62-A67C-4D6C-BF64-A1F9B1A73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0E61E-C427-4BE6-83F1-A4C09B277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71F289-174D-49B6-9A66-8D5F0963B3A6}"/>
              </a:ext>
            </a:extLst>
          </p:cNvPr>
          <p:cNvSpPr>
            <a:spLocks noGrp="1"/>
          </p:cNvSpPr>
          <p:nvPr>
            <p:ph type="dt" sz="half" idx="10"/>
          </p:nvPr>
        </p:nvSpPr>
        <p:spPr/>
        <p:txBody>
          <a:bodyPr/>
          <a:lstStyle/>
          <a:p>
            <a:fld id="{3B9C37D2-2058-4CC6-A315-0C8A427B01B6}" type="datetimeFigureOut">
              <a:rPr lang="en-US" smtClean="0"/>
              <a:t>4/15/2018</a:t>
            </a:fld>
            <a:endParaRPr lang="en-US"/>
          </a:p>
        </p:txBody>
      </p:sp>
      <p:sp>
        <p:nvSpPr>
          <p:cNvPr id="6" name="Footer Placeholder 5">
            <a:extLst>
              <a:ext uri="{FF2B5EF4-FFF2-40B4-BE49-F238E27FC236}">
                <a16:creationId xmlns:a16="http://schemas.microsoft.com/office/drawing/2014/main" id="{67815EFF-5E76-46F2-9432-244E0477C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C81FD-5AB4-4E37-BD33-1F31CC7247D9}"/>
              </a:ext>
            </a:extLst>
          </p:cNvPr>
          <p:cNvSpPr>
            <a:spLocks noGrp="1"/>
          </p:cNvSpPr>
          <p:nvPr>
            <p:ph type="sldNum" sz="quarter" idx="12"/>
          </p:nvPr>
        </p:nvSpPr>
        <p:spPr/>
        <p:txBody>
          <a:bodyPr/>
          <a:lstStyle/>
          <a:p>
            <a:fld id="{EF6DA6F4-4455-46AA-9738-739F7170C011}" type="slidenum">
              <a:rPr lang="en-US" smtClean="0"/>
              <a:t>‹#›</a:t>
            </a:fld>
            <a:endParaRPr lang="en-US"/>
          </a:p>
        </p:txBody>
      </p:sp>
    </p:spTree>
    <p:extLst>
      <p:ext uri="{BB962C8B-B14F-4D97-AF65-F5344CB8AC3E}">
        <p14:creationId xmlns:p14="http://schemas.microsoft.com/office/powerpoint/2010/main" val="392939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47FD-1609-445B-8A78-8452128AE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0F254D-E772-429B-8574-0E9F75FAD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099B09-362F-4108-8569-17DC363D5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1A7F76-A937-411E-887E-C735817F91C9}"/>
              </a:ext>
            </a:extLst>
          </p:cNvPr>
          <p:cNvSpPr>
            <a:spLocks noGrp="1"/>
          </p:cNvSpPr>
          <p:nvPr>
            <p:ph type="dt" sz="half" idx="10"/>
          </p:nvPr>
        </p:nvSpPr>
        <p:spPr/>
        <p:txBody>
          <a:bodyPr/>
          <a:lstStyle/>
          <a:p>
            <a:fld id="{3B9C37D2-2058-4CC6-A315-0C8A427B01B6}" type="datetimeFigureOut">
              <a:rPr lang="en-US" smtClean="0"/>
              <a:t>4/15/2018</a:t>
            </a:fld>
            <a:endParaRPr lang="en-US"/>
          </a:p>
        </p:txBody>
      </p:sp>
      <p:sp>
        <p:nvSpPr>
          <p:cNvPr id="6" name="Footer Placeholder 5">
            <a:extLst>
              <a:ext uri="{FF2B5EF4-FFF2-40B4-BE49-F238E27FC236}">
                <a16:creationId xmlns:a16="http://schemas.microsoft.com/office/drawing/2014/main" id="{9ADBB2BA-B831-496D-AE21-BF7D2B5BD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E08E8-17B4-4ACE-AA62-C0FE8C228504}"/>
              </a:ext>
            </a:extLst>
          </p:cNvPr>
          <p:cNvSpPr>
            <a:spLocks noGrp="1"/>
          </p:cNvSpPr>
          <p:nvPr>
            <p:ph type="sldNum" sz="quarter" idx="12"/>
          </p:nvPr>
        </p:nvSpPr>
        <p:spPr/>
        <p:txBody>
          <a:bodyPr/>
          <a:lstStyle/>
          <a:p>
            <a:fld id="{EF6DA6F4-4455-46AA-9738-739F7170C011}" type="slidenum">
              <a:rPr lang="en-US" smtClean="0"/>
              <a:t>‹#›</a:t>
            </a:fld>
            <a:endParaRPr lang="en-US"/>
          </a:p>
        </p:txBody>
      </p:sp>
    </p:spTree>
    <p:extLst>
      <p:ext uri="{BB962C8B-B14F-4D97-AF65-F5344CB8AC3E}">
        <p14:creationId xmlns:p14="http://schemas.microsoft.com/office/powerpoint/2010/main" val="393788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E75532-F9CF-42BF-9CFD-A710DF2D2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809D0E-1522-4112-892C-6798C9260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704A5-24ED-4830-A41D-F3784FABA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C37D2-2058-4CC6-A315-0C8A427B01B6}" type="datetimeFigureOut">
              <a:rPr lang="en-US" smtClean="0"/>
              <a:t>4/15/2018</a:t>
            </a:fld>
            <a:endParaRPr lang="en-US"/>
          </a:p>
        </p:txBody>
      </p:sp>
      <p:sp>
        <p:nvSpPr>
          <p:cNvPr id="5" name="Footer Placeholder 4">
            <a:extLst>
              <a:ext uri="{FF2B5EF4-FFF2-40B4-BE49-F238E27FC236}">
                <a16:creationId xmlns:a16="http://schemas.microsoft.com/office/drawing/2014/main" id="{BDE51B64-783D-42D7-8C62-4E976D72E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5E7D4D-B159-4B19-8DE1-E146F24F6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DA6F4-4455-46AA-9738-739F7170C011}" type="slidenum">
              <a:rPr lang="en-US" smtClean="0"/>
              <a:t>‹#›</a:t>
            </a:fld>
            <a:endParaRPr lang="en-US"/>
          </a:p>
        </p:txBody>
      </p:sp>
    </p:spTree>
    <p:extLst>
      <p:ext uri="{BB962C8B-B14F-4D97-AF65-F5344CB8AC3E}">
        <p14:creationId xmlns:p14="http://schemas.microsoft.com/office/powerpoint/2010/main" val="937603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rikgaas/VHLAB_Python_Course.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6A89-595E-44E8-937C-A879F1177733}"/>
              </a:ext>
            </a:extLst>
          </p:cNvPr>
          <p:cNvSpPr>
            <a:spLocks noGrp="1"/>
          </p:cNvSpPr>
          <p:nvPr>
            <p:ph type="ctrTitle"/>
          </p:nvPr>
        </p:nvSpPr>
        <p:spPr>
          <a:xfrm>
            <a:off x="1524000" y="1992374"/>
            <a:ext cx="9144000" cy="2387600"/>
          </a:xfrm>
        </p:spPr>
        <p:txBody>
          <a:bodyPr/>
          <a:lstStyle/>
          <a:p>
            <a:r>
              <a:rPr lang="en-US" dirty="0"/>
              <a:t>Lesson 2: Anaconda and </a:t>
            </a:r>
            <a:r>
              <a:rPr lang="en-US" dirty="0" err="1"/>
              <a:t>Jupyter</a:t>
            </a:r>
            <a:r>
              <a:rPr lang="en-US" dirty="0"/>
              <a:t> plus broadcasting</a:t>
            </a:r>
          </a:p>
        </p:txBody>
      </p:sp>
    </p:spTree>
    <p:extLst>
      <p:ext uri="{BB962C8B-B14F-4D97-AF65-F5344CB8AC3E}">
        <p14:creationId xmlns:p14="http://schemas.microsoft.com/office/powerpoint/2010/main" val="130720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B46D4-EEF8-421A-8D16-FBFD77D7338A}"/>
              </a:ext>
            </a:extLst>
          </p:cNvPr>
          <p:cNvSpPr>
            <a:spLocks noGrp="1"/>
          </p:cNvSpPr>
          <p:nvPr>
            <p:ph type="title"/>
          </p:nvPr>
        </p:nvSpPr>
        <p:spPr/>
        <p:txBody>
          <a:bodyPr/>
          <a:lstStyle/>
          <a:p>
            <a:r>
              <a:rPr lang="en-US" dirty="0"/>
              <a:t>Outer Product Example</a:t>
            </a:r>
          </a:p>
        </p:txBody>
      </p:sp>
      <p:sp>
        <p:nvSpPr>
          <p:cNvPr id="4" name="TextBox 3">
            <a:extLst>
              <a:ext uri="{FF2B5EF4-FFF2-40B4-BE49-F238E27FC236}">
                <a16:creationId xmlns:a16="http://schemas.microsoft.com/office/drawing/2014/main" id="{0752D818-F9E4-4E8D-994A-5C67116C6D28}"/>
              </a:ext>
            </a:extLst>
          </p:cNvPr>
          <p:cNvSpPr txBox="1"/>
          <p:nvPr/>
        </p:nvSpPr>
        <p:spPr>
          <a:xfrm>
            <a:off x="3466012" y="2147841"/>
            <a:ext cx="1881051" cy="369332"/>
          </a:xfrm>
          <a:prstGeom prst="rect">
            <a:avLst/>
          </a:prstGeom>
          <a:noFill/>
          <a:ln>
            <a:solidFill>
              <a:schemeClr val="tx1"/>
            </a:solidFill>
          </a:ln>
        </p:spPr>
        <p:txBody>
          <a:bodyPr wrap="square" rtlCol="0">
            <a:spAutoFit/>
          </a:bodyPr>
          <a:lstStyle/>
          <a:p>
            <a:pPr algn="ctr"/>
            <a:r>
              <a:rPr lang="en-US" dirty="0"/>
              <a:t>(40,1,3)</a:t>
            </a:r>
          </a:p>
        </p:txBody>
      </p:sp>
      <p:sp>
        <p:nvSpPr>
          <p:cNvPr id="5" name="TextBox 4">
            <a:extLst>
              <a:ext uri="{FF2B5EF4-FFF2-40B4-BE49-F238E27FC236}">
                <a16:creationId xmlns:a16="http://schemas.microsoft.com/office/drawing/2014/main" id="{5AF2798D-3884-4BFF-A616-9CF44C8A0B63}"/>
              </a:ext>
            </a:extLst>
          </p:cNvPr>
          <p:cNvSpPr txBox="1"/>
          <p:nvPr/>
        </p:nvSpPr>
        <p:spPr>
          <a:xfrm>
            <a:off x="5917475" y="2147841"/>
            <a:ext cx="1881051" cy="369332"/>
          </a:xfrm>
          <a:prstGeom prst="rect">
            <a:avLst/>
          </a:prstGeom>
          <a:noFill/>
          <a:ln>
            <a:solidFill>
              <a:schemeClr val="tx1"/>
            </a:solidFill>
          </a:ln>
        </p:spPr>
        <p:txBody>
          <a:bodyPr wrap="square" rtlCol="0">
            <a:spAutoFit/>
          </a:bodyPr>
          <a:lstStyle/>
          <a:p>
            <a:pPr algn="ctr"/>
            <a:r>
              <a:rPr lang="en-US" dirty="0"/>
              <a:t>(1, 30, 3)</a:t>
            </a:r>
          </a:p>
        </p:txBody>
      </p:sp>
      <p:sp>
        <p:nvSpPr>
          <p:cNvPr id="6" name="TextBox 5">
            <a:extLst>
              <a:ext uri="{FF2B5EF4-FFF2-40B4-BE49-F238E27FC236}">
                <a16:creationId xmlns:a16="http://schemas.microsoft.com/office/drawing/2014/main" id="{38C89C3D-64E6-4BF9-AA85-721B492C3CC3}"/>
              </a:ext>
            </a:extLst>
          </p:cNvPr>
          <p:cNvSpPr txBox="1"/>
          <p:nvPr/>
        </p:nvSpPr>
        <p:spPr>
          <a:xfrm>
            <a:off x="5917475" y="2985748"/>
            <a:ext cx="1881051" cy="369332"/>
          </a:xfrm>
          <a:prstGeom prst="rect">
            <a:avLst/>
          </a:prstGeom>
          <a:noFill/>
          <a:ln>
            <a:solidFill>
              <a:schemeClr val="tx1"/>
            </a:solidFill>
          </a:ln>
        </p:spPr>
        <p:txBody>
          <a:bodyPr wrap="square" rtlCol="0">
            <a:spAutoFit/>
          </a:bodyPr>
          <a:lstStyle/>
          <a:p>
            <a:pPr algn="ctr"/>
            <a:r>
              <a:rPr lang="en-US" dirty="0"/>
              <a:t>(40,30,3)</a:t>
            </a:r>
          </a:p>
        </p:txBody>
      </p:sp>
      <p:cxnSp>
        <p:nvCxnSpPr>
          <p:cNvPr id="7" name="Straight Arrow Connector 6">
            <a:extLst>
              <a:ext uri="{FF2B5EF4-FFF2-40B4-BE49-F238E27FC236}">
                <a16:creationId xmlns:a16="http://schemas.microsoft.com/office/drawing/2014/main" id="{228F27CC-09EB-4DBD-9590-E40F9CB5B090}"/>
              </a:ext>
            </a:extLst>
          </p:cNvPr>
          <p:cNvCxnSpPr>
            <a:cxnSpLocks/>
          </p:cNvCxnSpPr>
          <p:nvPr/>
        </p:nvCxnSpPr>
        <p:spPr>
          <a:xfrm>
            <a:off x="6857999" y="2588528"/>
            <a:ext cx="1" cy="35823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42303FE-E549-4C04-9A07-7AEFE918732D}"/>
              </a:ext>
            </a:extLst>
          </p:cNvPr>
          <p:cNvSpPr txBox="1"/>
          <p:nvPr/>
        </p:nvSpPr>
        <p:spPr>
          <a:xfrm>
            <a:off x="3466012" y="2985748"/>
            <a:ext cx="1881051" cy="369332"/>
          </a:xfrm>
          <a:prstGeom prst="rect">
            <a:avLst/>
          </a:prstGeom>
          <a:noFill/>
          <a:ln>
            <a:solidFill>
              <a:schemeClr val="tx1"/>
            </a:solidFill>
          </a:ln>
        </p:spPr>
        <p:txBody>
          <a:bodyPr wrap="square" rtlCol="0">
            <a:spAutoFit/>
          </a:bodyPr>
          <a:lstStyle/>
          <a:p>
            <a:pPr algn="ctr"/>
            <a:r>
              <a:rPr lang="en-US" dirty="0"/>
              <a:t>(40,30,3)</a:t>
            </a:r>
          </a:p>
        </p:txBody>
      </p:sp>
      <p:cxnSp>
        <p:nvCxnSpPr>
          <p:cNvPr id="13" name="Straight Arrow Connector 12">
            <a:extLst>
              <a:ext uri="{FF2B5EF4-FFF2-40B4-BE49-F238E27FC236}">
                <a16:creationId xmlns:a16="http://schemas.microsoft.com/office/drawing/2014/main" id="{251092E9-DB1D-44D8-9DBC-B2A674039BDE}"/>
              </a:ext>
            </a:extLst>
          </p:cNvPr>
          <p:cNvCxnSpPr>
            <a:cxnSpLocks/>
          </p:cNvCxnSpPr>
          <p:nvPr/>
        </p:nvCxnSpPr>
        <p:spPr>
          <a:xfrm>
            <a:off x="4406536" y="2588528"/>
            <a:ext cx="1" cy="35823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20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BCFC-0AAC-48EE-839A-69E8E53A1F37}"/>
              </a:ext>
            </a:extLst>
          </p:cNvPr>
          <p:cNvSpPr>
            <a:spLocks noGrp="1"/>
          </p:cNvSpPr>
          <p:nvPr>
            <p:ph type="title"/>
          </p:nvPr>
        </p:nvSpPr>
        <p:spPr/>
        <p:txBody>
          <a:bodyPr/>
          <a:lstStyle/>
          <a:p>
            <a:r>
              <a:rPr lang="en-US" dirty="0"/>
              <a:t>Anaconda</a:t>
            </a:r>
          </a:p>
        </p:txBody>
      </p:sp>
      <p:sp>
        <p:nvSpPr>
          <p:cNvPr id="3" name="Content Placeholder 2">
            <a:extLst>
              <a:ext uri="{FF2B5EF4-FFF2-40B4-BE49-F238E27FC236}">
                <a16:creationId xmlns:a16="http://schemas.microsoft.com/office/drawing/2014/main" id="{B76DB2F4-E711-4E98-B49C-BA042EAA2A8B}"/>
              </a:ext>
            </a:extLst>
          </p:cNvPr>
          <p:cNvSpPr>
            <a:spLocks noGrp="1"/>
          </p:cNvSpPr>
          <p:nvPr>
            <p:ph idx="1"/>
          </p:nvPr>
        </p:nvSpPr>
        <p:spPr>
          <a:xfrm>
            <a:off x="838200" y="1825625"/>
            <a:ext cx="5429435" cy="4351338"/>
          </a:xfrm>
        </p:spPr>
        <p:txBody>
          <a:bodyPr/>
          <a:lstStyle/>
          <a:p>
            <a:r>
              <a:rPr lang="en-US" dirty="0"/>
              <a:t>You don’t want to download vanilla Python and then download every package separately</a:t>
            </a:r>
          </a:p>
          <a:p>
            <a:pPr lvl="1"/>
            <a:r>
              <a:rPr lang="en-US" dirty="0"/>
              <a:t>Dependency issues can appear</a:t>
            </a:r>
          </a:p>
          <a:p>
            <a:r>
              <a:rPr lang="en-US" dirty="0"/>
              <a:t>Comes with just about everything you need, plus a nice command for downloading new packages.</a:t>
            </a:r>
          </a:p>
          <a:p>
            <a:r>
              <a:rPr lang="en-US" dirty="0"/>
              <a:t>Download link: </a:t>
            </a:r>
            <a:r>
              <a:rPr lang="en-US" sz="1800" dirty="0">
                <a:hlinkClick r:id="rId3"/>
              </a:rPr>
              <a:t>https://www.anaconda.com/download/</a:t>
            </a:r>
            <a:endParaRPr lang="en-US" sz="1800" dirty="0"/>
          </a:p>
          <a:p>
            <a:pPr marL="0" indent="0">
              <a:buNone/>
            </a:pPr>
            <a:endParaRPr lang="en-US" sz="1800" dirty="0"/>
          </a:p>
        </p:txBody>
      </p:sp>
      <p:pic>
        <p:nvPicPr>
          <p:cNvPr id="1026" name="Picture 2" descr="Image result for anaconda python">
            <a:extLst>
              <a:ext uri="{FF2B5EF4-FFF2-40B4-BE49-F238E27FC236}">
                <a16:creationId xmlns:a16="http://schemas.microsoft.com/office/drawing/2014/main" id="{C33D745C-A1B9-47DA-857C-A9A6D5DD96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635" y="1690688"/>
            <a:ext cx="5528582" cy="322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39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56FF-4A97-4E5F-9DF7-FECA4A3C3636}"/>
              </a:ext>
            </a:extLst>
          </p:cNvPr>
          <p:cNvSpPr>
            <a:spLocks noGrp="1"/>
          </p:cNvSpPr>
          <p:nvPr>
            <p:ph type="title"/>
          </p:nvPr>
        </p:nvSpPr>
        <p:spPr/>
        <p:txBody>
          <a:bodyPr/>
          <a:lstStyle/>
          <a:p>
            <a:r>
              <a:rPr lang="en-US" dirty="0"/>
              <a:t>When installing…</a:t>
            </a:r>
          </a:p>
        </p:txBody>
      </p:sp>
      <p:pic>
        <p:nvPicPr>
          <p:cNvPr id="6" name="Picture 5">
            <a:extLst>
              <a:ext uri="{FF2B5EF4-FFF2-40B4-BE49-F238E27FC236}">
                <a16:creationId xmlns:a16="http://schemas.microsoft.com/office/drawing/2014/main" id="{2CDCE04B-6310-4E6C-B659-083DD316C1D6}"/>
              </a:ext>
            </a:extLst>
          </p:cNvPr>
          <p:cNvPicPr>
            <a:picLocks noChangeAspect="1"/>
          </p:cNvPicPr>
          <p:nvPr/>
        </p:nvPicPr>
        <p:blipFill>
          <a:blip r:embed="rId2"/>
          <a:stretch>
            <a:fillRect/>
          </a:stretch>
        </p:blipFill>
        <p:spPr>
          <a:xfrm>
            <a:off x="5976760" y="1936781"/>
            <a:ext cx="5090397" cy="3968265"/>
          </a:xfrm>
          <a:prstGeom prst="rect">
            <a:avLst/>
          </a:prstGeom>
        </p:spPr>
      </p:pic>
      <p:sp>
        <p:nvSpPr>
          <p:cNvPr id="7" name="TextBox 6">
            <a:extLst>
              <a:ext uri="{FF2B5EF4-FFF2-40B4-BE49-F238E27FC236}">
                <a16:creationId xmlns:a16="http://schemas.microsoft.com/office/drawing/2014/main" id="{21136AAD-4ADB-4E31-8EF1-996099009532}"/>
              </a:ext>
            </a:extLst>
          </p:cNvPr>
          <p:cNvSpPr txBox="1"/>
          <p:nvPr/>
        </p:nvSpPr>
        <p:spPr>
          <a:xfrm>
            <a:off x="755780" y="1936781"/>
            <a:ext cx="4348065"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Check the Add Anaconda to my PATH environment variable.</a:t>
            </a:r>
          </a:p>
          <a:p>
            <a:pPr marL="285750" indent="-285750">
              <a:buFont typeface="Arial" panose="020B0604020202020204" pitchFamily="34" charset="0"/>
              <a:buChar char="•"/>
            </a:pPr>
            <a:r>
              <a:rPr lang="en-US" sz="2400" dirty="0"/>
              <a:t>Worst that can happen is you need to delete a folder later. It’s fine.</a:t>
            </a:r>
          </a:p>
          <a:p>
            <a:pPr marL="285750" indent="-285750">
              <a:buFont typeface="Arial" panose="020B0604020202020204" pitchFamily="34" charset="0"/>
              <a:buChar char="•"/>
            </a:pPr>
            <a:r>
              <a:rPr lang="en-US" sz="2400" dirty="0"/>
              <a:t>If you don’t, that’s fine. Just remember to use the Anaconda 64 prompt from now on…</a:t>
            </a:r>
          </a:p>
        </p:txBody>
      </p:sp>
    </p:spTree>
    <p:extLst>
      <p:ext uri="{BB962C8B-B14F-4D97-AF65-F5344CB8AC3E}">
        <p14:creationId xmlns:p14="http://schemas.microsoft.com/office/powerpoint/2010/main" val="415780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BE2D-D998-416C-B7AE-712B40AC0215}"/>
              </a:ext>
            </a:extLst>
          </p:cNvPr>
          <p:cNvSpPr>
            <a:spLocks noGrp="1"/>
          </p:cNvSpPr>
          <p:nvPr>
            <p:ph type="title"/>
          </p:nvPr>
        </p:nvSpPr>
        <p:spPr/>
        <p:txBody>
          <a:bodyPr/>
          <a:lstStyle/>
          <a:p>
            <a:r>
              <a:rPr lang="en-US" dirty="0"/>
              <a:t>Command Prompt/Terminal</a:t>
            </a:r>
          </a:p>
        </p:txBody>
      </p:sp>
      <p:sp>
        <p:nvSpPr>
          <p:cNvPr id="3" name="Content Placeholder 2">
            <a:extLst>
              <a:ext uri="{FF2B5EF4-FFF2-40B4-BE49-F238E27FC236}">
                <a16:creationId xmlns:a16="http://schemas.microsoft.com/office/drawing/2014/main" id="{6867284C-6A15-45CA-837B-967F8CB53449}"/>
              </a:ext>
            </a:extLst>
          </p:cNvPr>
          <p:cNvSpPr>
            <a:spLocks noGrp="1"/>
          </p:cNvSpPr>
          <p:nvPr>
            <p:ph idx="1"/>
          </p:nvPr>
        </p:nvSpPr>
        <p:spPr>
          <a:xfrm>
            <a:off x="838200" y="1825625"/>
            <a:ext cx="4862804" cy="4351338"/>
          </a:xfrm>
        </p:spPr>
        <p:txBody>
          <a:bodyPr/>
          <a:lstStyle/>
          <a:p>
            <a:r>
              <a:rPr lang="en-US" dirty="0"/>
              <a:t>Command prompt for windows, terminal for Mac/Linux</a:t>
            </a:r>
          </a:p>
          <a:p>
            <a:r>
              <a:rPr lang="en-US" dirty="0"/>
              <a:t>Use cd to navigate directories</a:t>
            </a:r>
          </a:p>
          <a:p>
            <a:pPr lvl="1"/>
            <a:r>
              <a:rPr lang="en-US" dirty="0"/>
              <a:t>cd … to co back a directory</a:t>
            </a:r>
          </a:p>
          <a:p>
            <a:pPr lvl="1"/>
            <a:r>
              <a:rPr lang="en-US" dirty="0"/>
              <a:t>Absolute or relative path</a:t>
            </a:r>
          </a:p>
          <a:p>
            <a:r>
              <a:rPr lang="en-US" dirty="0"/>
              <a:t>Commands can be executed to download course materials or run </a:t>
            </a:r>
            <a:r>
              <a:rPr lang="en-US" dirty="0" err="1"/>
              <a:t>jupyter</a:t>
            </a:r>
            <a:r>
              <a:rPr lang="en-US" dirty="0"/>
              <a:t> server</a:t>
            </a:r>
          </a:p>
        </p:txBody>
      </p:sp>
      <p:pic>
        <p:nvPicPr>
          <p:cNvPr id="4" name="Picture 3">
            <a:extLst>
              <a:ext uri="{FF2B5EF4-FFF2-40B4-BE49-F238E27FC236}">
                <a16:creationId xmlns:a16="http://schemas.microsoft.com/office/drawing/2014/main" id="{09C7E158-C81D-4057-9E4D-A0D8C0E1D133}"/>
              </a:ext>
            </a:extLst>
          </p:cNvPr>
          <p:cNvPicPr>
            <a:picLocks noChangeAspect="1"/>
          </p:cNvPicPr>
          <p:nvPr/>
        </p:nvPicPr>
        <p:blipFill>
          <a:blip r:embed="rId2"/>
          <a:stretch>
            <a:fillRect/>
          </a:stretch>
        </p:blipFill>
        <p:spPr>
          <a:xfrm>
            <a:off x="5844073" y="2024745"/>
            <a:ext cx="6204291" cy="3362244"/>
          </a:xfrm>
          <a:prstGeom prst="rect">
            <a:avLst/>
          </a:prstGeom>
        </p:spPr>
      </p:pic>
    </p:spTree>
    <p:extLst>
      <p:ext uri="{BB962C8B-B14F-4D97-AF65-F5344CB8AC3E}">
        <p14:creationId xmlns:p14="http://schemas.microsoft.com/office/powerpoint/2010/main" val="296510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F545-052D-4BBB-A1B9-13FEC61550DC}"/>
              </a:ext>
            </a:extLst>
          </p:cNvPr>
          <p:cNvSpPr>
            <a:spLocks noGrp="1"/>
          </p:cNvSpPr>
          <p:nvPr>
            <p:ph type="title"/>
          </p:nvPr>
        </p:nvSpPr>
        <p:spPr/>
        <p:txBody>
          <a:bodyPr/>
          <a:lstStyle/>
          <a:p>
            <a:r>
              <a:rPr lang="en-US" dirty="0"/>
              <a:t>Use </a:t>
            </a:r>
            <a:r>
              <a:rPr lang="en-US" dirty="0" err="1"/>
              <a:t>conda</a:t>
            </a:r>
            <a:r>
              <a:rPr lang="en-US" dirty="0"/>
              <a:t> to install packages</a:t>
            </a:r>
          </a:p>
        </p:txBody>
      </p:sp>
      <p:sp>
        <p:nvSpPr>
          <p:cNvPr id="3" name="Content Placeholder 2">
            <a:extLst>
              <a:ext uri="{FF2B5EF4-FFF2-40B4-BE49-F238E27FC236}">
                <a16:creationId xmlns:a16="http://schemas.microsoft.com/office/drawing/2014/main" id="{EC6E9754-DD3E-45F6-97A1-D28A34CBFC94}"/>
              </a:ext>
            </a:extLst>
          </p:cNvPr>
          <p:cNvSpPr>
            <a:spLocks noGrp="1"/>
          </p:cNvSpPr>
          <p:nvPr>
            <p:ph idx="1"/>
          </p:nvPr>
        </p:nvSpPr>
        <p:spPr>
          <a:xfrm>
            <a:off x="838200" y="1825625"/>
            <a:ext cx="5257800" cy="4351338"/>
          </a:xfrm>
        </p:spPr>
        <p:txBody>
          <a:bodyPr/>
          <a:lstStyle/>
          <a:p>
            <a:r>
              <a:rPr lang="en-US" dirty="0"/>
              <a:t>Now that </a:t>
            </a:r>
            <a:r>
              <a:rPr lang="en-US" dirty="0" err="1"/>
              <a:t>conda</a:t>
            </a:r>
            <a:r>
              <a:rPr lang="en-US" dirty="0"/>
              <a:t> is installed run ‘</a:t>
            </a:r>
            <a:r>
              <a:rPr lang="en-US" dirty="0" err="1"/>
              <a:t>conda</a:t>
            </a:r>
            <a:r>
              <a:rPr lang="en-US" dirty="0"/>
              <a:t> install </a:t>
            </a:r>
            <a:r>
              <a:rPr lang="en-US" dirty="0" err="1"/>
              <a:t>jupyter</a:t>
            </a:r>
            <a:r>
              <a:rPr lang="en-US" dirty="0"/>
              <a:t>’ and ‘</a:t>
            </a:r>
            <a:r>
              <a:rPr lang="en-US" dirty="0" err="1"/>
              <a:t>conda</a:t>
            </a:r>
            <a:r>
              <a:rPr lang="en-US" dirty="0"/>
              <a:t> install git’</a:t>
            </a:r>
          </a:p>
          <a:p>
            <a:r>
              <a:rPr lang="en-US" dirty="0"/>
              <a:t>Once we have git, we can download the course materials to your current directory:</a:t>
            </a:r>
            <a:br>
              <a:rPr lang="en-US" dirty="0"/>
            </a:br>
            <a:br>
              <a:rPr lang="en-US" dirty="0"/>
            </a:br>
            <a:r>
              <a:rPr lang="en-US" sz="1200" dirty="0">
                <a:latin typeface="Arial" panose="020B0604020202020204" pitchFamily="34" charset="0"/>
                <a:cs typeface="Arial" panose="020B0604020202020204" pitchFamily="34" charset="0"/>
              </a:rPr>
              <a:t>git clone  </a:t>
            </a:r>
            <a:r>
              <a:rPr lang="en-US" sz="1200" dirty="0">
                <a:latin typeface="Arial" panose="020B0604020202020204" pitchFamily="34" charset="0"/>
                <a:cs typeface="Arial" panose="020B0604020202020204" pitchFamily="34" charset="0"/>
                <a:hlinkClick r:id="rId3"/>
              </a:rPr>
              <a:t>https://github.com/erikgaas/VHLAB_Python_Course.git</a:t>
            </a:r>
            <a:endParaRPr lang="en-US" sz="12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Now cd into the new directory and run ‘</a:t>
            </a:r>
            <a:r>
              <a:rPr lang="en-US" sz="1800" dirty="0" err="1">
                <a:latin typeface="Arial" panose="020B0604020202020204" pitchFamily="34" charset="0"/>
                <a:cs typeface="Arial" panose="020B0604020202020204" pitchFamily="34" charset="0"/>
              </a:rPr>
              <a:t>jupyter</a:t>
            </a:r>
            <a:r>
              <a:rPr lang="en-US" sz="1800" dirty="0">
                <a:latin typeface="Arial" panose="020B0604020202020204" pitchFamily="34" charset="0"/>
                <a:cs typeface="Arial" panose="020B0604020202020204" pitchFamily="34" charset="0"/>
              </a:rPr>
              <a:t>-notebook’</a:t>
            </a:r>
          </a:p>
        </p:txBody>
      </p:sp>
      <p:pic>
        <p:nvPicPr>
          <p:cNvPr id="2050" name="Picture 2" descr="Image result for git">
            <a:extLst>
              <a:ext uri="{FF2B5EF4-FFF2-40B4-BE49-F238E27FC236}">
                <a16:creationId xmlns:a16="http://schemas.microsoft.com/office/drawing/2014/main" id="{2D4BA2D0-1874-46CE-9FFB-F44A3C388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275" y="1524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github">
            <a:extLst>
              <a:ext uri="{FF2B5EF4-FFF2-40B4-BE49-F238E27FC236}">
                <a16:creationId xmlns:a16="http://schemas.microsoft.com/office/drawing/2014/main" id="{668624EC-9067-46FF-BC10-8E684233AA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6020" y="3701993"/>
            <a:ext cx="5327780" cy="177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2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39B4-F793-410F-ADE6-92C86E55B8E1}"/>
              </a:ext>
            </a:extLst>
          </p:cNvPr>
          <p:cNvSpPr>
            <a:spLocks noGrp="1"/>
          </p:cNvSpPr>
          <p:nvPr>
            <p:ph type="title"/>
          </p:nvPr>
        </p:nvSpPr>
        <p:spPr/>
        <p:txBody>
          <a:bodyPr/>
          <a:lstStyle/>
          <a:p>
            <a:r>
              <a:rPr lang="en-US" dirty="0"/>
              <a:t>Broadcasting</a:t>
            </a:r>
          </a:p>
        </p:txBody>
      </p:sp>
      <p:pic>
        <p:nvPicPr>
          <p:cNvPr id="4" name="Picture 3">
            <a:extLst>
              <a:ext uri="{FF2B5EF4-FFF2-40B4-BE49-F238E27FC236}">
                <a16:creationId xmlns:a16="http://schemas.microsoft.com/office/drawing/2014/main" id="{5C58BE17-07E4-4410-93B2-F84EB45C1159}"/>
              </a:ext>
            </a:extLst>
          </p:cNvPr>
          <p:cNvPicPr>
            <a:picLocks noChangeAspect="1"/>
          </p:cNvPicPr>
          <p:nvPr/>
        </p:nvPicPr>
        <p:blipFill>
          <a:blip r:embed="rId2"/>
          <a:stretch>
            <a:fillRect/>
          </a:stretch>
        </p:blipFill>
        <p:spPr>
          <a:xfrm>
            <a:off x="5076363" y="1928673"/>
            <a:ext cx="5448300" cy="3657600"/>
          </a:xfrm>
          <a:prstGeom prst="rect">
            <a:avLst/>
          </a:prstGeom>
        </p:spPr>
      </p:pic>
      <p:sp>
        <p:nvSpPr>
          <p:cNvPr id="5" name="TextBox 4">
            <a:extLst>
              <a:ext uri="{FF2B5EF4-FFF2-40B4-BE49-F238E27FC236}">
                <a16:creationId xmlns:a16="http://schemas.microsoft.com/office/drawing/2014/main" id="{4BA253C2-96E5-4C0D-AE33-8738AFB36263}"/>
              </a:ext>
            </a:extLst>
          </p:cNvPr>
          <p:cNvSpPr txBox="1"/>
          <p:nvPr/>
        </p:nvSpPr>
        <p:spPr>
          <a:xfrm>
            <a:off x="737118" y="1928673"/>
            <a:ext cx="390019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 our simple example, adding by a constant just took that constant number and expanded the dimensions to match.</a:t>
            </a:r>
          </a:p>
          <a:p>
            <a:pPr marL="285750" indent="-285750">
              <a:buFont typeface="Arial" panose="020B0604020202020204" pitchFamily="34" charset="0"/>
              <a:buChar char="•"/>
            </a:pPr>
            <a:r>
              <a:rPr lang="en-US" dirty="0"/>
              <a:t>This is intuitive.</a:t>
            </a:r>
          </a:p>
          <a:p>
            <a:pPr marL="285750" indent="-285750">
              <a:buFont typeface="Arial" panose="020B0604020202020204" pitchFamily="34" charset="0"/>
              <a:buChar char="•"/>
            </a:pPr>
            <a:r>
              <a:rPr lang="en-US" dirty="0"/>
              <a:t>If we pass a vector of 2, then this is still fine. We just didn’t need to copy values the first time.</a:t>
            </a:r>
          </a:p>
          <a:p>
            <a:pPr marL="285750" indent="-285750">
              <a:buFont typeface="Arial" panose="020B0604020202020204" pitchFamily="34" charset="0"/>
              <a:buChar char="•"/>
            </a:pPr>
            <a:r>
              <a:rPr lang="en-US" dirty="0"/>
              <a:t>For a vector of 3, we couldn’t expand this out because we can’t match the dimension of two.</a:t>
            </a:r>
          </a:p>
        </p:txBody>
      </p:sp>
    </p:spTree>
    <p:extLst>
      <p:ext uri="{BB962C8B-B14F-4D97-AF65-F5344CB8AC3E}">
        <p14:creationId xmlns:p14="http://schemas.microsoft.com/office/powerpoint/2010/main" val="102146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83D4-3E58-4050-B88A-1CE15467A204}"/>
              </a:ext>
            </a:extLst>
          </p:cNvPr>
          <p:cNvSpPr>
            <a:spLocks noGrp="1"/>
          </p:cNvSpPr>
          <p:nvPr>
            <p:ph type="title"/>
          </p:nvPr>
        </p:nvSpPr>
        <p:spPr/>
        <p:txBody>
          <a:bodyPr/>
          <a:lstStyle/>
          <a:p>
            <a:r>
              <a:rPr lang="en-US" dirty="0"/>
              <a:t>Our weird example</a:t>
            </a:r>
          </a:p>
        </p:txBody>
      </p:sp>
      <p:sp>
        <p:nvSpPr>
          <p:cNvPr id="3" name="Content Placeholder 2">
            <a:extLst>
              <a:ext uri="{FF2B5EF4-FFF2-40B4-BE49-F238E27FC236}">
                <a16:creationId xmlns:a16="http://schemas.microsoft.com/office/drawing/2014/main" id="{202ECF82-20B1-4308-819D-5275458BA3BB}"/>
              </a:ext>
            </a:extLst>
          </p:cNvPr>
          <p:cNvSpPr>
            <a:spLocks noGrp="1"/>
          </p:cNvSpPr>
          <p:nvPr>
            <p:ph idx="1"/>
          </p:nvPr>
        </p:nvSpPr>
        <p:spPr>
          <a:xfrm>
            <a:off x="838199" y="1825625"/>
            <a:ext cx="4455651" cy="4351338"/>
          </a:xfrm>
        </p:spPr>
        <p:txBody>
          <a:bodyPr/>
          <a:lstStyle/>
          <a:p>
            <a:r>
              <a:rPr lang="en-US" dirty="0"/>
              <a:t>How might we add/subtract/multiply these arrays?</a:t>
            </a:r>
          </a:p>
          <a:p>
            <a:r>
              <a:rPr lang="en-US" dirty="0"/>
              <a:t>Copy the left one 30 times and the right one 40 times.</a:t>
            </a:r>
          </a:p>
          <a:p>
            <a:r>
              <a:rPr lang="en-US" dirty="0"/>
              <a:t>This turns out to be a generalization of the outer product, except super fast to calculate.</a:t>
            </a:r>
          </a:p>
        </p:txBody>
      </p:sp>
      <p:grpSp>
        <p:nvGrpSpPr>
          <p:cNvPr id="128" name="Group 127">
            <a:extLst>
              <a:ext uri="{FF2B5EF4-FFF2-40B4-BE49-F238E27FC236}">
                <a16:creationId xmlns:a16="http://schemas.microsoft.com/office/drawing/2014/main" id="{8E8AB8A6-E259-4B84-9E9D-52370E2392CB}"/>
              </a:ext>
            </a:extLst>
          </p:cNvPr>
          <p:cNvGrpSpPr/>
          <p:nvPr/>
        </p:nvGrpSpPr>
        <p:grpSpPr>
          <a:xfrm>
            <a:off x="6096000" y="2147112"/>
            <a:ext cx="469470" cy="4029851"/>
            <a:chOff x="5052833" y="1971454"/>
            <a:chExt cx="469470" cy="4029851"/>
          </a:xfrm>
        </p:grpSpPr>
        <p:cxnSp>
          <p:nvCxnSpPr>
            <p:cNvPr id="5" name="Straight Connector 4">
              <a:extLst>
                <a:ext uri="{FF2B5EF4-FFF2-40B4-BE49-F238E27FC236}">
                  <a16:creationId xmlns:a16="http://schemas.microsoft.com/office/drawing/2014/main" id="{423A7C83-A62C-43B6-8E3E-B2BCABD71E59}"/>
                </a:ext>
              </a:extLst>
            </p:cNvPr>
            <p:cNvCxnSpPr/>
            <p:nvPr/>
          </p:nvCxnSpPr>
          <p:spPr>
            <a:xfrm>
              <a:off x="5060272" y="2148396"/>
              <a:ext cx="0" cy="38529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81744B6-1CA7-4F88-82D7-6B1D733C3F2C}"/>
                </a:ext>
              </a:extLst>
            </p:cNvPr>
            <p:cNvCxnSpPr/>
            <p:nvPr/>
          </p:nvCxnSpPr>
          <p:spPr>
            <a:xfrm>
              <a:off x="5369691" y="2148396"/>
              <a:ext cx="0" cy="38529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D8E1ACC-001A-41BE-82F7-4C4542420A5D}"/>
                </a:ext>
              </a:extLst>
            </p:cNvPr>
            <p:cNvCxnSpPr>
              <a:cxnSpLocks/>
            </p:cNvCxnSpPr>
            <p:nvPr/>
          </p:nvCxnSpPr>
          <p:spPr>
            <a:xfrm flipH="1">
              <a:off x="5060272" y="2169156"/>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2EABB5E-3421-462B-9715-111EE36DCA42}"/>
                </a:ext>
              </a:extLst>
            </p:cNvPr>
            <p:cNvCxnSpPr>
              <a:cxnSpLocks/>
            </p:cNvCxnSpPr>
            <p:nvPr/>
          </p:nvCxnSpPr>
          <p:spPr>
            <a:xfrm flipH="1">
              <a:off x="5082109" y="2386210"/>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F14232-3D6C-4DD1-ABEF-91C566845C5A}"/>
                </a:ext>
              </a:extLst>
            </p:cNvPr>
            <p:cNvCxnSpPr>
              <a:cxnSpLocks/>
            </p:cNvCxnSpPr>
            <p:nvPr/>
          </p:nvCxnSpPr>
          <p:spPr>
            <a:xfrm flipH="1">
              <a:off x="5060272" y="2598647"/>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3FD4BDE-B59E-48BE-8F80-144AB460D360}"/>
                </a:ext>
              </a:extLst>
            </p:cNvPr>
            <p:cNvCxnSpPr>
              <a:cxnSpLocks/>
            </p:cNvCxnSpPr>
            <p:nvPr/>
          </p:nvCxnSpPr>
          <p:spPr>
            <a:xfrm flipH="1">
              <a:off x="5082109" y="2815701"/>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7424768-3840-4535-BEB8-A3724C066ACB}"/>
                </a:ext>
              </a:extLst>
            </p:cNvPr>
            <p:cNvCxnSpPr>
              <a:cxnSpLocks/>
            </p:cNvCxnSpPr>
            <p:nvPr/>
          </p:nvCxnSpPr>
          <p:spPr>
            <a:xfrm flipH="1">
              <a:off x="5060272" y="3041992"/>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659AF7-B6DB-473B-9DAE-4BEE87457982}"/>
                </a:ext>
              </a:extLst>
            </p:cNvPr>
            <p:cNvCxnSpPr>
              <a:cxnSpLocks/>
            </p:cNvCxnSpPr>
            <p:nvPr/>
          </p:nvCxnSpPr>
          <p:spPr>
            <a:xfrm flipH="1">
              <a:off x="5082109" y="3259046"/>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B8EAF7-1B48-4426-AD9F-3355830144EE}"/>
                </a:ext>
              </a:extLst>
            </p:cNvPr>
            <p:cNvCxnSpPr>
              <a:cxnSpLocks/>
            </p:cNvCxnSpPr>
            <p:nvPr/>
          </p:nvCxnSpPr>
          <p:spPr>
            <a:xfrm flipH="1">
              <a:off x="5060272" y="3471483"/>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3C33EA-6F73-449E-B1E0-2368ACE73326}"/>
                </a:ext>
              </a:extLst>
            </p:cNvPr>
            <p:cNvCxnSpPr>
              <a:cxnSpLocks/>
            </p:cNvCxnSpPr>
            <p:nvPr/>
          </p:nvCxnSpPr>
          <p:spPr>
            <a:xfrm flipH="1">
              <a:off x="5082109" y="3688537"/>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CD22141-4EF0-4AFE-9F9D-22BB9D2FF30A}"/>
                </a:ext>
              </a:extLst>
            </p:cNvPr>
            <p:cNvCxnSpPr>
              <a:cxnSpLocks/>
            </p:cNvCxnSpPr>
            <p:nvPr/>
          </p:nvCxnSpPr>
          <p:spPr>
            <a:xfrm flipH="1">
              <a:off x="5060272" y="3910210"/>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6109EE-6BB0-4D77-8675-91FB8B271BF1}"/>
                </a:ext>
              </a:extLst>
            </p:cNvPr>
            <p:cNvCxnSpPr>
              <a:cxnSpLocks/>
            </p:cNvCxnSpPr>
            <p:nvPr/>
          </p:nvCxnSpPr>
          <p:spPr>
            <a:xfrm flipH="1">
              <a:off x="5082109" y="4127264"/>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159A96-6E97-4626-A1F9-46F1E1545973}"/>
                </a:ext>
              </a:extLst>
            </p:cNvPr>
            <p:cNvCxnSpPr>
              <a:cxnSpLocks/>
            </p:cNvCxnSpPr>
            <p:nvPr/>
          </p:nvCxnSpPr>
          <p:spPr>
            <a:xfrm flipH="1">
              <a:off x="5060272" y="4339701"/>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39D9E8-9D12-4651-976E-C909E8A35BA9}"/>
                </a:ext>
              </a:extLst>
            </p:cNvPr>
            <p:cNvCxnSpPr>
              <a:cxnSpLocks/>
            </p:cNvCxnSpPr>
            <p:nvPr/>
          </p:nvCxnSpPr>
          <p:spPr>
            <a:xfrm flipH="1">
              <a:off x="5082109" y="4556755"/>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06ED-C0F3-4D3C-8189-AFDEBDF5E903}"/>
                </a:ext>
              </a:extLst>
            </p:cNvPr>
            <p:cNvCxnSpPr>
              <a:cxnSpLocks/>
            </p:cNvCxnSpPr>
            <p:nvPr/>
          </p:nvCxnSpPr>
          <p:spPr>
            <a:xfrm flipH="1">
              <a:off x="5060272" y="4783046"/>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F18DCB8-EC9A-4CC6-929E-80DF76019936}"/>
                </a:ext>
              </a:extLst>
            </p:cNvPr>
            <p:cNvCxnSpPr>
              <a:cxnSpLocks/>
            </p:cNvCxnSpPr>
            <p:nvPr/>
          </p:nvCxnSpPr>
          <p:spPr>
            <a:xfrm flipH="1">
              <a:off x="5082109" y="5000100"/>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46FB46-7006-4ADA-9C11-912FD231E399}"/>
                </a:ext>
              </a:extLst>
            </p:cNvPr>
            <p:cNvCxnSpPr>
              <a:cxnSpLocks/>
            </p:cNvCxnSpPr>
            <p:nvPr/>
          </p:nvCxnSpPr>
          <p:spPr>
            <a:xfrm flipH="1">
              <a:off x="5060272" y="5212537"/>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AB0B3B-D9E2-4BAC-9D86-DD136ABCA970}"/>
                </a:ext>
              </a:extLst>
            </p:cNvPr>
            <p:cNvCxnSpPr>
              <a:cxnSpLocks/>
            </p:cNvCxnSpPr>
            <p:nvPr/>
          </p:nvCxnSpPr>
          <p:spPr>
            <a:xfrm flipH="1">
              <a:off x="5082109" y="5429591"/>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473C2AD-8C12-433C-8A32-20996D490E34}"/>
                </a:ext>
              </a:extLst>
            </p:cNvPr>
            <p:cNvCxnSpPr>
              <a:cxnSpLocks/>
            </p:cNvCxnSpPr>
            <p:nvPr/>
          </p:nvCxnSpPr>
          <p:spPr>
            <a:xfrm flipH="1">
              <a:off x="5060272" y="5995296"/>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9B5B533-C028-440B-8208-CD17F4A86524}"/>
                </a:ext>
              </a:extLst>
            </p:cNvPr>
            <p:cNvCxnSpPr>
              <a:cxnSpLocks/>
            </p:cNvCxnSpPr>
            <p:nvPr/>
          </p:nvCxnSpPr>
          <p:spPr>
            <a:xfrm flipH="1">
              <a:off x="5052833" y="1976993"/>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C504DB-7704-430D-AF1A-518512734950}"/>
                </a:ext>
              </a:extLst>
            </p:cNvPr>
            <p:cNvCxnSpPr>
              <a:cxnSpLocks/>
            </p:cNvCxnSpPr>
            <p:nvPr/>
          </p:nvCxnSpPr>
          <p:spPr>
            <a:xfrm flipH="1">
              <a:off x="5354896" y="1971454"/>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2AE08A-C490-48CF-8D59-72FF072BCFA8}"/>
                </a:ext>
              </a:extLst>
            </p:cNvPr>
            <p:cNvCxnSpPr>
              <a:cxnSpLocks/>
            </p:cNvCxnSpPr>
            <p:nvPr/>
          </p:nvCxnSpPr>
          <p:spPr>
            <a:xfrm flipH="1">
              <a:off x="5188327" y="1971454"/>
              <a:ext cx="287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3F4E47-97CD-4629-B2C1-1B281E3FE353}"/>
                </a:ext>
              </a:extLst>
            </p:cNvPr>
            <p:cNvCxnSpPr/>
            <p:nvPr/>
          </p:nvCxnSpPr>
          <p:spPr>
            <a:xfrm>
              <a:off x="5498685" y="1971454"/>
              <a:ext cx="0" cy="38529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B58FC5E-46AA-49A7-9161-6FE09380F93D}"/>
                </a:ext>
              </a:extLst>
            </p:cNvPr>
            <p:cNvCxnSpPr>
              <a:cxnSpLocks/>
            </p:cNvCxnSpPr>
            <p:nvPr/>
          </p:nvCxnSpPr>
          <p:spPr>
            <a:xfrm flipH="1">
              <a:off x="5377134" y="5785148"/>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A989FE1-888A-4DAF-AE33-881B62C96A4D}"/>
                </a:ext>
              </a:extLst>
            </p:cNvPr>
            <p:cNvCxnSpPr>
              <a:cxnSpLocks/>
            </p:cNvCxnSpPr>
            <p:nvPr/>
          </p:nvCxnSpPr>
          <p:spPr>
            <a:xfrm flipH="1">
              <a:off x="5114095" y="2092476"/>
              <a:ext cx="28758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A87C89-362C-40E9-AFFA-4F33F3FB8A1E}"/>
                </a:ext>
              </a:extLst>
            </p:cNvPr>
            <p:cNvCxnSpPr>
              <a:cxnSpLocks/>
            </p:cNvCxnSpPr>
            <p:nvPr/>
          </p:nvCxnSpPr>
          <p:spPr>
            <a:xfrm flipH="1">
              <a:off x="5170805" y="2032220"/>
              <a:ext cx="28758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3771863-9C83-4125-A721-CC33982A6825}"/>
                </a:ext>
              </a:extLst>
            </p:cNvPr>
            <p:cNvCxnSpPr/>
            <p:nvPr/>
          </p:nvCxnSpPr>
          <p:spPr>
            <a:xfrm>
              <a:off x="5424665" y="2080311"/>
              <a:ext cx="0" cy="38529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0F24D0-8D60-48C9-8A9B-DE8B7E148EF4}"/>
                </a:ext>
              </a:extLst>
            </p:cNvPr>
            <p:cNvCxnSpPr/>
            <p:nvPr/>
          </p:nvCxnSpPr>
          <p:spPr>
            <a:xfrm>
              <a:off x="5463849" y="2032404"/>
              <a:ext cx="0" cy="38529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0F8B5B6-513D-45E4-969E-15860422D5A4}"/>
                </a:ext>
              </a:extLst>
            </p:cNvPr>
            <p:cNvCxnSpPr>
              <a:cxnSpLocks/>
            </p:cNvCxnSpPr>
            <p:nvPr/>
          </p:nvCxnSpPr>
          <p:spPr>
            <a:xfrm flipH="1">
              <a:off x="5360809" y="5233297"/>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D32B615-C222-4689-B371-DA0E3A04EC8F}"/>
                </a:ext>
              </a:extLst>
            </p:cNvPr>
            <p:cNvCxnSpPr>
              <a:cxnSpLocks/>
            </p:cNvCxnSpPr>
            <p:nvPr/>
          </p:nvCxnSpPr>
          <p:spPr>
            <a:xfrm flipH="1">
              <a:off x="5360808" y="5023150"/>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A84CFB-9FE2-4204-8E1D-B3528FDD251F}"/>
                </a:ext>
              </a:extLst>
            </p:cNvPr>
            <p:cNvCxnSpPr>
              <a:cxnSpLocks/>
            </p:cNvCxnSpPr>
            <p:nvPr/>
          </p:nvCxnSpPr>
          <p:spPr>
            <a:xfrm flipH="1">
              <a:off x="5365727" y="4809861"/>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81C03DE-7E48-45F7-893D-FD3BA0C6C27A}"/>
                </a:ext>
              </a:extLst>
            </p:cNvPr>
            <p:cNvCxnSpPr>
              <a:cxnSpLocks/>
            </p:cNvCxnSpPr>
            <p:nvPr/>
          </p:nvCxnSpPr>
          <p:spPr>
            <a:xfrm flipH="1">
              <a:off x="5365726" y="4599714"/>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6A03C60-D676-42D5-9EA5-6E64FA5C303F}"/>
                </a:ext>
              </a:extLst>
            </p:cNvPr>
            <p:cNvCxnSpPr>
              <a:cxnSpLocks/>
            </p:cNvCxnSpPr>
            <p:nvPr/>
          </p:nvCxnSpPr>
          <p:spPr>
            <a:xfrm flipH="1">
              <a:off x="5354896" y="4360461"/>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C38492-5413-4CE1-B3F9-4CEAA216FC13}"/>
                </a:ext>
              </a:extLst>
            </p:cNvPr>
            <p:cNvCxnSpPr>
              <a:cxnSpLocks/>
            </p:cNvCxnSpPr>
            <p:nvPr/>
          </p:nvCxnSpPr>
          <p:spPr>
            <a:xfrm flipH="1">
              <a:off x="5354895" y="4150314"/>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CDFA52-3C49-4073-AEBA-3A49641A6EE0}"/>
                </a:ext>
              </a:extLst>
            </p:cNvPr>
            <p:cNvCxnSpPr>
              <a:cxnSpLocks/>
            </p:cNvCxnSpPr>
            <p:nvPr/>
          </p:nvCxnSpPr>
          <p:spPr>
            <a:xfrm flipH="1">
              <a:off x="5353800" y="3930943"/>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1A27996-309C-4519-8C9F-F7E04266341B}"/>
                </a:ext>
              </a:extLst>
            </p:cNvPr>
            <p:cNvCxnSpPr>
              <a:cxnSpLocks/>
            </p:cNvCxnSpPr>
            <p:nvPr/>
          </p:nvCxnSpPr>
          <p:spPr>
            <a:xfrm flipH="1">
              <a:off x="5353799" y="3720796"/>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A4E3CAF-B3DE-45AB-8FF8-E9EFCE0D8AEE}"/>
                </a:ext>
              </a:extLst>
            </p:cNvPr>
            <p:cNvCxnSpPr>
              <a:cxnSpLocks/>
            </p:cNvCxnSpPr>
            <p:nvPr/>
          </p:nvCxnSpPr>
          <p:spPr>
            <a:xfrm flipH="1">
              <a:off x="5359599" y="3478416"/>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4EA794-E8FA-4186-8EA1-8C90A3EAE7B3}"/>
                </a:ext>
              </a:extLst>
            </p:cNvPr>
            <p:cNvCxnSpPr>
              <a:cxnSpLocks/>
            </p:cNvCxnSpPr>
            <p:nvPr/>
          </p:nvCxnSpPr>
          <p:spPr>
            <a:xfrm flipH="1">
              <a:off x="5359598" y="3268269"/>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8859A9D-6241-44DC-B92C-D9DAFE594671}"/>
                </a:ext>
              </a:extLst>
            </p:cNvPr>
            <p:cNvCxnSpPr>
              <a:cxnSpLocks/>
            </p:cNvCxnSpPr>
            <p:nvPr/>
          </p:nvCxnSpPr>
          <p:spPr>
            <a:xfrm flipH="1">
              <a:off x="5360808" y="3065832"/>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2AD929-6CF0-44C8-A155-FD669BB83927}"/>
                </a:ext>
              </a:extLst>
            </p:cNvPr>
            <p:cNvCxnSpPr>
              <a:cxnSpLocks/>
            </p:cNvCxnSpPr>
            <p:nvPr/>
          </p:nvCxnSpPr>
          <p:spPr>
            <a:xfrm flipH="1">
              <a:off x="5360807" y="2855685"/>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797BDCA-25E3-49F1-B78B-2537D98DC0AF}"/>
                </a:ext>
              </a:extLst>
            </p:cNvPr>
            <p:cNvCxnSpPr>
              <a:cxnSpLocks/>
            </p:cNvCxnSpPr>
            <p:nvPr/>
          </p:nvCxnSpPr>
          <p:spPr>
            <a:xfrm flipH="1">
              <a:off x="5378514" y="2608840"/>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85BD51D-95CF-4B12-AA11-B1E8E980FDA6}"/>
                </a:ext>
              </a:extLst>
            </p:cNvPr>
            <p:cNvCxnSpPr>
              <a:cxnSpLocks/>
            </p:cNvCxnSpPr>
            <p:nvPr/>
          </p:nvCxnSpPr>
          <p:spPr>
            <a:xfrm flipH="1">
              <a:off x="5378513" y="2398693"/>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950C33B-B7F9-42BF-8016-24C6A45AC6D6}"/>
                </a:ext>
              </a:extLst>
            </p:cNvPr>
            <p:cNvCxnSpPr>
              <a:cxnSpLocks/>
            </p:cNvCxnSpPr>
            <p:nvPr/>
          </p:nvCxnSpPr>
          <p:spPr>
            <a:xfrm flipH="1">
              <a:off x="5347854" y="2184907"/>
              <a:ext cx="143789" cy="21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AEE98957-D93F-4E9C-9713-C9B4E82CD926}"/>
              </a:ext>
            </a:extLst>
          </p:cNvPr>
          <p:cNvGrpSpPr/>
          <p:nvPr/>
        </p:nvGrpSpPr>
        <p:grpSpPr>
          <a:xfrm>
            <a:off x="7182525" y="1450533"/>
            <a:ext cx="3890567" cy="430680"/>
            <a:chOff x="6995379" y="1901407"/>
            <a:chExt cx="3890567" cy="562595"/>
          </a:xfrm>
        </p:grpSpPr>
        <p:cxnSp>
          <p:nvCxnSpPr>
            <p:cNvPr id="83" name="Straight Connector 82">
              <a:extLst>
                <a:ext uri="{FF2B5EF4-FFF2-40B4-BE49-F238E27FC236}">
                  <a16:creationId xmlns:a16="http://schemas.microsoft.com/office/drawing/2014/main" id="{9472EC58-E09A-4701-9AAF-5CA57A09C3CE}"/>
                </a:ext>
              </a:extLst>
            </p:cNvPr>
            <p:cNvCxnSpPr/>
            <p:nvPr/>
          </p:nvCxnSpPr>
          <p:spPr>
            <a:xfrm rot="5400000" flipH="1">
              <a:off x="8855249" y="594650"/>
              <a:ext cx="0" cy="3719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51EC9A6-7D74-4811-9373-C5CAA82586E9}"/>
                </a:ext>
              </a:extLst>
            </p:cNvPr>
            <p:cNvCxnSpPr/>
            <p:nvPr/>
          </p:nvCxnSpPr>
          <p:spPr>
            <a:xfrm rot="5400000" flipH="1">
              <a:off x="8855249" y="223124"/>
              <a:ext cx="0" cy="3719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32CC9C8-ACCA-4DDD-B3E4-FD0C66C429BA}"/>
                </a:ext>
              </a:extLst>
            </p:cNvPr>
            <p:cNvCxnSpPr>
              <a:cxnSpLocks/>
            </p:cNvCxnSpPr>
            <p:nvPr/>
          </p:nvCxnSpPr>
          <p:spPr>
            <a:xfrm rot="5400000">
              <a:off x="10532812" y="2281867"/>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A229C67-7BFF-4A7C-AE10-90B18D45D5DC}"/>
                </a:ext>
              </a:extLst>
            </p:cNvPr>
            <p:cNvCxnSpPr>
              <a:cxnSpLocks/>
            </p:cNvCxnSpPr>
            <p:nvPr/>
          </p:nvCxnSpPr>
          <p:spPr>
            <a:xfrm rot="5400000">
              <a:off x="10023592" y="226512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3633982-7BE8-4494-AE93-E3717D13503D}"/>
                </a:ext>
              </a:extLst>
            </p:cNvPr>
            <p:cNvCxnSpPr>
              <a:cxnSpLocks/>
            </p:cNvCxnSpPr>
            <p:nvPr/>
          </p:nvCxnSpPr>
          <p:spPr>
            <a:xfrm rot="5400000">
              <a:off x="9818497" y="229134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46D2D22-41DA-448D-BD2E-F61C0E15B735}"/>
                </a:ext>
              </a:extLst>
            </p:cNvPr>
            <p:cNvCxnSpPr>
              <a:cxnSpLocks/>
            </p:cNvCxnSpPr>
            <p:nvPr/>
          </p:nvCxnSpPr>
          <p:spPr>
            <a:xfrm rot="5400000">
              <a:off x="9608945" y="226512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A16CCFD-6C1F-4F57-88B7-6EF6D5651192}"/>
                </a:ext>
              </a:extLst>
            </p:cNvPr>
            <p:cNvCxnSpPr>
              <a:cxnSpLocks/>
            </p:cNvCxnSpPr>
            <p:nvPr/>
          </p:nvCxnSpPr>
          <p:spPr>
            <a:xfrm rot="5400000">
              <a:off x="9390476" y="229134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D9C6778-4CC9-494B-B595-C052FCE07FB5}"/>
                </a:ext>
              </a:extLst>
            </p:cNvPr>
            <p:cNvCxnSpPr>
              <a:cxnSpLocks/>
            </p:cNvCxnSpPr>
            <p:nvPr/>
          </p:nvCxnSpPr>
          <p:spPr>
            <a:xfrm rot="5400000">
              <a:off x="9180924" y="226512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F5FA395-BBF6-488C-9706-EDCE9855B498}"/>
                </a:ext>
              </a:extLst>
            </p:cNvPr>
            <p:cNvCxnSpPr>
              <a:cxnSpLocks/>
            </p:cNvCxnSpPr>
            <p:nvPr/>
          </p:nvCxnSpPr>
          <p:spPr>
            <a:xfrm rot="5400000">
              <a:off x="8975829" y="229134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2678C8A-4884-4040-ADE4-88227ED5A608}"/>
                </a:ext>
              </a:extLst>
            </p:cNvPr>
            <p:cNvCxnSpPr>
              <a:cxnSpLocks/>
            </p:cNvCxnSpPr>
            <p:nvPr/>
          </p:nvCxnSpPr>
          <p:spPr>
            <a:xfrm rot="5400000">
              <a:off x="8766278" y="226512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9163496-B97B-4B30-9036-E8B4080B6B8E}"/>
                </a:ext>
              </a:extLst>
            </p:cNvPr>
            <p:cNvCxnSpPr>
              <a:cxnSpLocks/>
            </p:cNvCxnSpPr>
            <p:nvPr/>
          </p:nvCxnSpPr>
          <p:spPr>
            <a:xfrm rot="5400000">
              <a:off x="8552266" y="229134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19A78C3-32EF-44E9-8D00-01FC3864CEF6}"/>
                </a:ext>
              </a:extLst>
            </p:cNvPr>
            <p:cNvCxnSpPr>
              <a:cxnSpLocks/>
            </p:cNvCxnSpPr>
            <p:nvPr/>
          </p:nvCxnSpPr>
          <p:spPr>
            <a:xfrm rot="5400000">
              <a:off x="8342714" y="226512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7B3155C-AD0B-4341-98BC-CD0A3A1AD61C}"/>
                </a:ext>
              </a:extLst>
            </p:cNvPr>
            <p:cNvCxnSpPr>
              <a:cxnSpLocks/>
            </p:cNvCxnSpPr>
            <p:nvPr/>
          </p:nvCxnSpPr>
          <p:spPr>
            <a:xfrm rot="5400000">
              <a:off x="8137620" y="229134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7A8C57E-381D-494A-9581-F741545071B0}"/>
                </a:ext>
              </a:extLst>
            </p:cNvPr>
            <p:cNvCxnSpPr>
              <a:cxnSpLocks/>
            </p:cNvCxnSpPr>
            <p:nvPr/>
          </p:nvCxnSpPr>
          <p:spPr>
            <a:xfrm rot="5400000">
              <a:off x="7928068" y="226512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712EC76-CAB8-4BB0-A48D-D819DD97CBFF}"/>
                </a:ext>
              </a:extLst>
            </p:cNvPr>
            <p:cNvCxnSpPr>
              <a:cxnSpLocks/>
            </p:cNvCxnSpPr>
            <p:nvPr/>
          </p:nvCxnSpPr>
          <p:spPr>
            <a:xfrm rot="5400000">
              <a:off x="7709598" y="229134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94BE5F3-6C97-4A71-BC2E-4C28FEE87AD0}"/>
                </a:ext>
              </a:extLst>
            </p:cNvPr>
            <p:cNvCxnSpPr>
              <a:cxnSpLocks/>
            </p:cNvCxnSpPr>
            <p:nvPr/>
          </p:nvCxnSpPr>
          <p:spPr>
            <a:xfrm rot="5400000">
              <a:off x="7500047" y="226512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77419F3-EA19-4862-B1AA-9E2520180B84}"/>
                </a:ext>
              </a:extLst>
            </p:cNvPr>
            <p:cNvCxnSpPr>
              <a:cxnSpLocks/>
            </p:cNvCxnSpPr>
            <p:nvPr/>
          </p:nvCxnSpPr>
          <p:spPr>
            <a:xfrm rot="5400000">
              <a:off x="7294952" y="229134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13F9389-DFA6-40C9-AE39-493FE0B94AB0}"/>
                </a:ext>
              </a:extLst>
            </p:cNvPr>
            <p:cNvCxnSpPr>
              <a:cxnSpLocks/>
            </p:cNvCxnSpPr>
            <p:nvPr/>
          </p:nvCxnSpPr>
          <p:spPr>
            <a:xfrm rot="5400000">
              <a:off x="7085400" y="226512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01DC968-0006-443E-9768-3115A3B3A62F}"/>
                </a:ext>
              </a:extLst>
            </p:cNvPr>
            <p:cNvCxnSpPr>
              <a:cxnSpLocks/>
            </p:cNvCxnSpPr>
            <p:nvPr/>
          </p:nvCxnSpPr>
          <p:spPr>
            <a:xfrm rot="5400000">
              <a:off x="6828528" y="2281867"/>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E6027F6-3A03-445B-A13A-0E64B811F7FB}"/>
                </a:ext>
              </a:extLst>
            </p:cNvPr>
            <p:cNvCxnSpPr>
              <a:cxnSpLocks/>
            </p:cNvCxnSpPr>
            <p:nvPr/>
          </p:nvCxnSpPr>
          <p:spPr>
            <a:xfrm rot="5400000">
              <a:off x="10692830" y="2275685"/>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B1EF513-F221-421F-A058-35452C675910}"/>
                </a:ext>
              </a:extLst>
            </p:cNvPr>
            <p:cNvCxnSpPr>
              <a:cxnSpLocks/>
            </p:cNvCxnSpPr>
            <p:nvPr/>
          </p:nvCxnSpPr>
          <p:spPr>
            <a:xfrm rot="5400000">
              <a:off x="10698178" y="1912991"/>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DAE9D72-729E-4F5C-8BA8-A4871C14EBA5}"/>
                </a:ext>
              </a:extLst>
            </p:cNvPr>
            <p:cNvCxnSpPr>
              <a:cxnSpLocks/>
            </p:cNvCxnSpPr>
            <p:nvPr/>
          </p:nvCxnSpPr>
          <p:spPr>
            <a:xfrm rot="5400000">
              <a:off x="10713292" y="2128109"/>
              <a:ext cx="3453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0D0A0CE-2089-407E-A14E-97E541373522}"/>
                </a:ext>
              </a:extLst>
            </p:cNvPr>
            <p:cNvCxnSpPr/>
            <p:nvPr/>
          </p:nvCxnSpPr>
          <p:spPr>
            <a:xfrm rot="5400000" flipH="1">
              <a:off x="9026076" y="68238"/>
              <a:ext cx="0" cy="3719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CC3FDB8-AC1B-41A1-B642-63831BE717F8}"/>
                </a:ext>
              </a:extLst>
            </p:cNvPr>
            <p:cNvCxnSpPr>
              <a:cxnSpLocks/>
            </p:cNvCxnSpPr>
            <p:nvPr/>
          </p:nvCxnSpPr>
          <p:spPr>
            <a:xfrm rot="5400000">
              <a:off x="7016298" y="1886290"/>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9401326-9576-48A6-8718-626BAE2F3A50}"/>
                </a:ext>
              </a:extLst>
            </p:cNvPr>
            <p:cNvCxnSpPr>
              <a:cxnSpLocks/>
            </p:cNvCxnSpPr>
            <p:nvPr/>
          </p:nvCxnSpPr>
          <p:spPr>
            <a:xfrm rot="5400000">
              <a:off x="10596453" y="2217241"/>
              <a:ext cx="34530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E2EF511-AFBD-4794-A805-E803E5850C63}"/>
                </a:ext>
              </a:extLst>
            </p:cNvPr>
            <p:cNvCxnSpPr>
              <a:cxnSpLocks/>
            </p:cNvCxnSpPr>
            <p:nvPr/>
          </p:nvCxnSpPr>
          <p:spPr>
            <a:xfrm rot="5400000">
              <a:off x="10654627" y="2149148"/>
              <a:ext cx="34530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96D209-F22C-4BDA-93F0-D5FBD0D23E2C}"/>
                </a:ext>
              </a:extLst>
            </p:cNvPr>
            <p:cNvCxnSpPr/>
            <p:nvPr/>
          </p:nvCxnSpPr>
          <p:spPr>
            <a:xfrm rot="5400000" flipH="1">
              <a:off x="8920981" y="157116"/>
              <a:ext cx="0" cy="37197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5DE98A1-2AD7-43D4-9D86-85C4960D36E0}"/>
                </a:ext>
              </a:extLst>
            </p:cNvPr>
            <p:cNvCxnSpPr/>
            <p:nvPr/>
          </p:nvCxnSpPr>
          <p:spPr>
            <a:xfrm rot="5400000" flipH="1">
              <a:off x="8967232" y="110067"/>
              <a:ext cx="0" cy="37197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2DBC049-8AF6-419F-9B86-F0E10766BBDF}"/>
                </a:ext>
              </a:extLst>
            </p:cNvPr>
            <p:cNvCxnSpPr>
              <a:cxnSpLocks/>
            </p:cNvCxnSpPr>
            <p:nvPr/>
          </p:nvCxnSpPr>
          <p:spPr>
            <a:xfrm rot="5400000">
              <a:off x="7259795" y="1915373"/>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1EECFA4-B75A-48E6-A5C2-2C5CAE04E817}"/>
                </a:ext>
              </a:extLst>
            </p:cNvPr>
            <p:cNvCxnSpPr>
              <a:cxnSpLocks/>
            </p:cNvCxnSpPr>
            <p:nvPr/>
          </p:nvCxnSpPr>
          <p:spPr>
            <a:xfrm rot="5400000">
              <a:off x="7462679" y="1915375"/>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B84F832-ACD9-4028-9441-3FB30D33B100}"/>
                </a:ext>
              </a:extLst>
            </p:cNvPr>
            <p:cNvCxnSpPr>
              <a:cxnSpLocks/>
            </p:cNvCxnSpPr>
            <p:nvPr/>
          </p:nvCxnSpPr>
          <p:spPr>
            <a:xfrm rot="5400000">
              <a:off x="7668596" y="1909468"/>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1E20E77-D66E-4898-AC4C-CC67B155C8BB}"/>
                </a:ext>
              </a:extLst>
            </p:cNvPr>
            <p:cNvCxnSpPr>
              <a:cxnSpLocks/>
            </p:cNvCxnSpPr>
            <p:nvPr/>
          </p:nvCxnSpPr>
          <p:spPr>
            <a:xfrm rot="5400000">
              <a:off x="7871479" y="1909469"/>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15289CC-6CE9-4DAD-878E-D84A54391536}"/>
                </a:ext>
              </a:extLst>
            </p:cNvPr>
            <p:cNvCxnSpPr>
              <a:cxnSpLocks/>
            </p:cNvCxnSpPr>
            <p:nvPr/>
          </p:nvCxnSpPr>
          <p:spPr>
            <a:xfrm rot="5400000">
              <a:off x="8102463" y="1922473"/>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FF81785-7434-45D1-9942-A830C9D06E67}"/>
                </a:ext>
              </a:extLst>
            </p:cNvPr>
            <p:cNvCxnSpPr>
              <a:cxnSpLocks/>
            </p:cNvCxnSpPr>
            <p:nvPr/>
          </p:nvCxnSpPr>
          <p:spPr>
            <a:xfrm rot="5400000">
              <a:off x="8305347" y="1922474"/>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BF289A9-3E06-4A03-B998-F452D44B51CC}"/>
                </a:ext>
              </a:extLst>
            </p:cNvPr>
            <p:cNvCxnSpPr>
              <a:cxnSpLocks/>
            </p:cNvCxnSpPr>
            <p:nvPr/>
          </p:nvCxnSpPr>
          <p:spPr>
            <a:xfrm rot="5400000">
              <a:off x="8517135" y="1923789"/>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D7A934C-FC26-47E7-AD8D-BA5FFA5829F0}"/>
                </a:ext>
              </a:extLst>
            </p:cNvPr>
            <p:cNvCxnSpPr>
              <a:cxnSpLocks/>
            </p:cNvCxnSpPr>
            <p:nvPr/>
          </p:nvCxnSpPr>
          <p:spPr>
            <a:xfrm rot="5400000">
              <a:off x="8720019" y="1923790"/>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F9EF189-BA2C-44DA-B5CE-0B58F5D768D1}"/>
                </a:ext>
              </a:extLst>
            </p:cNvPr>
            <p:cNvCxnSpPr>
              <a:cxnSpLocks/>
            </p:cNvCxnSpPr>
            <p:nvPr/>
          </p:nvCxnSpPr>
          <p:spPr>
            <a:xfrm rot="5400000">
              <a:off x="8954021" y="1916826"/>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95C8D1F-6E82-434D-90EE-0824D2B8DFA6}"/>
                </a:ext>
              </a:extLst>
            </p:cNvPr>
            <p:cNvCxnSpPr>
              <a:cxnSpLocks/>
            </p:cNvCxnSpPr>
            <p:nvPr/>
          </p:nvCxnSpPr>
          <p:spPr>
            <a:xfrm rot="5400000">
              <a:off x="9156905" y="1916827"/>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BA8BBA5-3F59-4DED-8AF4-DC7ED8E6775A}"/>
                </a:ext>
              </a:extLst>
            </p:cNvPr>
            <p:cNvCxnSpPr>
              <a:cxnSpLocks/>
            </p:cNvCxnSpPr>
            <p:nvPr/>
          </p:nvCxnSpPr>
          <p:spPr>
            <a:xfrm rot="5400000">
              <a:off x="9352345" y="1915375"/>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59F8003-D2D8-49AB-9EB5-2DBD9F731153}"/>
                </a:ext>
              </a:extLst>
            </p:cNvPr>
            <p:cNvCxnSpPr>
              <a:cxnSpLocks/>
            </p:cNvCxnSpPr>
            <p:nvPr/>
          </p:nvCxnSpPr>
          <p:spPr>
            <a:xfrm rot="5400000">
              <a:off x="9555229" y="1915376"/>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4ACA36A-44ED-44AD-91D8-0FE8239ED6C6}"/>
                </a:ext>
              </a:extLst>
            </p:cNvPr>
            <p:cNvCxnSpPr>
              <a:cxnSpLocks/>
            </p:cNvCxnSpPr>
            <p:nvPr/>
          </p:nvCxnSpPr>
          <p:spPr>
            <a:xfrm rot="5400000">
              <a:off x="9793542" y="1894115"/>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7267FF2-E8DF-4179-AE89-E6C52AE454B9}"/>
                </a:ext>
              </a:extLst>
            </p:cNvPr>
            <p:cNvCxnSpPr>
              <a:cxnSpLocks/>
            </p:cNvCxnSpPr>
            <p:nvPr/>
          </p:nvCxnSpPr>
          <p:spPr>
            <a:xfrm rot="5400000">
              <a:off x="9996426" y="1894116"/>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0716759-0C02-4FC0-A9DB-57C8C004B8CC}"/>
                </a:ext>
              </a:extLst>
            </p:cNvPr>
            <p:cNvCxnSpPr>
              <a:cxnSpLocks/>
            </p:cNvCxnSpPr>
            <p:nvPr/>
          </p:nvCxnSpPr>
          <p:spPr>
            <a:xfrm rot="5400000">
              <a:off x="10202823" y="1930929"/>
              <a:ext cx="172651" cy="2028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TextBox 128">
            <a:extLst>
              <a:ext uri="{FF2B5EF4-FFF2-40B4-BE49-F238E27FC236}">
                <a16:creationId xmlns:a16="http://schemas.microsoft.com/office/drawing/2014/main" id="{32C83AF4-5058-4569-AA01-BA9D2FA2142F}"/>
              </a:ext>
            </a:extLst>
          </p:cNvPr>
          <p:cNvSpPr txBox="1"/>
          <p:nvPr/>
        </p:nvSpPr>
        <p:spPr>
          <a:xfrm>
            <a:off x="5468983" y="3864195"/>
            <a:ext cx="416069" cy="369332"/>
          </a:xfrm>
          <a:prstGeom prst="rect">
            <a:avLst/>
          </a:prstGeom>
          <a:noFill/>
        </p:spPr>
        <p:txBody>
          <a:bodyPr wrap="square" rtlCol="0">
            <a:spAutoFit/>
          </a:bodyPr>
          <a:lstStyle/>
          <a:p>
            <a:r>
              <a:rPr lang="en-US" dirty="0"/>
              <a:t>40</a:t>
            </a:r>
          </a:p>
        </p:txBody>
      </p:sp>
      <p:sp>
        <p:nvSpPr>
          <p:cNvPr id="130" name="TextBox 129">
            <a:extLst>
              <a:ext uri="{FF2B5EF4-FFF2-40B4-BE49-F238E27FC236}">
                <a16:creationId xmlns:a16="http://schemas.microsoft.com/office/drawing/2014/main" id="{EF90A5CE-153F-4EBA-9B7F-2C168F20BA78}"/>
              </a:ext>
            </a:extLst>
          </p:cNvPr>
          <p:cNvSpPr txBox="1"/>
          <p:nvPr/>
        </p:nvSpPr>
        <p:spPr>
          <a:xfrm>
            <a:off x="6147625" y="6185510"/>
            <a:ext cx="416069" cy="369332"/>
          </a:xfrm>
          <a:prstGeom prst="rect">
            <a:avLst/>
          </a:prstGeom>
          <a:noFill/>
        </p:spPr>
        <p:txBody>
          <a:bodyPr wrap="square" rtlCol="0">
            <a:spAutoFit/>
          </a:bodyPr>
          <a:lstStyle/>
          <a:p>
            <a:r>
              <a:rPr lang="en-US" dirty="0"/>
              <a:t>1</a:t>
            </a:r>
          </a:p>
        </p:txBody>
      </p:sp>
      <p:sp>
        <p:nvSpPr>
          <p:cNvPr id="131" name="TextBox 130">
            <a:extLst>
              <a:ext uri="{FF2B5EF4-FFF2-40B4-BE49-F238E27FC236}">
                <a16:creationId xmlns:a16="http://schemas.microsoft.com/office/drawing/2014/main" id="{50B25A6D-55C0-4C74-92F1-AD0AF08CB519}"/>
              </a:ext>
            </a:extLst>
          </p:cNvPr>
          <p:cNvSpPr txBox="1"/>
          <p:nvPr/>
        </p:nvSpPr>
        <p:spPr>
          <a:xfrm>
            <a:off x="5825826" y="1984300"/>
            <a:ext cx="416069" cy="369332"/>
          </a:xfrm>
          <a:prstGeom prst="rect">
            <a:avLst/>
          </a:prstGeom>
          <a:noFill/>
        </p:spPr>
        <p:txBody>
          <a:bodyPr wrap="square" rtlCol="0">
            <a:spAutoFit/>
          </a:bodyPr>
          <a:lstStyle/>
          <a:p>
            <a:r>
              <a:rPr lang="en-US" dirty="0"/>
              <a:t>3</a:t>
            </a:r>
          </a:p>
        </p:txBody>
      </p:sp>
      <p:sp>
        <p:nvSpPr>
          <p:cNvPr id="132" name="TextBox 131">
            <a:extLst>
              <a:ext uri="{FF2B5EF4-FFF2-40B4-BE49-F238E27FC236}">
                <a16:creationId xmlns:a16="http://schemas.microsoft.com/office/drawing/2014/main" id="{A00736F2-6EC5-4CBF-9144-28C44A6F1FD0}"/>
              </a:ext>
            </a:extLst>
          </p:cNvPr>
          <p:cNvSpPr txBox="1"/>
          <p:nvPr/>
        </p:nvSpPr>
        <p:spPr>
          <a:xfrm>
            <a:off x="6988639" y="1210025"/>
            <a:ext cx="416069" cy="369332"/>
          </a:xfrm>
          <a:prstGeom prst="rect">
            <a:avLst/>
          </a:prstGeom>
          <a:noFill/>
        </p:spPr>
        <p:txBody>
          <a:bodyPr wrap="square" rtlCol="0">
            <a:spAutoFit/>
          </a:bodyPr>
          <a:lstStyle/>
          <a:p>
            <a:r>
              <a:rPr lang="en-US" dirty="0"/>
              <a:t>3</a:t>
            </a:r>
          </a:p>
        </p:txBody>
      </p:sp>
      <p:sp>
        <p:nvSpPr>
          <p:cNvPr id="133" name="TextBox 132">
            <a:extLst>
              <a:ext uri="{FF2B5EF4-FFF2-40B4-BE49-F238E27FC236}">
                <a16:creationId xmlns:a16="http://schemas.microsoft.com/office/drawing/2014/main" id="{F087F3BE-07A5-4367-AACF-4D6B012FDE9F}"/>
              </a:ext>
            </a:extLst>
          </p:cNvPr>
          <p:cNvSpPr txBox="1"/>
          <p:nvPr/>
        </p:nvSpPr>
        <p:spPr>
          <a:xfrm>
            <a:off x="8537669" y="1899251"/>
            <a:ext cx="416069" cy="369332"/>
          </a:xfrm>
          <a:prstGeom prst="rect">
            <a:avLst/>
          </a:prstGeom>
          <a:noFill/>
        </p:spPr>
        <p:txBody>
          <a:bodyPr wrap="square" rtlCol="0">
            <a:spAutoFit/>
          </a:bodyPr>
          <a:lstStyle/>
          <a:p>
            <a:r>
              <a:rPr lang="en-US" dirty="0"/>
              <a:t>30</a:t>
            </a:r>
          </a:p>
        </p:txBody>
      </p:sp>
      <p:sp>
        <p:nvSpPr>
          <p:cNvPr id="134" name="TextBox 133">
            <a:extLst>
              <a:ext uri="{FF2B5EF4-FFF2-40B4-BE49-F238E27FC236}">
                <a16:creationId xmlns:a16="http://schemas.microsoft.com/office/drawing/2014/main" id="{46D903EB-BFEA-43C7-BC12-2C85C37FA0B9}"/>
              </a:ext>
            </a:extLst>
          </p:cNvPr>
          <p:cNvSpPr txBox="1"/>
          <p:nvPr/>
        </p:nvSpPr>
        <p:spPr>
          <a:xfrm>
            <a:off x="6829608" y="1475420"/>
            <a:ext cx="416069"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2808287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5CB7-5C99-4738-8EB0-3093AA10DB49}"/>
              </a:ext>
            </a:extLst>
          </p:cNvPr>
          <p:cNvSpPr>
            <a:spLocks noGrp="1"/>
          </p:cNvSpPr>
          <p:nvPr>
            <p:ph type="title"/>
          </p:nvPr>
        </p:nvSpPr>
        <p:spPr/>
        <p:txBody>
          <a:bodyPr/>
          <a:lstStyle/>
          <a:p>
            <a:r>
              <a:rPr lang="en-US" dirty="0"/>
              <a:t>Broadcasting rules</a:t>
            </a:r>
          </a:p>
        </p:txBody>
      </p:sp>
      <p:sp>
        <p:nvSpPr>
          <p:cNvPr id="3" name="Content Placeholder 2">
            <a:extLst>
              <a:ext uri="{FF2B5EF4-FFF2-40B4-BE49-F238E27FC236}">
                <a16:creationId xmlns:a16="http://schemas.microsoft.com/office/drawing/2014/main" id="{9170BFF5-7BB3-4F98-A90C-174701517CD6}"/>
              </a:ext>
            </a:extLst>
          </p:cNvPr>
          <p:cNvSpPr>
            <a:spLocks noGrp="1"/>
          </p:cNvSpPr>
          <p:nvPr>
            <p:ph idx="1"/>
          </p:nvPr>
        </p:nvSpPr>
        <p:spPr>
          <a:xfrm>
            <a:off x="838200" y="1825625"/>
            <a:ext cx="5083629" cy="4351338"/>
          </a:xfrm>
        </p:spPr>
        <p:txBody>
          <a:bodyPr/>
          <a:lstStyle/>
          <a:p>
            <a:r>
              <a:rPr lang="en-US" dirty="0"/>
              <a:t>Pad smaller object with dimension of ones.</a:t>
            </a:r>
          </a:p>
          <a:p>
            <a:r>
              <a:rPr lang="en-US" dirty="0"/>
              <a:t>If last dimensions are equal, we are fine, otherwise one of them has to be equal to one. Copy that dimension for that array by the number of elements in that dimension for the other.</a:t>
            </a:r>
          </a:p>
          <a:p>
            <a:r>
              <a:rPr lang="en-US" dirty="0"/>
              <a:t>Continue for next to last dimension</a:t>
            </a:r>
          </a:p>
        </p:txBody>
      </p:sp>
      <p:sp>
        <p:nvSpPr>
          <p:cNvPr id="4" name="TextBox 3">
            <a:extLst>
              <a:ext uri="{FF2B5EF4-FFF2-40B4-BE49-F238E27FC236}">
                <a16:creationId xmlns:a16="http://schemas.microsoft.com/office/drawing/2014/main" id="{4BA637DA-CE85-44B1-B76B-F60BB5E51393}"/>
              </a:ext>
            </a:extLst>
          </p:cNvPr>
          <p:cNvSpPr txBox="1"/>
          <p:nvPr/>
        </p:nvSpPr>
        <p:spPr>
          <a:xfrm>
            <a:off x="6270173" y="1825625"/>
            <a:ext cx="1881051" cy="369332"/>
          </a:xfrm>
          <a:prstGeom prst="rect">
            <a:avLst/>
          </a:prstGeom>
          <a:noFill/>
          <a:ln>
            <a:solidFill>
              <a:schemeClr val="tx1"/>
            </a:solidFill>
          </a:ln>
        </p:spPr>
        <p:txBody>
          <a:bodyPr wrap="square" rtlCol="0">
            <a:spAutoFit/>
          </a:bodyPr>
          <a:lstStyle/>
          <a:p>
            <a:pPr algn="ctr"/>
            <a:r>
              <a:rPr lang="en-US" dirty="0"/>
              <a:t>(10,9,8,7)</a:t>
            </a:r>
          </a:p>
        </p:txBody>
      </p:sp>
      <p:sp>
        <p:nvSpPr>
          <p:cNvPr id="5" name="TextBox 4">
            <a:extLst>
              <a:ext uri="{FF2B5EF4-FFF2-40B4-BE49-F238E27FC236}">
                <a16:creationId xmlns:a16="http://schemas.microsoft.com/office/drawing/2014/main" id="{704DDB62-D7C7-45D6-807B-8713F4E1DC57}"/>
              </a:ext>
            </a:extLst>
          </p:cNvPr>
          <p:cNvSpPr txBox="1"/>
          <p:nvPr/>
        </p:nvSpPr>
        <p:spPr>
          <a:xfrm>
            <a:off x="8721636" y="1825625"/>
            <a:ext cx="1881051" cy="369332"/>
          </a:xfrm>
          <a:prstGeom prst="rect">
            <a:avLst/>
          </a:prstGeom>
          <a:noFill/>
          <a:ln>
            <a:solidFill>
              <a:schemeClr val="tx1"/>
            </a:solidFill>
          </a:ln>
        </p:spPr>
        <p:txBody>
          <a:bodyPr wrap="square" rtlCol="0">
            <a:spAutoFit/>
          </a:bodyPr>
          <a:lstStyle/>
          <a:p>
            <a:pPr algn="ctr"/>
            <a:r>
              <a:rPr lang="en-US" dirty="0"/>
              <a:t>(7)</a:t>
            </a:r>
          </a:p>
        </p:txBody>
      </p:sp>
      <p:sp>
        <p:nvSpPr>
          <p:cNvPr id="6" name="TextBox 5">
            <a:extLst>
              <a:ext uri="{FF2B5EF4-FFF2-40B4-BE49-F238E27FC236}">
                <a16:creationId xmlns:a16="http://schemas.microsoft.com/office/drawing/2014/main" id="{00789CBC-1806-4F74-B8CC-4F261721CA76}"/>
              </a:ext>
            </a:extLst>
          </p:cNvPr>
          <p:cNvSpPr txBox="1"/>
          <p:nvPr/>
        </p:nvSpPr>
        <p:spPr>
          <a:xfrm>
            <a:off x="8721635" y="2631167"/>
            <a:ext cx="1881051" cy="369332"/>
          </a:xfrm>
          <a:prstGeom prst="rect">
            <a:avLst/>
          </a:prstGeom>
          <a:noFill/>
          <a:ln>
            <a:solidFill>
              <a:schemeClr val="tx1"/>
            </a:solidFill>
          </a:ln>
        </p:spPr>
        <p:txBody>
          <a:bodyPr wrap="square" rtlCol="0">
            <a:spAutoFit/>
          </a:bodyPr>
          <a:lstStyle/>
          <a:p>
            <a:pPr algn="ctr"/>
            <a:r>
              <a:rPr lang="en-US" dirty="0"/>
              <a:t>(1,1,1,7)</a:t>
            </a:r>
          </a:p>
        </p:txBody>
      </p:sp>
      <p:cxnSp>
        <p:nvCxnSpPr>
          <p:cNvPr id="8" name="Straight Arrow Connector 7">
            <a:extLst>
              <a:ext uri="{FF2B5EF4-FFF2-40B4-BE49-F238E27FC236}">
                <a16:creationId xmlns:a16="http://schemas.microsoft.com/office/drawing/2014/main" id="{EEB636D2-1FC4-4FB7-A9DB-DF5FF0D0F367}"/>
              </a:ext>
            </a:extLst>
          </p:cNvPr>
          <p:cNvCxnSpPr>
            <a:cxnSpLocks/>
          </p:cNvCxnSpPr>
          <p:nvPr/>
        </p:nvCxnSpPr>
        <p:spPr>
          <a:xfrm>
            <a:off x="9662159" y="2233947"/>
            <a:ext cx="1" cy="35823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803349-B37D-4BF9-8D39-DA2FAF1A0958}"/>
              </a:ext>
            </a:extLst>
          </p:cNvPr>
          <p:cNvSpPr txBox="1"/>
          <p:nvPr/>
        </p:nvSpPr>
        <p:spPr>
          <a:xfrm>
            <a:off x="8721635" y="3532656"/>
            <a:ext cx="1881051" cy="369332"/>
          </a:xfrm>
          <a:prstGeom prst="rect">
            <a:avLst/>
          </a:prstGeom>
          <a:noFill/>
          <a:ln>
            <a:solidFill>
              <a:schemeClr val="tx1"/>
            </a:solidFill>
          </a:ln>
        </p:spPr>
        <p:txBody>
          <a:bodyPr wrap="square" rtlCol="0">
            <a:spAutoFit/>
          </a:bodyPr>
          <a:lstStyle/>
          <a:p>
            <a:pPr algn="ctr"/>
            <a:r>
              <a:rPr lang="en-US" dirty="0"/>
              <a:t>(1,1,8,7)</a:t>
            </a:r>
          </a:p>
        </p:txBody>
      </p:sp>
      <p:cxnSp>
        <p:nvCxnSpPr>
          <p:cNvPr id="10" name="Straight Arrow Connector 9">
            <a:extLst>
              <a:ext uri="{FF2B5EF4-FFF2-40B4-BE49-F238E27FC236}">
                <a16:creationId xmlns:a16="http://schemas.microsoft.com/office/drawing/2014/main" id="{DF299453-02A2-4611-BD14-F3ACF41B4EB6}"/>
              </a:ext>
            </a:extLst>
          </p:cNvPr>
          <p:cNvCxnSpPr>
            <a:cxnSpLocks/>
          </p:cNvCxnSpPr>
          <p:nvPr/>
        </p:nvCxnSpPr>
        <p:spPr>
          <a:xfrm>
            <a:off x="9662159" y="3135436"/>
            <a:ext cx="1" cy="35823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448864B-06CD-46CB-A452-55BCF465E006}"/>
              </a:ext>
            </a:extLst>
          </p:cNvPr>
          <p:cNvSpPr txBox="1"/>
          <p:nvPr/>
        </p:nvSpPr>
        <p:spPr>
          <a:xfrm>
            <a:off x="8721635" y="4379850"/>
            <a:ext cx="1881051" cy="369332"/>
          </a:xfrm>
          <a:prstGeom prst="rect">
            <a:avLst/>
          </a:prstGeom>
          <a:noFill/>
          <a:ln>
            <a:solidFill>
              <a:schemeClr val="tx1"/>
            </a:solidFill>
          </a:ln>
        </p:spPr>
        <p:txBody>
          <a:bodyPr wrap="square" rtlCol="0">
            <a:spAutoFit/>
          </a:bodyPr>
          <a:lstStyle/>
          <a:p>
            <a:pPr algn="ctr"/>
            <a:r>
              <a:rPr lang="en-US" dirty="0"/>
              <a:t>(1,9,8,7)</a:t>
            </a:r>
          </a:p>
        </p:txBody>
      </p:sp>
      <p:cxnSp>
        <p:nvCxnSpPr>
          <p:cNvPr id="12" name="Straight Arrow Connector 11">
            <a:extLst>
              <a:ext uri="{FF2B5EF4-FFF2-40B4-BE49-F238E27FC236}">
                <a16:creationId xmlns:a16="http://schemas.microsoft.com/office/drawing/2014/main" id="{8E1F4DAD-F951-4886-9171-747F68519562}"/>
              </a:ext>
            </a:extLst>
          </p:cNvPr>
          <p:cNvCxnSpPr>
            <a:cxnSpLocks/>
          </p:cNvCxnSpPr>
          <p:nvPr/>
        </p:nvCxnSpPr>
        <p:spPr>
          <a:xfrm>
            <a:off x="9662159" y="3982630"/>
            <a:ext cx="1" cy="35823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CCC4C05-0033-403F-BE79-0C8FDCAC05D2}"/>
              </a:ext>
            </a:extLst>
          </p:cNvPr>
          <p:cNvSpPr txBox="1"/>
          <p:nvPr/>
        </p:nvSpPr>
        <p:spPr>
          <a:xfrm>
            <a:off x="8721635" y="5214150"/>
            <a:ext cx="1881051" cy="369332"/>
          </a:xfrm>
          <a:prstGeom prst="rect">
            <a:avLst/>
          </a:prstGeom>
          <a:noFill/>
          <a:ln>
            <a:solidFill>
              <a:schemeClr val="tx1"/>
            </a:solidFill>
          </a:ln>
        </p:spPr>
        <p:txBody>
          <a:bodyPr wrap="square" rtlCol="0">
            <a:spAutoFit/>
          </a:bodyPr>
          <a:lstStyle/>
          <a:p>
            <a:pPr algn="ctr"/>
            <a:r>
              <a:rPr lang="en-US" dirty="0"/>
              <a:t>(10,9,8,7)</a:t>
            </a:r>
          </a:p>
        </p:txBody>
      </p:sp>
      <p:cxnSp>
        <p:nvCxnSpPr>
          <p:cNvPr id="14" name="Straight Arrow Connector 13">
            <a:extLst>
              <a:ext uri="{FF2B5EF4-FFF2-40B4-BE49-F238E27FC236}">
                <a16:creationId xmlns:a16="http://schemas.microsoft.com/office/drawing/2014/main" id="{13976096-9C8E-4619-8D7F-2A4779F69790}"/>
              </a:ext>
            </a:extLst>
          </p:cNvPr>
          <p:cNvCxnSpPr>
            <a:cxnSpLocks/>
          </p:cNvCxnSpPr>
          <p:nvPr/>
        </p:nvCxnSpPr>
        <p:spPr>
          <a:xfrm>
            <a:off x="9662159" y="4816930"/>
            <a:ext cx="1" cy="35823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75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2C45-FE0A-4254-8062-8F2D280C0F44}"/>
              </a:ext>
            </a:extLst>
          </p:cNvPr>
          <p:cNvSpPr>
            <a:spLocks noGrp="1"/>
          </p:cNvSpPr>
          <p:nvPr>
            <p:ph type="title"/>
          </p:nvPr>
        </p:nvSpPr>
        <p:spPr/>
        <p:txBody>
          <a:bodyPr/>
          <a:lstStyle/>
          <a:p>
            <a:r>
              <a:rPr lang="en-US" dirty="0"/>
              <a:t>Other Examples</a:t>
            </a:r>
          </a:p>
        </p:txBody>
      </p:sp>
      <p:sp>
        <p:nvSpPr>
          <p:cNvPr id="4" name="TextBox 3">
            <a:extLst>
              <a:ext uri="{FF2B5EF4-FFF2-40B4-BE49-F238E27FC236}">
                <a16:creationId xmlns:a16="http://schemas.microsoft.com/office/drawing/2014/main" id="{F1B4AA6B-7ED3-4F7C-822A-54F8E8335802}"/>
              </a:ext>
            </a:extLst>
          </p:cNvPr>
          <p:cNvSpPr txBox="1"/>
          <p:nvPr/>
        </p:nvSpPr>
        <p:spPr>
          <a:xfrm>
            <a:off x="3257007" y="1773373"/>
            <a:ext cx="1881051" cy="369332"/>
          </a:xfrm>
          <a:prstGeom prst="rect">
            <a:avLst/>
          </a:prstGeom>
          <a:noFill/>
          <a:ln>
            <a:solidFill>
              <a:schemeClr val="tx1"/>
            </a:solidFill>
          </a:ln>
        </p:spPr>
        <p:txBody>
          <a:bodyPr wrap="square" rtlCol="0">
            <a:spAutoFit/>
          </a:bodyPr>
          <a:lstStyle/>
          <a:p>
            <a:pPr algn="ctr"/>
            <a:r>
              <a:rPr lang="en-US" dirty="0"/>
              <a:t>(10,1,8,7)</a:t>
            </a:r>
          </a:p>
        </p:txBody>
      </p:sp>
      <p:sp>
        <p:nvSpPr>
          <p:cNvPr id="5" name="TextBox 4">
            <a:extLst>
              <a:ext uri="{FF2B5EF4-FFF2-40B4-BE49-F238E27FC236}">
                <a16:creationId xmlns:a16="http://schemas.microsoft.com/office/drawing/2014/main" id="{18D07819-C8CB-4D3B-ADAD-FEF80014C553}"/>
              </a:ext>
            </a:extLst>
          </p:cNvPr>
          <p:cNvSpPr txBox="1"/>
          <p:nvPr/>
        </p:nvSpPr>
        <p:spPr>
          <a:xfrm>
            <a:off x="5708470" y="1773373"/>
            <a:ext cx="1881051" cy="369332"/>
          </a:xfrm>
          <a:prstGeom prst="rect">
            <a:avLst/>
          </a:prstGeom>
          <a:noFill/>
          <a:ln>
            <a:solidFill>
              <a:schemeClr val="tx1"/>
            </a:solidFill>
          </a:ln>
        </p:spPr>
        <p:txBody>
          <a:bodyPr wrap="square" rtlCol="0">
            <a:spAutoFit/>
          </a:bodyPr>
          <a:lstStyle/>
          <a:p>
            <a:pPr algn="ctr"/>
            <a:r>
              <a:rPr lang="en-US" dirty="0"/>
              <a:t>(12, 8, 1)</a:t>
            </a:r>
          </a:p>
        </p:txBody>
      </p:sp>
      <p:sp>
        <p:nvSpPr>
          <p:cNvPr id="6" name="TextBox 5">
            <a:extLst>
              <a:ext uri="{FF2B5EF4-FFF2-40B4-BE49-F238E27FC236}">
                <a16:creationId xmlns:a16="http://schemas.microsoft.com/office/drawing/2014/main" id="{2AC1F2E7-0820-4A73-BDCF-846C50731BB3}"/>
              </a:ext>
            </a:extLst>
          </p:cNvPr>
          <p:cNvSpPr txBox="1"/>
          <p:nvPr/>
        </p:nvSpPr>
        <p:spPr>
          <a:xfrm>
            <a:off x="5708469" y="2578915"/>
            <a:ext cx="1881051" cy="369332"/>
          </a:xfrm>
          <a:prstGeom prst="rect">
            <a:avLst/>
          </a:prstGeom>
          <a:noFill/>
          <a:ln>
            <a:solidFill>
              <a:schemeClr val="tx1"/>
            </a:solidFill>
          </a:ln>
        </p:spPr>
        <p:txBody>
          <a:bodyPr wrap="square" rtlCol="0">
            <a:spAutoFit/>
          </a:bodyPr>
          <a:lstStyle/>
          <a:p>
            <a:pPr algn="ctr"/>
            <a:r>
              <a:rPr lang="en-US" dirty="0"/>
              <a:t>(1,12,8,1)</a:t>
            </a:r>
          </a:p>
        </p:txBody>
      </p:sp>
      <p:cxnSp>
        <p:nvCxnSpPr>
          <p:cNvPr id="7" name="Straight Arrow Connector 6">
            <a:extLst>
              <a:ext uri="{FF2B5EF4-FFF2-40B4-BE49-F238E27FC236}">
                <a16:creationId xmlns:a16="http://schemas.microsoft.com/office/drawing/2014/main" id="{0932B5F1-2DC9-455B-8B63-7319C0D91E38}"/>
              </a:ext>
            </a:extLst>
          </p:cNvPr>
          <p:cNvCxnSpPr>
            <a:cxnSpLocks/>
          </p:cNvCxnSpPr>
          <p:nvPr/>
        </p:nvCxnSpPr>
        <p:spPr>
          <a:xfrm>
            <a:off x="6648993" y="2181695"/>
            <a:ext cx="1" cy="35823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DFEC7E3-8E18-4B98-9991-A30C22EF457C}"/>
              </a:ext>
            </a:extLst>
          </p:cNvPr>
          <p:cNvSpPr txBox="1"/>
          <p:nvPr/>
        </p:nvSpPr>
        <p:spPr>
          <a:xfrm>
            <a:off x="5708469" y="3480404"/>
            <a:ext cx="1881051" cy="369332"/>
          </a:xfrm>
          <a:prstGeom prst="rect">
            <a:avLst/>
          </a:prstGeom>
          <a:noFill/>
          <a:ln>
            <a:solidFill>
              <a:schemeClr val="tx1"/>
            </a:solidFill>
          </a:ln>
        </p:spPr>
        <p:txBody>
          <a:bodyPr wrap="square" rtlCol="0">
            <a:spAutoFit/>
          </a:bodyPr>
          <a:lstStyle/>
          <a:p>
            <a:pPr algn="ctr"/>
            <a:r>
              <a:rPr lang="en-US" dirty="0"/>
              <a:t>(1,12,8,7)</a:t>
            </a:r>
          </a:p>
        </p:txBody>
      </p:sp>
      <p:cxnSp>
        <p:nvCxnSpPr>
          <p:cNvPr id="9" name="Straight Arrow Connector 8">
            <a:extLst>
              <a:ext uri="{FF2B5EF4-FFF2-40B4-BE49-F238E27FC236}">
                <a16:creationId xmlns:a16="http://schemas.microsoft.com/office/drawing/2014/main" id="{D9776D89-22C2-4705-90F5-3899519C2A26}"/>
              </a:ext>
            </a:extLst>
          </p:cNvPr>
          <p:cNvCxnSpPr>
            <a:cxnSpLocks/>
          </p:cNvCxnSpPr>
          <p:nvPr/>
        </p:nvCxnSpPr>
        <p:spPr>
          <a:xfrm>
            <a:off x="6648993" y="3083184"/>
            <a:ext cx="1" cy="35823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A52F53-3F06-4C97-A79D-215111CB1893}"/>
              </a:ext>
            </a:extLst>
          </p:cNvPr>
          <p:cNvSpPr txBox="1"/>
          <p:nvPr/>
        </p:nvSpPr>
        <p:spPr>
          <a:xfrm>
            <a:off x="5708469" y="4327598"/>
            <a:ext cx="1881051" cy="369332"/>
          </a:xfrm>
          <a:prstGeom prst="rect">
            <a:avLst/>
          </a:prstGeom>
          <a:noFill/>
          <a:ln>
            <a:solidFill>
              <a:schemeClr val="tx1"/>
            </a:solidFill>
          </a:ln>
        </p:spPr>
        <p:txBody>
          <a:bodyPr wrap="square" rtlCol="0">
            <a:spAutoFit/>
          </a:bodyPr>
          <a:lstStyle/>
          <a:p>
            <a:pPr algn="ctr"/>
            <a:r>
              <a:rPr lang="en-US" dirty="0"/>
              <a:t>(10,12,8,7)</a:t>
            </a:r>
          </a:p>
        </p:txBody>
      </p:sp>
      <p:cxnSp>
        <p:nvCxnSpPr>
          <p:cNvPr id="11" name="Straight Arrow Connector 10">
            <a:extLst>
              <a:ext uri="{FF2B5EF4-FFF2-40B4-BE49-F238E27FC236}">
                <a16:creationId xmlns:a16="http://schemas.microsoft.com/office/drawing/2014/main" id="{B5C1682F-987E-4E36-9FFF-32EAB9540A63}"/>
              </a:ext>
            </a:extLst>
          </p:cNvPr>
          <p:cNvCxnSpPr>
            <a:cxnSpLocks/>
          </p:cNvCxnSpPr>
          <p:nvPr/>
        </p:nvCxnSpPr>
        <p:spPr>
          <a:xfrm>
            <a:off x="6648993" y="3930378"/>
            <a:ext cx="1" cy="35823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0CB8F73-ED6B-4BC1-AD9D-E89D93F8AFDC}"/>
              </a:ext>
            </a:extLst>
          </p:cNvPr>
          <p:cNvSpPr txBox="1"/>
          <p:nvPr/>
        </p:nvSpPr>
        <p:spPr>
          <a:xfrm>
            <a:off x="3257007" y="3480404"/>
            <a:ext cx="1881051" cy="369332"/>
          </a:xfrm>
          <a:prstGeom prst="rect">
            <a:avLst/>
          </a:prstGeom>
          <a:noFill/>
          <a:ln>
            <a:solidFill>
              <a:schemeClr val="tx1"/>
            </a:solidFill>
          </a:ln>
        </p:spPr>
        <p:txBody>
          <a:bodyPr wrap="square" rtlCol="0">
            <a:spAutoFit/>
          </a:bodyPr>
          <a:lstStyle/>
          <a:p>
            <a:pPr algn="ctr"/>
            <a:r>
              <a:rPr lang="en-US" dirty="0"/>
              <a:t>(10,12,8,7)</a:t>
            </a:r>
          </a:p>
        </p:txBody>
      </p:sp>
      <p:cxnSp>
        <p:nvCxnSpPr>
          <p:cNvPr id="15" name="Straight Arrow Connector 14">
            <a:extLst>
              <a:ext uri="{FF2B5EF4-FFF2-40B4-BE49-F238E27FC236}">
                <a16:creationId xmlns:a16="http://schemas.microsoft.com/office/drawing/2014/main" id="{10B2D716-8BD4-4E90-BEB7-FA3572A033D4}"/>
              </a:ext>
            </a:extLst>
          </p:cNvPr>
          <p:cNvCxnSpPr>
            <a:cxnSpLocks/>
          </p:cNvCxnSpPr>
          <p:nvPr/>
        </p:nvCxnSpPr>
        <p:spPr>
          <a:xfrm>
            <a:off x="4197531" y="3083184"/>
            <a:ext cx="1" cy="35823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TotalTime>
  <Words>461</Words>
  <Application>Microsoft Office PowerPoint</Application>
  <PresentationFormat>Widescreen</PresentationFormat>
  <Paragraphs>61</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Lesson 2: Anaconda and Jupyter plus broadcasting</vt:lpstr>
      <vt:lpstr>Anaconda</vt:lpstr>
      <vt:lpstr>When installing…</vt:lpstr>
      <vt:lpstr>Command Prompt/Terminal</vt:lpstr>
      <vt:lpstr>Use conda to install packages</vt:lpstr>
      <vt:lpstr>Broadcasting</vt:lpstr>
      <vt:lpstr>Our weird example</vt:lpstr>
      <vt:lpstr>Broadcasting rules</vt:lpstr>
      <vt:lpstr>Other Examples</vt:lpstr>
      <vt:lpstr>Outer Product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 Anaconda and Jupyter</dc:title>
  <dc:creator>Erik Gaasedelen</dc:creator>
  <cp:lastModifiedBy>Erik Gaasedelen</cp:lastModifiedBy>
  <cp:revision>12</cp:revision>
  <dcterms:created xsi:type="dcterms:W3CDTF">2018-04-15T03:52:22Z</dcterms:created>
  <dcterms:modified xsi:type="dcterms:W3CDTF">2018-04-15T21:09:09Z</dcterms:modified>
</cp:coreProperties>
</file>