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64" d="100"/>
          <a:sy n="64" d="100"/>
        </p:scale>
        <p:origin x="20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Source Sans Pro Regular"/>
      </a:defRPr>
    </a:lvl1pPr>
    <a:lvl2pPr indent="228600" defTabSz="457200" latinLnBrk="0">
      <a:lnSpc>
        <a:spcPct val="125000"/>
      </a:lnSpc>
      <a:defRPr sz="2600">
        <a:latin typeface="+mj-lt"/>
        <a:ea typeface="+mj-ea"/>
        <a:cs typeface="+mj-cs"/>
        <a:sym typeface="Source Sans Pro Regular"/>
      </a:defRPr>
    </a:lvl2pPr>
    <a:lvl3pPr indent="457200" defTabSz="457200" latinLnBrk="0">
      <a:lnSpc>
        <a:spcPct val="125000"/>
      </a:lnSpc>
      <a:defRPr sz="2600">
        <a:latin typeface="+mj-lt"/>
        <a:ea typeface="+mj-ea"/>
        <a:cs typeface="+mj-cs"/>
        <a:sym typeface="Source Sans Pro Regular"/>
      </a:defRPr>
    </a:lvl3pPr>
    <a:lvl4pPr indent="685800" defTabSz="457200" latinLnBrk="0">
      <a:lnSpc>
        <a:spcPct val="125000"/>
      </a:lnSpc>
      <a:defRPr sz="2600">
        <a:latin typeface="+mj-lt"/>
        <a:ea typeface="+mj-ea"/>
        <a:cs typeface="+mj-cs"/>
        <a:sym typeface="Source Sans Pro Regular"/>
      </a:defRPr>
    </a:lvl4pPr>
    <a:lvl5pPr indent="914400" defTabSz="457200" latinLnBrk="0">
      <a:lnSpc>
        <a:spcPct val="125000"/>
      </a:lnSpc>
      <a:defRPr sz="2600">
        <a:latin typeface="+mj-lt"/>
        <a:ea typeface="+mj-ea"/>
        <a:cs typeface="+mj-cs"/>
        <a:sym typeface="Source Sans Pro Regular"/>
      </a:defRPr>
    </a:lvl5pPr>
    <a:lvl6pPr indent="1143000" defTabSz="457200" latinLnBrk="0">
      <a:lnSpc>
        <a:spcPct val="125000"/>
      </a:lnSpc>
      <a:defRPr sz="2600">
        <a:latin typeface="+mj-lt"/>
        <a:ea typeface="+mj-ea"/>
        <a:cs typeface="+mj-cs"/>
        <a:sym typeface="Source Sans Pro Regular"/>
      </a:defRPr>
    </a:lvl6pPr>
    <a:lvl7pPr indent="1371600" defTabSz="457200" latinLnBrk="0">
      <a:lnSpc>
        <a:spcPct val="125000"/>
      </a:lnSpc>
      <a:defRPr sz="2600">
        <a:latin typeface="+mj-lt"/>
        <a:ea typeface="+mj-ea"/>
        <a:cs typeface="+mj-cs"/>
        <a:sym typeface="Source Sans Pro Regular"/>
      </a:defRPr>
    </a:lvl7pPr>
    <a:lvl8pPr indent="1600200" defTabSz="457200" latinLnBrk="0">
      <a:lnSpc>
        <a:spcPct val="125000"/>
      </a:lnSpc>
      <a:defRPr sz="2600">
        <a:latin typeface="+mj-lt"/>
        <a:ea typeface="+mj-ea"/>
        <a:cs typeface="+mj-cs"/>
        <a:sym typeface="Source Sans Pro Regular"/>
      </a:defRPr>
    </a:lvl8pPr>
    <a:lvl9pPr indent="1828800" defTabSz="457200" latinLnBrk="0">
      <a:lnSpc>
        <a:spcPct val="125000"/>
      </a:lnSpc>
      <a:defRPr sz="2600">
        <a:latin typeface="+mj-lt"/>
        <a:ea typeface="+mj-ea"/>
        <a:cs typeface="+mj-cs"/>
        <a:sym typeface="Source Sans Pr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4"/>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3"/>
          </a:xfrm>
          <a:prstGeom prst="rect">
            <a:avLst/>
          </a:prstGeom>
        </p:spPr>
        <p:txBody>
          <a:bodyPr anchor="t"/>
          <a:lstStyle>
            <a:lvl1pPr marL="0" indent="0" algn="r">
              <a:lnSpc>
                <a:spcPct val="90000"/>
              </a:lnSpc>
              <a:buSzTx/>
              <a:buNone/>
              <a:defRPr sz="900"/>
            </a:lvl1pPr>
            <a:lvl2pPr marL="555623" indent="-111123"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2"/>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4" y="840878"/>
            <a:ext cx="10504788" cy="700684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2"/>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809360" y="10090546"/>
            <a:ext cx="337637" cy="401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09" y="840878"/>
            <a:ext cx="13274233" cy="884948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2" y="840878"/>
            <a:ext cx="5729886"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r>
              <a:t>Title Text</a:t>
            </a:r>
          </a:p>
        </p:txBody>
      </p:sp>
      <p:sp>
        <p:nvSpPr>
          <p:cNvPr id="40" name="Body Level One…"/>
          <p:cNvSpPr txBox="1">
            <a:spLocks noGrp="1"/>
          </p:cNvSpPr>
          <p:nvPr>
            <p:ph type="body" sz="quarter" idx="1"/>
          </p:nvPr>
        </p:nvSpPr>
        <p:spPr>
          <a:xfrm>
            <a:off x="1023192" y="5274716"/>
            <a:ext cx="5729886"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6"/>
            <a:ext cx="10129616" cy="6753079"/>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6"/>
            <a:ext cx="5729886" cy="6753079"/>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7"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5" y="1113729"/>
            <a:ext cx="12864956" cy="8576638"/>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7175996" y="5558790"/>
            <a:ext cx="6507513" cy="4340603"/>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985000" y="1111309"/>
            <a:ext cx="6302872" cy="420191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7" cy="2319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normAutofit/>
          </a:bodyPr>
          <a:lstStyle/>
          <a:p>
            <a:r>
              <a:t>Title Text</a:t>
            </a:r>
          </a:p>
        </p:txBody>
      </p:sp>
      <p:sp>
        <p:nvSpPr>
          <p:cNvPr id="3" name="Body Level One…"/>
          <p:cNvSpPr txBox="1">
            <a:spLocks noGrp="1"/>
          </p:cNvSpPr>
          <p:nvPr>
            <p:ph type="body" idx="1"/>
          </p:nvPr>
        </p:nvSpPr>
        <p:spPr>
          <a:xfrm>
            <a:off x="1023192" y="2955476"/>
            <a:ext cx="11923617" cy="6753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809360" y="10097368"/>
            <a:ext cx="337637" cy="401239"/>
          </a:xfrm>
          <a:prstGeom prst="rect">
            <a:avLst/>
          </a:prstGeom>
          <a:ln w="12700">
            <a:miter lim="400000"/>
          </a:ln>
        </p:spPr>
        <p:txBody>
          <a:bodyPr wrap="none" lIns="54568" tIns="54568" rIns="54568" bIns="54568">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2pPr>
      <a:lvl3pPr marL="1037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3pPr>
      <a:lvl4pPr marL="1481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4pPr>
      <a:lvl5pPr marL="1926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5pPr>
      <a:lvl6pPr marL="2370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6pPr>
      <a:lvl7pPr marL="2815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7pPr>
      <a:lvl8pPr marL="3259666"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info@rstudio.com" TargetMode="External"/><Relationship Id="rId7" Type="http://schemas.openxmlformats.org/officeDocument/2006/relationships/image" Target="../media/image2.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https://dplyr.tidyverse.org/" TargetMode="External"/><Relationship Id="rId10" Type="http://schemas.openxmlformats.org/officeDocument/2006/relationships/image" Target="../media/image5.tif"/><Relationship Id="rId4" Type="http://schemas.openxmlformats.org/officeDocument/2006/relationships/hyperlink" Target="http://rstudio.com"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creativecommons.org/licenses/by-sa/4.0/" TargetMode="External"/><Relationship Id="rId7" Type="http://schemas.openxmlformats.org/officeDocument/2006/relationships/image" Target="../media/image2.png"/><Relationship Id="rId12" Type="http://schemas.openxmlformats.org/officeDocument/2006/relationships/image" Target="../media/image5.tif"/><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dplyr.tidyverse.org/" TargetMode="External"/><Relationship Id="rId11" Type="http://schemas.openxmlformats.org/officeDocument/2006/relationships/image" Target="../media/image4.png"/><Relationship Id="rId5" Type="http://schemas.openxmlformats.org/officeDocument/2006/relationships/hyperlink" Target="http://rstudio.com" TargetMode="External"/><Relationship Id="rId10" Type="http://schemas.openxmlformats.org/officeDocument/2006/relationships/image" Target="../media/image8.png"/><Relationship Id="rId4" Type="http://schemas.openxmlformats.org/officeDocument/2006/relationships/hyperlink" Target="mailto:info@rstudio.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p:cNvGraphicFramePr/>
          <p:nvPr>
            <p:extLst>
              <p:ext uri="{D42A27DB-BD31-4B8C-83A1-F6EECF244321}">
                <p14:modId xmlns:p14="http://schemas.microsoft.com/office/powerpoint/2010/main" val="2063554886"/>
              </p:ext>
            </p:extLst>
          </p:nvPr>
        </p:nvGraphicFramePr>
        <p:xfrm>
          <a:off x="1691694"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dirty="0"/>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120" name="Table"/>
          <p:cNvGraphicFramePr/>
          <p:nvPr>
            <p:extLst>
              <p:ext uri="{D42A27DB-BD31-4B8C-83A1-F6EECF244321}">
                <p14:modId xmlns:p14="http://schemas.microsoft.com/office/powerpoint/2010/main" val="3768937504"/>
              </p:ext>
            </p:extLst>
          </p:nvPr>
        </p:nvGraphicFramePr>
        <p:xfrm>
          <a:off x="361089"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pSp>
        <p:nvGrpSpPr>
          <p:cNvPr id="138" name="Group"/>
          <p:cNvGrpSpPr/>
          <p:nvPr/>
        </p:nvGrpSpPr>
        <p:grpSpPr>
          <a:xfrm>
            <a:off x="8370786" y="-1013163"/>
            <a:ext cx="6157900" cy="3553966"/>
            <a:chOff x="0" y="51032"/>
            <a:chExt cx="6157899" cy="3553965"/>
          </a:xfrm>
        </p:grpSpPr>
        <p:grpSp>
          <p:nvGrpSpPr>
            <p:cNvPr id="136" name="Group"/>
            <p:cNvGrpSpPr/>
            <p:nvPr/>
          </p:nvGrpSpPr>
          <p:grpSpPr>
            <a:xfrm>
              <a:off x="23291" y="51032"/>
              <a:ext cx="6134609" cy="2980100"/>
              <a:chOff x="0" y="51032"/>
              <a:chExt cx="6134607" cy="2980098"/>
            </a:xfrm>
          </p:grpSpPr>
          <p:sp>
            <p:nvSpPr>
              <p:cNvPr id="121"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2"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3"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4"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5"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6"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7"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8"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9"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0"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1"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2"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3"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4"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5"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7"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0" name="Rectangle"/>
          <p:cNvSpPr/>
          <p:nvPr/>
        </p:nvSpPr>
        <p:spPr>
          <a:xfrm>
            <a:off x="3251746" y="1825841"/>
            <a:ext cx="1287153" cy="931674"/>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1" name="Line"/>
          <p:cNvSpPr/>
          <p:nvPr/>
        </p:nvSpPr>
        <p:spPr>
          <a:xfrm>
            <a:off x="9426688" y="1530350"/>
            <a:ext cx="2801940" cy="0"/>
          </a:xfrm>
          <a:prstGeom prst="line">
            <a:avLst/>
          </a:prstGeom>
          <a:ln w="12700">
            <a:solidFill>
              <a:srgbClr val="E4E4E3"/>
            </a:solidFill>
            <a:miter lim="400000"/>
          </a:ln>
        </p:spPr>
        <p:txBody>
          <a:bodyPr lIns="45718" tIns="45718" rIns="45718" bIns="45718"/>
          <a:lstStyle/>
          <a:p>
            <a:endParaRPr/>
          </a:p>
        </p:txBody>
      </p:sp>
      <p:sp>
        <p:nvSpPr>
          <p:cNvPr id="142" name="Rectangle"/>
          <p:cNvSpPr/>
          <p:nvPr/>
        </p:nvSpPr>
        <p:spPr>
          <a:xfrm>
            <a:off x="4809890" y="6692503"/>
            <a:ext cx="4362922" cy="595629"/>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3" name="Summarise Cases"/>
          <p:cNvSpPr txBox="1"/>
          <p:nvPr/>
        </p:nvSpPr>
        <p:spPr>
          <a:xfrm>
            <a:off x="317498" y="2872360"/>
            <a:ext cx="2348549"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t>Summarise Cases</a:t>
            </a:r>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90813"/>
            <a:ext cx="4235928" cy="49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rowwise(</a:t>
            </a:r>
            <a:r>
              <a:t>.data, …</a:t>
            </a:r>
            <a:r>
              <a:rPr>
                <a:latin typeface="Source Sans Pro Bold"/>
                <a:ea typeface="Source Sans Pro Bold"/>
                <a:cs typeface="Source Sans Pro Bold"/>
                <a:sym typeface="Source Sans Pro Bold"/>
              </a:rPr>
              <a:t>)</a:t>
            </a:r>
            <a:r>
              <a:t> to group data into individual rows. dplyr functions will compute results for each row. Also apply functions </a:t>
            </a:r>
            <a:br/>
            <a:r>
              <a:t>to list-columns. See tidyr cheat sheet for list-column workflow.</a:t>
            </a:r>
          </a:p>
        </p:txBody>
      </p:sp>
      <p:sp>
        <p:nvSpPr>
          <p:cNvPr id="145" name="Line"/>
          <p:cNvSpPr/>
          <p:nvPr/>
        </p:nvSpPr>
        <p:spPr>
          <a:xfrm>
            <a:off x="722242" y="743585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46" name="Line"/>
          <p:cNvSpPr/>
          <p:nvPr/>
        </p:nvSpPr>
        <p:spPr>
          <a:xfrm>
            <a:off x="1318825" y="7435853"/>
            <a:ext cx="139608" cy="3"/>
          </a:xfrm>
          <a:prstGeom prst="line">
            <a:avLst/>
          </a:prstGeom>
          <a:ln w="12700">
            <a:solidFill>
              <a:srgbClr val="53585F"/>
            </a:solidFill>
            <a:miter lim="400000"/>
            <a:tailEnd type="triangle"/>
          </a:ln>
        </p:spPr>
        <p:txBody>
          <a:bodyPr lIns="45718" tIns="45718" rIns="45718" bIns="45718"/>
          <a:lstStyle/>
          <a:p>
            <a:endParaRPr/>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8" y="6213971"/>
            <a:ext cx="4202440" cy="660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group_by(</a:t>
            </a:r>
            <a:r>
              <a:t>.data, …, .add = FALSE, .drop = TRUE</a:t>
            </a:r>
            <a:r>
              <a:rPr>
                <a:latin typeface="Source Sans Pro Bold"/>
                <a:ea typeface="Source Sans Pro Bold"/>
                <a:cs typeface="Source Sans Pro Bold"/>
                <a:sym typeface="Source Sans Pro Bold"/>
              </a:rPr>
              <a:t>)</a:t>
            </a:r>
            <a:r>
              <a:t> to create a "grouped" copy of a table grouped by columns in ... dplyr functions will manipulate each "group" separately and combine the results.</a:t>
            </a:r>
          </a:p>
        </p:txBody>
      </p:sp>
      <p:sp>
        <p:nvSpPr>
          <p:cNvPr id="148" name="Apply summary functions to columns to create a new table of summary statistics. Summary functions take vectors as input and return one value (see back)."/>
          <p:cNvSpPr txBox="1"/>
          <p:nvPr/>
        </p:nvSpPr>
        <p:spPr>
          <a:xfrm>
            <a:off x="317499" y="3325909"/>
            <a:ext cx="4140394" cy="634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t>Apply </a:t>
            </a:r>
            <a:r>
              <a:rPr>
                <a:latin typeface="Source Sans Pro Bold"/>
                <a:ea typeface="Source Sans Pro Bold"/>
                <a:cs typeface="Source Sans Pro Bold"/>
                <a:sym typeface="Source Sans Pro Bold"/>
              </a:rPr>
              <a:t>summary functions </a:t>
            </a:r>
            <a:r>
              <a:t>to columns to create a new table of summary statistics. Summary functions take vectors as input and return one value (see back).</a:t>
            </a:r>
          </a:p>
        </p:txBody>
      </p:sp>
      <p:sp>
        <p:nvSpPr>
          <p:cNvPr id="149" name="Line"/>
          <p:cNvSpPr/>
          <p:nvPr/>
        </p:nvSpPr>
        <p:spPr>
          <a:xfrm>
            <a:off x="722242" y="4469441"/>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0" name="Line"/>
          <p:cNvSpPr/>
          <p:nvPr/>
        </p:nvSpPr>
        <p:spPr>
          <a:xfrm>
            <a:off x="722242" y="5119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1" name="summarise(.data, …) Compute table of summaries.  summarise(mtcars, avg = mean(mpg))…"/>
          <p:cNvSpPr txBox="1"/>
          <p:nvPr/>
        </p:nvSpPr>
        <p:spPr>
          <a:xfrm>
            <a:off x="1159723" y="4263792"/>
            <a:ext cx="3202034" cy="1415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summarise(</a:t>
            </a:r>
            <a:r>
              <a:rPr>
                <a:latin typeface="+mj-lt"/>
                <a:ea typeface="+mj-ea"/>
                <a:cs typeface="+mj-cs"/>
                <a:sym typeface="Source Sans Pro Regular"/>
              </a:rPr>
              <a:t>.data, …</a:t>
            </a:r>
            <a:r>
              <a:t>)</a:t>
            </a:r>
            <a:br/>
            <a:r>
              <a:rPr>
                <a:latin typeface="+mj-lt"/>
                <a:ea typeface="+mj-ea"/>
                <a:cs typeface="+mj-cs"/>
                <a:sym typeface="Source Sans Pro Regular"/>
              </a:rPr>
              <a:t>Compute table of summaries. </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summarise(mtcars, avg = mean(mpg))</a:t>
            </a:r>
          </a:p>
          <a:p>
            <a:pPr>
              <a:lnSpc>
                <a:spcPct val="80000"/>
              </a:lnSpc>
              <a:spcBef>
                <a:spcPts val="0"/>
              </a:spcBef>
              <a:defRPr>
                <a:solidFill>
                  <a:srgbClr val="000000"/>
                </a:solidFill>
              </a:defRPr>
            </a:pPr>
            <a:endParaRPr>
              <a:latin typeface="Source Sans Pro ExtraLight"/>
              <a:ea typeface="Source Sans Pro ExtraLight"/>
              <a:cs typeface="Source Sans Pro ExtraLight"/>
              <a:sym typeface="Source Sans Pro ExtraLight"/>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count(</a:t>
            </a:r>
            <a:r>
              <a:rPr>
                <a:latin typeface="+mj-lt"/>
                <a:ea typeface="+mj-ea"/>
                <a:cs typeface="+mj-cs"/>
                <a:sym typeface="Source Sans Pro Regular"/>
              </a:rPr>
              <a:t>.data, …, wt = NULL, sort = FALSE, name = NULL</a:t>
            </a:r>
            <a:r>
              <a:t>) </a:t>
            </a:r>
            <a:r>
              <a:rPr>
                <a:latin typeface="+mj-lt"/>
                <a:ea typeface="+mj-ea"/>
                <a:cs typeface="+mj-cs"/>
                <a:sym typeface="Source Sans Pro Regular"/>
              </a:rPr>
              <a:t>Count number of rows in each group defined by the variables in … Also </a:t>
            </a:r>
            <a:r>
              <a:t>tally()</a:t>
            </a:r>
            <a:r>
              <a:rPr>
                <a:latin typeface="+mj-lt"/>
                <a:ea typeface="+mj-ea"/>
                <a:cs typeface="+mj-cs"/>
                <a:sym typeface="Source Sans Pro Regular"/>
              </a:rPr>
              <a:t>.</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count(mtcars, cyl)</a:t>
            </a:r>
          </a:p>
        </p:txBody>
      </p:sp>
      <p:sp>
        <p:nvSpPr>
          <p:cNvPr id="152" name="RStudio® is a trademark of RStudio, PBC  •  CC BY SA  RStudio  •  info@rstudio.com  •  844-448-1212  •  rstudio.com  •  Learn more at dplyr.tidyverse.org  •  dplyr  1.0.7  •  Updated:  2021-07"/>
          <p:cNvSpPr txBox="1"/>
          <p:nvPr/>
        </p:nvSpPr>
        <p:spPr>
          <a:xfrm>
            <a:off x="1870971" y="10340909"/>
            <a:ext cx="11805268" cy="248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spAutoFit/>
          </a:bodyPr>
          <a:lstStyle/>
          <a:p>
            <a:pPr algn="r">
              <a:lnSpc>
                <a:spcPct val="90000"/>
              </a:lnSpc>
              <a:spcBef>
                <a:spcPts val="0"/>
              </a:spcBef>
              <a:defRPr sz="900">
                <a:solidFill>
                  <a:srgbClr val="000000"/>
                </a:solidFill>
              </a:defRPr>
            </a:pPr>
            <a:r>
              <a:t>RStudio® is a trademark of RStudio, PBC  •  </a:t>
            </a:r>
            <a:r>
              <a:rPr u="sng">
                <a:solidFill>
                  <a:srgbClr val="0000FF"/>
                </a:solidFill>
                <a:uFill>
                  <a:solidFill>
                    <a:srgbClr val="0000FF"/>
                  </a:solidFill>
                </a:uFill>
                <a:hlinkClick r:id="rId2"/>
              </a:rPr>
              <a:t>CC BY SA</a:t>
            </a:r>
            <a:r>
              <a:t>  RStudio  •  </a:t>
            </a:r>
            <a:r>
              <a:rPr u="sng">
                <a:solidFill>
                  <a:srgbClr val="0000FF"/>
                </a:solidFill>
                <a:uFill>
                  <a:solidFill>
                    <a:srgbClr val="0000FF"/>
                  </a:solidFill>
                </a:uFill>
                <a:hlinkClick r:id="rId3"/>
              </a:rPr>
              <a:t>info@rstudio.com</a:t>
            </a:r>
            <a:r>
              <a:t>  •  844-448-1212  •  </a:t>
            </a:r>
            <a:r>
              <a:rPr u="sng">
                <a:solidFill>
                  <a:srgbClr val="0000FF"/>
                </a:solidFill>
                <a:uFill>
                  <a:solidFill>
                    <a:srgbClr val="0000FF"/>
                  </a:solidFill>
                </a:uFill>
                <a:hlinkClick r:id="rId4"/>
              </a:rPr>
              <a:t>rstudio.com</a:t>
            </a:r>
            <a:r>
              <a:t>  •  Learn more at </a:t>
            </a:r>
            <a:r>
              <a:rPr u="sng">
                <a:solidFill>
                  <a:srgbClr val="0000FF"/>
                </a:solidFill>
                <a:uFill>
                  <a:solidFill>
                    <a:srgbClr val="0000FF"/>
                  </a:solidFill>
                </a:uFill>
                <a:latin typeface="Source Sans Pro Bold"/>
                <a:ea typeface="Source Sans Pro Bold"/>
                <a:cs typeface="Source Sans Pro Bold"/>
                <a:sym typeface="Source Sans Pro Bold"/>
                <a:hlinkClick r:id="rId5"/>
              </a:rPr>
              <a:t>dplyr.tidyverse.org</a:t>
            </a:r>
            <a:r>
              <a:t>  •  dplyr  1.0.7  •  Updated:  2021-07</a:t>
            </a:r>
          </a:p>
        </p:txBody>
      </p:sp>
      <p:sp>
        <p:nvSpPr>
          <p:cNvPr id="153" name="Each observation, or case, is in its own row"/>
          <p:cNvSpPr txBox="1"/>
          <p:nvPr/>
        </p:nvSpPr>
        <p:spPr>
          <a:xfrm>
            <a:off x="1676164" y="2399412"/>
            <a:ext cx="1620563" cy="590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t>Each </a:t>
            </a:r>
            <a:r>
              <a:rPr>
                <a:latin typeface="Source Sans Pro Bold"/>
                <a:ea typeface="Source Sans Pro Bold"/>
                <a:cs typeface="Source Sans Pro Bold"/>
                <a:sym typeface="Source Sans Pro Bold"/>
              </a:rPr>
              <a:t>observation</a:t>
            </a:r>
            <a:r>
              <a:t>, or </a:t>
            </a:r>
            <a:r>
              <a:rPr>
                <a:latin typeface="Source Sans Pro Bold"/>
                <a:ea typeface="Source Sans Pro Bold"/>
                <a:cs typeface="Source Sans Pro Bold"/>
                <a:sym typeface="Source Sans Pro Bold"/>
              </a:rPr>
              <a:t>case</a:t>
            </a:r>
            <a:r>
              <a:t>, is in its own </a:t>
            </a:r>
            <a:r>
              <a:rPr>
                <a:latin typeface="Source Sans Pro Bold"/>
                <a:ea typeface="Source Sans Pro Bold"/>
                <a:cs typeface="Source Sans Pro Bold"/>
                <a:sym typeface="Source Sans Pro Bold"/>
              </a:rPr>
              <a:t>row</a:t>
            </a:r>
          </a:p>
        </p:txBody>
      </p:sp>
      <p:sp>
        <p:nvSpPr>
          <p:cNvPr id="154" name="Each variable is in its own column"/>
          <p:cNvSpPr txBox="1"/>
          <p:nvPr/>
        </p:nvSpPr>
        <p:spPr>
          <a:xfrm>
            <a:off x="317500" y="2399412"/>
            <a:ext cx="1225853" cy="414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t>Each </a:t>
            </a:r>
            <a:r>
              <a:rPr>
                <a:latin typeface="Source Sans Pro Bold"/>
                <a:ea typeface="Source Sans Pro Bold"/>
                <a:cs typeface="Source Sans Pro Bold"/>
                <a:sym typeface="Source Sans Pro Bold"/>
              </a:rPr>
              <a:t>variable</a:t>
            </a:r>
            <a:r>
              <a:t> is in its own </a:t>
            </a:r>
            <a:r>
              <a:rPr>
                <a:latin typeface="Source Sans Pro Bold"/>
                <a:ea typeface="Source Sans Pro Bold"/>
                <a:cs typeface="Source Sans Pro Bold"/>
                <a:sym typeface="Source Sans Pro Bold"/>
              </a:rPr>
              <a:t>column</a:t>
            </a:r>
          </a:p>
        </p:txBody>
      </p:sp>
      <p:sp>
        <p:nvSpPr>
          <p:cNvPr id="155" name="&amp;"/>
          <p:cNvSpPr txBox="1"/>
          <p:nvPr/>
        </p:nvSpPr>
        <p:spPr>
          <a:xfrm>
            <a:off x="1381436" y="1869606"/>
            <a:ext cx="223490" cy="299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68" tIns="54568" rIns="54568" bIns="54568" anchor="ctr">
            <a:spAutoFit/>
          </a:bodyPr>
          <a:lstStyle>
            <a:lvl1pPr>
              <a:defRPr>
                <a:solidFill>
                  <a:srgbClr val="A7AAA9"/>
                </a:solidFill>
                <a:latin typeface="Source Sans Pro Bold"/>
                <a:ea typeface="Source Sans Pro Bold"/>
                <a:cs typeface="Source Sans Pro Bold"/>
                <a:sym typeface="Source Sans Pro Bold"/>
              </a:defRPr>
            </a:lvl1pPr>
          </a:lstStyle>
          <a:p>
            <a:r>
              <a:t>&amp;</a:t>
            </a:r>
          </a:p>
        </p:txBody>
      </p:sp>
      <p:sp>
        <p:nvSpPr>
          <p:cNvPr id="156" name="dplyr functions work with pipes and expect tidy data. In tidy data:"/>
          <p:cNvSpPr txBox="1"/>
          <p:nvPr/>
        </p:nvSpPr>
        <p:spPr>
          <a:xfrm>
            <a:off x="317500" y="1524000"/>
            <a:ext cx="4264736" cy="225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dplyr</a:t>
            </a:r>
            <a:r>
              <a:rPr>
                <a:latin typeface="+mj-lt"/>
                <a:ea typeface="+mj-ea"/>
                <a:cs typeface="+mj-cs"/>
                <a:sym typeface="Source Sans Pro Regular"/>
              </a:rPr>
              <a:t> functions work with pipes and expect </a:t>
            </a:r>
            <a:r>
              <a:t>tidy data</a:t>
            </a:r>
            <a:r>
              <a:rPr>
                <a:latin typeface="+mj-lt"/>
                <a:ea typeface="+mj-ea"/>
                <a:cs typeface="+mj-cs"/>
                <a:sym typeface="Source Sans Pro Regular"/>
              </a:rPr>
              <a:t>. In tidy data:</a:t>
            </a:r>
          </a:p>
        </p:txBody>
      </p:sp>
      <p:sp>
        <p:nvSpPr>
          <p:cNvPr id="157" name="pipes"/>
          <p:cNvSpPr txBox="1"/>
          <p:nvPr/>
        </p:nvSpPr>
        <p:spPr>
          <a:xfrm>
            <a:off x="3927295" y="2030546"/>
            <a:ext cx="486892"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pipes</a:t>
            </a:r>
          </a:p>
        </p:txBody>
      </p:sp>
      <p:sp>
        <p:nvSpPr>
          <p:cNvPr id="158" name="x %&gt;% f(y)…"/>
          <p:cNvSpPr txBox="1"/>
          <p:nvPr/>
        </p:nvSpPr>
        <p:spPr>
          <a:xfrm>
            <a:off x="3325200" y="2402350"/>
            <a:ext cx="1195269" cy="34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x %&gt;% f(y) </a:t>
            </a:r>
          </a:p>
          <a:p>
            <a:pPr>
              <a:lnSpc>
                <a:spcPct val="80000"/>
              </a:lnSpc>
              <a:spcBef>
                <a:spcPts val="0"/>
              </a:spcBef>
              <a:defRPr>
                <a:solidFill>
                  <a:srgbClr val="000000"/>
                </a:solidFill>
              </a:defRPr>
            </a:pPr>
            <a:r>
              <a:t>becomes  </a:t>
            </a:r>
            <a:r>
              <a:rPr>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6"/>
          <a:stretch>
            <a:fillRect/>
          </a:stretch>
        </p:blipFill>
        <p:spPr>
          <a:xfrm>
            <a:off x="3461553" y="1937748"/>
            <a:ext cx="584204" cy="311660"/>
          </a:xfrm>
          <a:prstGeom prst="rect">
            <a:avLst/>
          </a:prstGeom>
          <a:ln w="12700">
            <a:miter lim="400000"/>
          </a:ln>
        </p:spPr>
      </p:pic>
      <p:sp>
        <p:nvSpPr>
          <p:cNvPr id="160"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161" name="filter(.data, …, .preserve = FALSE) Extract rows that meet logical criteria.…"/>
          <p:cNvSpPr txBox="1"/>
          <p:nvPr/>
        </p:nvSpPr>
        <p:spPr>
          <a:xfrm>
            <a:off x="5889307" y="2589594"/>
            <a:ext cx="3030897" cy="4127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filter(</a:t>
            </a:r>
            <a:r>
              <a:rPr>
                <a:latin typeface="+mj-lt"/>
                <a:ea typeface="+mj-ea"/>
                <a:cs typeface="+mj-cs"/>
                <a:sym typeface="Source Sans Pro Regular"/>
              </a:rPr>
              <a:t>.data, …, .preserve = FALSE</a:t>
            </a:r>
            <a:r>
              <a:t>)</a:t>
            </a:r>
            <a:r>
              <a:rPr>
                <a:latin typeface="+mj-lt"/>
                <a:ea typeface="+mj-ea"/>
                <a:cs typeface="+mj-cs"/>
                <a:sym typeface="Source Sans Pro Regular"/>
              </a:rPr>
              <a:t> Extract rows that meet logical criteria.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filter(mtcars, mpg &gt; 20)</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distinct(</a:t>
            </a:r>
            <a:r>
              <a:rPr>
                <a:latin typeface="+mj-lt"/>
                <a:ea typeface="+mj-ea"/>
                <a:cs typeface="+mj-cs"/>
                <a:sym typeface="Source Sans Pro Regular"/>
              </a:rPr>
              <a:t>.data, …, .keep_all = FALSE</a:t>
            </a:r>
            <a:r>
              <a:t>)</a:t>
            </a:r>
            <a:r>
              <a:rPr>
                <a:latin typeface="+mj-lt"/>
                <a:ea typeface="+mj-ea"/>
                <a:cs typeface="+mj-cs"/>
                <a:sym typeface="Source Sans Pro Regular"/>
              </a:rPr>
              <a:t> Remove rows with duplicate values. </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distinct(mtcars, gear)</a:t>
            </a:r>
            <a:endParaRPr i="1"/>
          </a:p>
          <a:p>
            <a:pPr>
              <a:lnSpc>
                <a:spcPct val="80000"/>
              </a:lnSpc>
              <a:spcBef>
                <a:spcPts val="0"/>
              </a:spcBef>
              <a:defRPr>
                <a:solidFill>
                  <a:srgbClr val="000000"/>
                </a:solidFill>
              </a:defRPr>
            </a:pPr>
            <a:endParaRPr i="1"/>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a:t>
            </a:r>
            <a:r>
              <a:rPr>
                <a:latin typeface="+mj-lt"/>
                <a:ea typeface="+mj-ea"/>
                <a:cs typeface="+mj-cs"/>
                <a:sym typeface="Source Sans Pro Regular"/>
              </a:rPr>
              <a:t>.data, …, .preserve = FALSE</a:t>
            </a:r>
            <a:r>
              <a:t>)</a:t>
            </a:r>
            <a:r>
              <a:rPr>
                <a:latin typeface="+mj-lt"/>
                <a:ea typeface="+mj-ea"/>
                <a:cs typeface="+mj-cs"/>
                <a:sym typeface="Source Sans Pro Regular"/>
              </a:rPr>
              <a:t> Select rows by position.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slice(mtcars, 10:15)</a:t>
            </a:r>
            <a:endParaRPr i="1">
              <a:latin typeface="+mj-lt"/>
              <a:ea typeface="+mj-ea"/>
              <a:cs typeface="+mj-cs"/>
              <a:sym typeface="Source Sans Pro Regular"/>
            </a:endParaRPr>
          </a:p>
          <a:p>
            <a:pPr>
              <a:lnSpc>
                <a:spcPct val="80000"/>
              </a:lnSpc>
              <a:spcBef>
                <a:spcPts val="0"/>
              </a:spcBef>
              <a:defRPr i="1">
                <a:solidFill>
                  <a:srgbClr val="000000"/>
                </a:solidFill>
              </a:defRPr>
            </a:pPr>
            <a:endParaRPr i="1">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slice_sample(</a:t>
            </a:r>
            <a:r>
              <a:rPr>
                <a:latin typeface="+mj-lt"/>
                <a:ea typeface="+mj-ea"/>
                <a:cs typeface="+mj-cs"/>
                <a:sym typeface="Source Sans Pro Regular"/>
              </a:rPr>
              <a:t>.data, …, n, prop, weight_by = NULL, replace = FALSE</a:t>
            </a:r>
            <a:r>
              <a:t>) </a:t>
            </a:r>
            <a:r>
              <a:rPr>
                <a:latin typeface="+mj-lt"/>
                <a:ea typeface="+mj-ea"/>
                <a:cs typeface="+mj-cs"/>
                <a:sym typeface="Source Sans Pro Regular"/>
              </a:rPr>
              <a:t>Randomly select rows. Use n to select a number of rows and prop to select a fraction of rows.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slice_sample(mtcars, n = 5, replace = TRUE)</a:t>
            </a:r>
            <a:endParaRPr i="1">
              <a:latin typeface="+mj-lt"/>
              <a:ea typeface="+mj-ea"/>
              <a:cs typeface="+mj-cs"/>
              <a:sym typeface="Source Sans Pro Regular"/>
            </a:endParaRPr>
          </a:p>
          <a:p>
            <a:pPr>
              <a:lnSpc>
                <a:spcPct val="80000"/>
              </a:lnSpc>
              <a:spcBef>
                <a:spcPts val="0"/>
              </a:spcBef>
              <a:defRPr>
                <a:solidFill>
                  <a:srgbClr val="000000"/>
                </a:solidFill>
              </a:defRPr>
            </a:pPr>
            <a:endParaRPr i="1">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slice_min(</a:t>
            </a:r>
            <a:r>
              <a:rPr>
                <a:latin typeface="+mj-lt"/>
                <a:ea typeface="+mj-ea"/>
                <a:cs typeface="+mj-cs"/>
                <a:sym typeface="Source Sans Pro Regular"/>
              </a:rPr>
              <a:t>.data, order_by, …, n, prop, with_ties = TRUE</a:t>
            </a:r>
            <a:r>
              <a:t>) </a:t>
            </a:r>
            <a:r>
              <a:rPr>
                <a:latin typeface="+mj-lt"/>
                <a:ea typeface="+mj-ea"/>
                <a:cs typeface="+mj-cs"/>
                <a:sym typeface="Source Sans Pro Regular"/>
              </a:rPr>
              <a:t>and </a:t>
            </a:r>
            <a:r>
              <a:t>slice_max() </a:t>
            </a:r>
            <a:r>
              <a:rPr>
                <a:latin typeface="+mj-lt"/>
                <a:ea typeface="+mj-ea"/>
                <a:cs typeface="+mj-cs"/>
                <a:sym typeface="Source Sans Pro Regular"/>
              </a:rPr>
              <a:t>Select rows with the lowest and highest values.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slice_min(mtcars, mpg, prop = 0.25)</a:t>
            </a:r>
          </a:p>
          <a:p>
            <a:pPr>
              <a:lnSpc>
                <a:spcPct val="80000"/>
              </a:lnSpc>
              <a:spcBef>
                <a:spcPts val="0"/>
              </a:spcBef>
              <a:defRPr i="1">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slice_head(</a:t>
            </a:r>
            <a:r>
              <a:rPr>
                <a:latin typeface="+mj-lt"/>
                <a:ea typeface="+mj-ea"/>
                <a:cs typeface="+mj-cs"/>
                <a:sym typeface="Source Sans Pro Regular"/>
              </a:rPr>
              <a:t>.data, …, n, prop</a:t>
            </a:r>
            <a:r>
              <a:t>)</a:t>
            </a:r>
            <a:r>
              <a:rPr>
                <a:latin typeface="+mj-lt"/>
                <a:ea typeface="+mj-ea"/>
                <a:cs typeface="+mj-cs"/>
                <a:sym typeface="Source Sans Pro Regular"/>
              </a:rPr>
              <a:t> and </a:t>
            </a:r>
            <a:r>
              <a:t>slice_tail()</a:t>
            </a:r>
            <a:r>
              <a:rPr>
                <a:latin typeface="+mj-lt"/>
                <a:ea typeface="+mj-ea"/>
                <a:cs typeface="+mj-cs"/>
                <a:sym typeface="Source Sans Pro Regular"/>
              </a:rPr>
              <a:t> Select the first or last rows.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slice_head(mtcars, n = 5)</a:t>
            </a:r>
          </a:p>
        </p:txBody>
      </p:sp>
      <p:sp>
        <p:nvSpPr>
          <p:cNvPr id="162" name="Row functions return a subset of rows as a new table."/>
          <p:cNvSpPr txBox="1"/>
          <p:nvPr/>
        </p:nvSpPr>
        <p:spPr>
          <a:xfrm>
            <a:off x="4791188" y="2320095"/>
            <a:ext cx="4140392" cy="2220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nSpc>
                <a:spcPct val="80000"/>
              </a:lnSpc>
              <a:spcBef>
                <a:spcPts val="0"/>
              </a:spcBef>
              <a:defRPr>
                <a:solidFill>
                  <a:srgbClr val="000000"/>
                </a:solidFill>
              </a:defRPr>
            </a:lvl1pPr>
          </a:lstStyle>
          <a:p>
            <a:r>
              <a:t>Row functions return a subset of rows as a new table.</a:t>
            </a:r>
          </a:p>
        </p:txBody>
      </p:sp>
      <p:sp>
        <p:nvSpPr>
          <p:cNvPr id="163" name="See ?base::Logic and ?Comparison for help."/>
          <p:cNvSpPr txBox="1"/>
          <p:nvPr/>
        </p:nvSpPr>
        <p:spPr>
          <a:xfrm>
            <a:off x="4940358" y="7449031"/>
            <a:ext cx="2738928" cy="24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0830">
              <a:lnSpc>
                <a:spcPct val="80000"/>
              </a:lnSpc>
              <a:spcBef>
                <a:spcPts val="0"/>
              </a:spcBef>
              <a:defRPr sz="1100">
                <a:solidFill>
                  <a:srgbClr val="000000"/>
                </a:solidFill>
              </a:defRPr>
            </a:pPr>
            <a:r>
              <a:t>See</a:t>
            </a:r>
            <a:r>
              <a:rPr>
                <a:latin typeface="Source Sans Pro Bold"/>
                <a:ea typeface="Source Sans Pro Bold"/>
                <a:cs typeface="Source Sans Pro Bold"/>
                <a:sym typeface="Source Sans Pro Bold"/>
              </a:rPr>
              <a:t> ?base::Logic</a:t>
            </a:r>
            <a:r>
              <a:t> and </a:t>
            </a:r>
            <a:r>
              <a:rPr>
                <a:latin typeface="Source Sans Pro Bold"/>
                <a:ea typeface="Source Sans Pro Bold"/>
                <a:cs typeface="Source Sans Pro Bold"/>
                <a:sym typeface="Source Sans Pro Bold"/>
              </a:rPr>
              <a:t>?Comparison</a:t>
            </a:r>
            <a:r>
              <a:t> for help.</a:t>
            </a:r>
          </a:p>
        </p:txBody>
      </p:sp>
      <p:sp>
        <p:nvSpPr>
          <p:cNvPr id="164" name="arrange(.data, …, .by_group = FALSE) Order rows by values of a column or columns (low to high), use with desc() to order from high to low.…"/>
          <p:cNvSpPr txBox="1"/>
          <p:nvPr/>
        </p:nvSpPr>
        <p:spPr>
          <a:xfrm>
            <a:off x="5889307" y="8049938"/>
            <a:ext cx="3080169" cy="1057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arrange(</a:t>
            </a:r>
            <a:r>
              <a:rPr>
                <a:latin typeface="+mj-lt"/>
                <a:ea typeface="+mj-ea"/>
                <a:cs typeface="+mj-cs"/>
                <a:sym typeface="Source Sans Pro Regular"/>
              </a:rPr>
              <a:t>.data, …, .by_group = FALSE</a:t>
            </a:r>
            <a:r>
              <a:t>) </a:t>
            </a:r>
            <a:r>
              <a:rPr>
                <a:latin typeface="+mj-lt"/>
                <a:ea typeface="+mj-ea"/>
                <a:cs typeface="+mj-cs"/>
                <a:sym typeface="Source Sans Pro Regular"/>
              </a:rPr>
              <a:t>Order rows by values of a column or columns (low to high), use with </a:t>
            </a:r>
            <a:r>
              <a:t>desc() </a:t>
            </a:r>
            <a:r>
              <a:rPr>
                <a:latin typeface="+mj-lt"/>
                <a:ea typeface="+mj-ea"/>
                <a:cs typeface="+mj-cs"/>
                <a:sym typeface="Source Sans Pro Regular"/>
              </a:rPr>
              <a:t>to order from high to low.</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desc(mpg))</a:t>
            </a:r>
          </a:p>
        </p:txBody>
      </p:sp>
      <p:sp>
        <p:nvSpPr>
          <p:cNvPr id="165" name="add_row(.data, …, .before = NULL, .after = NULL) Add one or more rows to a table.…"/>
          <p:cNvSpPr txBox="1"/>
          <p:nvPr/>
        </p:nvSpPr>
        <p:spPr>
          <a:xfrm>
            <a:off x="5889307" y="9332638"/>
            <a:ext cx="3127432" cy="736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add_row(.</a:t>
            </a:r>
            <a:r>
              <a:rPr>
                <a:latin typeface="+mj-lt"/>
                <a:ea typeface="+mj-ea"/>
                <a:cs typeface="+mj-cs"/>
                <a:sym typeface="Source Sans Pro Regular"/>
              </a:rPr>
              <a:t>data, …, .before = NULL, .after = NULL</a:t>
            </a:r>
            <a:r>
              <a:t>) </a:t>
            </a:r>
            <a:r>
              <a:rPr>
                <a:latin typeface="+mj-lt"/>
                <a:ea typeface="+mj-ea"/>
                <a:cs typeface="+mj-cs"/>
                <a:sym typeface="Source Sans Pro Regular"/>
              </a:rPr>
              <a:t>Add one or more rows to a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add_row(cars, speed = 1, dist = 1)</a:t>
            </a:r>
          </a:p>
        </p:txBody>
      </p:sp>
      <p:sp>
        <p:nvSpPr>
          <p:cNvPr id="166" name="Group Cases"/>
          <p:cNvSpPr txBox="1"/>
          <p:nvPr/>
        </p:nvSpPr>
        <p:spPr>
          <a:xfrm>
            <a:off x="317498" y="5740251"/>
            <a:ext cx="1664971"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t>Group Cases</a:t>
            </a:r>
          </a:p>
        </p:txBody>
      </p:sp>
      <p:sp>
        <p:nvSpPr>
          <p:cNvPr id="167" name="Manipulate Cases"/>
          <p:cNvSpPr txBox="1"/>
          <p:nvPr/>
        </p:nvSpPr>
        <p:spPr>
          <a:xfrm>
            <a:off x="4803888" y="1530121"/>
            <a:ext cx="2329498"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EA13A"/>
                </a:solidFill>
              </a:defRPr>
            </a:pPr>
            <a:r>
              <a:t>Manipulate Cases</a:t>
            </a:r>
          </a:p>
        </p:txBody>
      </p:sp>
      <p:sp>
        <p:nvSpPr>
          <p:cNvPr id="168" name="EXTRACT VARIABLES"/>
          <p:cNvSpPr txBox="1"/>
          <p:nvPr/>
        </p:nvSpPr>
        <p:spPr>
          <a:xfrm>
            <a:off x="9426688" y="2059201"/>
            <a:ext cx="1379729"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EXTRACT VARIABLES</a:t>
            </a:r>
          </a:p>
        </p:txBody>
      </p:sp>
      <p:sp>
        <p:nvSpPr>
          <p:cNvPr id="169" name="ADD CASES"/>
          <p:cNvSpPr txBox="1"/>
          <p:nvPr/>
        </p:nvSpPr>
        <p:spPr>
          <a:xfrm>
            <a:off x="4803888" y="9074377"/>
            <a:ext cx="753060"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t>ADD CASES</a:t>
            </a:r>
          </a:p>
        </p:txBody>
      </p:sp>
      <p:sp>
        <p:nvSpPr>
          <p:cNvPr id="170" name="ARRANGE CASES"/>
          <p:cNvSpPr txBox="1"/>
          <p:nvPr/>
        </p:nvSpPr>
        <p:spPr>
          <a:xfrm>
            <a:off x="4803888" y="7820914"/>
            <a:ext cx="1114553"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ARRANGE CASES</a:t>
            </a:r>
          </a:p>
        </p:txBody>
      </p:sp>
      <p:sp>
        <p:nvSpPr>
          <p:cNvPr id="171" name="Logical and boolean operators to use with filter()"/>
          <p:cNvSpPr txBox="1"/>
          <p:nvPr/>
        </p:nvSpPr>
        <p:spPr>
          <a:xfrm>
            <a:off x="4920206" y="6771613"/>
            <a:ext cx="3298090"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t>Logical and boolean operators to use with filter()</a:t>
            </a:r>
          </a:p>
        </p:txBody>
      </p:sp>
      <p:sp>
        <p:nvSpPr>
          <p:cNvPr id="172" name="Line"/>
          <p:cNvSpPr/>
          <p:nvPr/>
        </p:nvSpPr>
        <p:spPr>
          <a:xfrm>
            <a:off x="9435669" y="2046198"/>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173" name="Line"/>
          <p:cNvSpPr/>
          <p:nvPr/>
        </p:nvSpPr>
        <p:spPr>
          <a:xfrm>
            <a:off x="4812868" y="9019247"/>
            <a:ext cx="4365355" cy="2"/>
          </a:xfrm>
          <a:prstGeom prst="line">
            <a:avLst/>
          </a:prstGeom>
          <a:ln w="12700">
            <a:solidFill>
              <a:srgbClr val="E0E0E0"/>
            </a:solidFill>
            <a:custDash>
              <a:ds d="100000" sp="200000"/>
            </a:custDash>
          </a:ln>
        </p:spPr>
        <p:txBody>
          <a:bodyPr lIns="45718" tIns="45718" rIns="45718" bIns="45718"/>
          <a:lstStyle/>
          <a:p>
            <a:endParaRPr/>
          </a:p>
        </p:txBody>
      </p:sp>
      <p:sp>
        <p:nvSpPr>
          <p:cNvPr id="174" name="Column functions return a set of columns as a new vector or table."/>
          <p:cNvSpPr txBox="1"/>
          <p:nvPr/>
        </p:nvSpPr>
        <p:spPr>
          <a:xfrm>
            <a:off x="9426688" y="2320095"/>
            <a:ext cx="4248621" cy="2220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nSpc>
                <a:spcPct val="80000"/>
              </a:lnSpc>
              <a:spcBef>
                <a:spcPts val="0"/>
              </a:spcBef>
              <a:defRPr>
                <a:solidFill>
                  <a:srgbClr val="000000"/>
                </a:solidFill>
              </a:defRPr>
            </a:lvl1pPr>
          </a:lstStyle>
          <a:p>
            <a:r>
              <a:t>Column functions return a set of columns as a new vector or table.</a:t>
            </a:r>
          </a:p>
        </p:txBody>
      </p:sp>
      <p:sp>
        <p:nvSpPr>
          <p:cNvPr id="175" name="contains(match)…"/>
          <p:cNvSpPr txBox="1"/>
          <p:nvPr/>
        </p:nvSpPr>
        <p:spPr>
          <a:xfrm>
            <a:off x="9501030" y="4933460"/>
            <a:ext cx="1331250" cy="711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contains(</a:t>
            </a:r>
            <a:r>
              <a:rPr>
                <a:latin typeface="+mj-lt"/>
                <a:ea typeface="+mj-ea"/>
                <a:cs typeface="+mj-cs"/>
                <a:sym typeface="Source Sans Pro Regular"/>
              </a:rPr>
              <a:t>match</a:t>
            </a:r>
            <a: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ends_with(</a:t>
            </a:r>
            <a:r>
              <a:rPr>
                <a:latin typeface="+mj-lt"/>
                <a:ea typeface="+mj-ea"/>
                <a:cs typeface="+mj-cs"/>
                <a:sym typeface="Source Sans Pro Regular"/>
              </a:rPr>
              <a:t>match</a:t>
            </a:r>
            <a:r>
              <a:t>)</a:t>
            </a:r>
            <a:br/>
            <a:r>
              <a:t>starts_with(</a:t>
            </a:r>
            <a:r>
              <a:rPr>
                <a:latin typeface="+mj-lt"/>
                <a:ea typeface="+mj-ea"/>
                <a:cs typeface="+mj-cs"/>
                <a:sym typeface="Source Sans Pro Regular"/>
              </a:rPr>
              <a:t>match</a:t>
            </a:r>
            <a:r>
              <a:t>) </a:t>
            </a:r>
          </a:p>
        </p:txBody>
      </p:sp>
      <p:sp>
        <p:nvSpPr>
          <p:cNvPr id="176" name=":, e.g. mpg:cyl…"/>
          <p:cNvSpPr txBox="1"/>
          <p:nvPr/>
        </p:nvSpPr>
        <p:spPr>
          <a:xfrm>
            <a:off x="12729254" y="4933460"/>
            <a:ext cx="1000878" cy="482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everything()</a:t>
            </a:r>
          </a:p>
        </p:txBody>
      </p:sp>
      <p:sp>
        <p:nvSpPr>
          <p:cNvPr id="177" name="num_range(prefix, range)…"/>
          <p:cNvSpPr txBox="1"/>
          <p:nvPr/>
        </p:nvSpPr>
        <p:spPr>
          <a:xfrm>
            <a:off x="10886082" y="4933460"/>
            <a:ext cx="1802074" cy="691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num_range(</a:t>
            </a:r>
            <a:r>
              <a:rPr>
                <a:latin typeface="+mj-lt"/>
                <a:ea typeface="+mj-ea"/>
                <a:cs typeface="+mj-cs"/>
                <a:sym typeface="Source Sans Pro Regular"/>
              </a:rPr>
              <a:t>prefix, range</a:t>
            </a:r>
            <a: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all_of(</a:t>
            </a:r>
            <a:r>
              <a:rPr>
                <a:latin typeface="+mj-lt"/>
                <a:ea typeface="+mj-ea"/>
                <a:cs typeface="+mj-cs"/>
                <a:sym typeface="Source Sans Pro Regular"/>
              </a:rPr>
              <a:t>x</a:t>
            </a:r>
            <a:r>
              <a:t>)/any_of(</a:t>
            </a:r>
            <a:r>
              <a:rPr>
                <a:latin typeface="+mj-lt"/>
                <a:ea typeface="+mj-ea"/>
                <a:cs typeface="+mj-cs"/>
                <a:sym typeface="Source Sans Pro Regular"/>
              </a:rPr>
              <a:t>x, …, vars</a:t>
            </a:r>
            <a:r>
              <a:t>)</a:t>
            </a:r>
            <a:br/>
            <a:r>
              <a:t>matches(</a:t>
            </a:r>
            <a:r>
              <a:rPr>
                <a:latin typeface="+mj-lt"/>
                <a:ea typeface="+mj-ea"/>
                <a:cs typeface="+mj-cs"/>
                <a:sym typeface="Source Sans Pro Regular"/>
              </a:rPr>
              <a:t>match</a:t>
            </a:r>
            <a:r>
              <a:t>)</a:t>
            </a:r>
          </a:p>
        </p:txBody>
      </p:sp>
      <p:sp>
        <p:nvSpPr>
          <p:cNvPr id="178" name="pull(.data,  var = -1, name = NULL, …) Extract column values as a vector, by name or index. pull(mtcars, wt)…"/>
          <p:cNvSpPr txBox="1"/>
          <p:nvPr/>
        </p:nvSpPr>
        <p:spPr>
          <a:xfrm>
            <a:off x="10447755" y="2589594"/>
            <a:ext cx="3127430" cy="1831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t>pull(</a:t>
            </a:r>
            <a:r>
              <a:rPr>
                <a:latin typeface="+mj-lt"/>
                <a:ea typeface="+mj-ea"/>
                <a:cs typeface="+mj-cs"/>
                <a:sym typeface="Source Sans Pro Regular"/>
              </a:rPr>
              <a:t>.data,  var = -1, name = NULL, …</a:t>
            </a:r>
            <a:r>
              <a:t>) </a:t>
            </a:r>
            <a:r>
              <a:rPr>
                <a:latin typeface="+mj-lt"/>
                <a:ea typeface="+mj-ea"/>
                <a:cs typeface="+mj-cs"/>
                <a:sym typeface="Source Sans Pro Regular"/>
              </a:rPr>
              <a:t>Extract column values as a vector, by name or index.</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pull(mtcars, wt)</a:t>
            </a:r>
            <a:endParaRPr i="1"/>
          </a:p>
          <a:p>
            <a:pPr>
              <a:lnSpc>
                <a:spcPct val="80000"/>
              </a:lnSpc>
              <a:spcBef>
                <a:spcPts val="1500"/>
              </a:spcBef>
              <a:defRPr>
                <a:solidFill>
                  <a:srgbClr val="000000"/>
                </a:solidFill>
                <a:latin typeface="Source Sans Pro Bold"/>
                <a:ea typeface="Source Sans Pro Bold"/>
                <a:cs typeface="Source Sans Pro Bold"/>
                <a:sym typeface="Source Sans Pro Bold"/>
              </a:defRPr>
            </a:pPr>
            <a:r>
              <a:t>select(</a:t>
            </a:r>
            <a:r>
              <a:rPr>
                <a:latin typeface="+mj-lt"/>
                <a:ea typeface="+mj-ea"/>
                <a:cs typeface="+mj-cs"/>
                <a:sym typeface="Source Sans Pro Regular"/>
              </a:rPr>
              <a:t>.data, …</a:t>
            </a:r>
            <a:r>
              <a:t>) </a:t>
            </a:r>
            <a:r>
              <a:rPr>
                <a:latin typeface="+mj-lt"/>
                <a:ea typeface="+mj-ea"/>
                <a:cs typeface="+mj-cs"/>
                <a:sym typeface="Source Sans Pro Regular"/>
              </a:rPr>
              <a:t>Extract columns as a table.</a:t>
            </a:r>
            <a:r>
              <a:t> </a:t>
            </a:r>
            <a:br/>
            <a:r>
              <a:rPr>
                <a:latin typeface="Source Sans Pro ExtraLight"/>
                <a:ea typeface="Source Sans Pro ExtraLight"/>
                <a:cs typeface="Source Sans Pro ExtraLight"/>
                <a:sym typeface="Source Sans Pro ExtraLight"/>
              </a:rPr>
              <a:t>select(mtcars, mpg, wt)</a:t>
            </a:r>
            <a:endParaRPr i="1"/>
          </a:p>
          <a:p>
            <a:pPr>
              <a:lnSpc>
                <a:spcPct val="80000"/>
              </a:lnSpc>
              <a:spcBef>
                <a:spcPts val="1500"/>
              </a:spcBef>
              <a:defRPr>
                <a:solidFill>
                  <a:srgbClr val="000000"/>
                </a:solidFill>
                <a:latin typeface="Source Sans Pro Bold"/>
                <a:ea typeface="Source Sans Pro Bold"/>
                <a:cs typeface="Source Sans Pro Bold"/>
                <a:sym typeface="Source Sans Pro Bold"/>
              </a:defRPr>
            </a:pPr>
            <a:r>
              <a:t>relocate(</a:t>
            </a:r>
            <a:r>
              <a:rPr>
                <a:latin typeface="+mj-lt"/>
                <a:ea typeface="+mj-ea"/>
                <a:cs typeface="+mj-cs"/>
                <a:sym typeface="Source Sans Pro Regular"/>
              </a:rPr>
              <a:t>.data, …, .before = NULL, .after = NULL</a:t>
            </a:r>
            <a:r>
              <a:t>) </a:t>
            </a:r>
            <a:r>
              <a:rPr>
                <a:latin typeface="+mj-lt"/>
                <a:ea typeface="+mj-ea"/>
                <a:cs typeface="+mj-cs"/>
                <a:sym typeface="Source Sans Pro Regular"/>
              </a:rPr>
              <a:t>Move columns to new position.</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relocate(mtcars, mpg, cyl, .after = last_col())</a:t>
            </a:r>
          </a:p>
        </p:txBody>
      </p:sp>
      <p:sp>
        <p:nvSpPr>
          <p:cNvPr id="179" name="Manipulate Variables"/>
          <p:cNvSpPr txBox="1"/>
          <p:nvPr/>
        </p:nvSpPr>
        <p:spPr>
          <a:xfrm>
            <a:off x="9426688" y="1530121"/>
            <a:ext cx="2776538"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t>Manipulate Variables</a:t>
            </a:r>
          </a:p>
        </p:txBody>
      </p:sp>
      <p:sp>
        <p:nvSpPr>
          <p:cNvPr id="180" name="Use these helpers with select() and across()…"/>
          <p:cNvSpPr txBox="1"/>
          <p:nvPr/>
        </p:nvSpPr>
        <p:spPr>
          <a:xfrm>
            <a:off x="9501030" y="4544564"/>
            <a:ext cx="2937816"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t>Use these helpers with select() and across()</a:t>
            </a:r>
          </a:p>
          <a:p>
            <a:pPr lvl="1">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e.g. select(mtcars, mpg:cyl)</a:t>
            </a:r>
          </a:p>
        </p:txBody>
      </p:sp>
      <p:sp>
        <p:nvSpPr>
          <p:cNvPr id="181" name="Apply vectorized functions to columns. Vectorized functions take vectors as input and return vectors of the same length as output (see back)."/>
          <p:cNvSpPr txBox="1"/>
          <p:nvPr/>
        </p:nvSpPr>
        <p:spPr>
          <a:xfrm>
            <a:off x="9426688" y="7530655"/>
            <a:ext cx="4268448" cy="634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t>Apply </a:t>
            </a:r>
            <a:r>
              <a:rPr>
                <a:latin typeface="Source Sans Pro Bold"/>
                <a:ea typeface="Source Sans Pro Bold"/>
                <a:cs typeface="Source Sans Pro Bold"/>
                <a:sym typeface="Source Sans Pro Bold"/>
              </a:rPr>
              <a:t>vectorized functions</a:t>
            </a:r>
            <a:r>
              <a:t> to columns. Vectorized functions take vectors as input and return vectors of the same length as output (see back).</a:t>
            </a:r>
          </a:p>
        </p:txBody>
      </p:sp>
      <p:sp>
        <p:nvSpPr>
          <p:cNvPr id="182" name="mutate(.data, …, .keep = &quot;all&quot;, .before = NULL,  .after = NULL) Compute new column(s). Also add_column(), add_count(), and add_tally().…"/>
          <p:cNvSpPr txBox="1"/>
          <p:nvPr/>
        </p:nvSpPr>
        <p:spPr>
          <a:xfrm>
            <a:off x="10569043" y="8286091"/>
            <a:ext cx="3254430" cy="2003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mutate(</a:t>
            </a:r>
            <a:r>
              <a:rPr>
                <a:latin typeface="+mj-lt"/>
                <a:ea typeface="+mj-ea"/>
                <a:cs typeface="+mj-cs"/>
                <a:sym typeface="Source Sans Pro Regular"/>
              </a:rPr>
              <a:t>.data, …, .keep = "all", .before = NULL, </a:t>
            </a:r>
            <a:br>
              <a:rPr>
                <a:latin typeface="+mj-lt"/>
                <a:ea typeface="+mj-ea"/>
                <a:cs typeface="+mj-cs"/>
                <a:sym typeface="Source Sans Pro Regular"/>
              </a:rPr>
            </a:br>
            <a:r>
              <a:rPr>
                <a:latin typeface="+mj-lt"/>
                <a:ea typeface="+mj-ea"/>
                <a:cs typeface="+mj-cs"/>
                <a:sym typeface="Source Sans Pro Regular"/>
              </a:rPr>
              <a:t>.after = NULL</a:t>
            </a:r>
            <a:r>
              <a:t>)</a:t>
            </a:r>
            <a:r>
              <a:rPr>
                <a:latin typeface="+mj-lt"/>
                <a:ea typeface="+mj-ea"/>
                <a:cs typeface="+mj-cs"/>
                <a:sym typeface="Source Sans Pro Regular"/>
              </a:rPr>
              <a:t> Compute new column(s). Also </a:t>
            </a:r>
            <a:r>
              <a:t>add_column(), add_count(), </a:t>
            </a:r>
            <a:r>
              <a:rPr>
                <a:latin typeface="+mj-lt"/>
                <a:ea typeface="+mj-ea"/>
                <a:cs typeface="+mj-cs"/>
                <a:sym typeface="Source Sans Pro Regular"/>
              </a:rPr>
              <a:t>and </a:t>
            </a:r>
            <a:r>
              <a:t>add_tally().</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mutate(mtcars, gpm = 1 / mpg)</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transmute(</a:t>
            </a:r>
            <a:r>
              <a:rPr>
                <a:latin typeface="+mj-lt"/>
                <a:ea typeface="+mj-ea"/>
                <a:cs typeface="+mj-cs"/>
                <a:sym typeface="Source Sans Pro Regular"/>
              </a:rPr>
              <a:t>.data, …</a:t>
            </a:r>
            <a:r>
              <a:t>) </a:t>
            </a:r>
            <a:r>
              <a:rPr>
                <a:latin typeface="+mj-lt"/>
                <a:ea typeface="+mj-ea"/>
                <a:cs typeface="+mj-cs"/>
                <a:sym typeface="Source Sans Pro Regular"/>
              </a:rPr>
              <a:t>Compute new column(s), drop others.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transmute(mtcars, gpm = 1 / mpg)</a:t>
            </a:r>
            <a:endParaRPr i="1">
              <a:latin typeface="+mj-lt"/>
              <a:ea typeface="+mj-ea"/>
              <a:cs typeface="+mj-cs"/>
              <a:sym typeface="Source Sans Pro Regular"/>
            </a:endParaRPr>
          </a:p>
          <a:p>
            <a:pPr>
              <a:lnSpc>
                <a:spcPct val="80000"/>
              </a:lnSpc>
              <a:spcBef>
                <a:spcPts val="0"/>
              </a:spcBef>
              <a:defRPr i="1">
                <a:solidFill>
                  <a:srgbClr val="000000"/>
                </a:solidFill>
              </a:defRPr>
            </a:pPr>
            <a:endParaRPr i="1">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rename(</a:t>
            </a:r>
            <a:r>
              <a:rPr>
                <a:latin typeface="+mj-lt"/>
                <a:ea typeface="+mj-ea"/>
                <a:cs typeface="+mj-cs"/>
                <a:sym typeface="Source Sans Pro Regular"/>
              </a:rPr>
              <a:t>.data, …</a:t>
            </a:r>
            <a:r>
              <a:t>)</a:t>
            </a:r>
            <a:r>
              <a:rPr>
                <a:latin typeface="+mj-lt"/>
                <a:ea typeface="+mj-ea"/>
                <a:cs typeface="+mj-cs"/>
                <a:sym typeface="Source Sans Pro Regular"/>
              </a:rPr>
              <a:t> Rename columns. Use </a:t>
            </a:r>
            <a:r>
              <a:t>rename_with() </a:t>
            </a:r>
            <a:r>
              <a:rPr>
                <a:latin typeface="+mj-lt"/>
                <a:ea typeface="+mj-ea"/>
                <a:cs typeface="+mj-cs"/>
                <a:sym typeface="Source Sans Pro Regular"/>
              </a:rPr>
              <a:t>to rename with a function.</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rename(cars, distance = dist)</a:t>
            </a:r>
          </a:p>
        </p:txBody>
      </p:sp>
      <p:sp>
        <p:nvSpPr>
          <p:cNvPr id="183" name="MAKE NEW VARIABLES"/>
          <p:cNvSpPr txBox="1"/>
          <p:nvPr/>
        </p:nvSpPr>
        <p:spPr>
          <a:xfrm>
            <a:off x="9426688" y="7271632"/>
            <a:ext cx="1498296"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MAKE NEW VARIABLES</a:t>
            </a:r>
          </a:p>
        </p:txBody>
      </p:sp>
      <p:sp>
        <p:nvSpPr>
          <p:cNvPr id="184" name="EXTRACT CASES"/>
          <p:cNvSpPr txBox="1"/>
          <p:nvPr/>
        </p:nvSpPr>
        <p:spPr>
          <a:xfrm>
            <a:off x="4803888" y="2059201"/>
            <a:ext cx="1073405"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EXTRACT CASES</a:t>
            </a:r>
          </a:p>
        </p:txBody>
      </p:sp>
      <p:sp>
        <p:nvSpPr>
          <p:cNvPr id="185" name="Line"/>
          <p:cNvSpPr/>
          <p:nvPr/>
        </p:nvSpPr>
        <p:spPr>
          <a:xfrm>
            <a:off x="4812866" y="2046198"/>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186" name="Line"/>
          <p:cNvSpPr/>
          <p:nvPr/>
        </p:nvSpPr>
        <p:spPr>
          <a:xfrm>
            <a:off x="5215587" y="352022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7" name="Line"/>
          <p:cNvSpPr/>
          <p:nvPr/>
        </p:nvSpPr>
        <p:spPr>
          <a:xfrm>
            <a:off x="5215587" y="444401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8" name="Line"/>
          <p:cNvSpPr/>
          <p:nvPr/>
        </p:nvSpPr>
        <p:spPr>
          <a:xfrm>
            <a:off x="5215587" y="576994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9" name="Line"/>
          <p:cNvSpPr/>
          <p:nvPr/>
        </p:nvSpPr>
        <p:spPr>
          <a:xfrm>
            <a:off x="5215587" y="8263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0" name="Line"/>
          <p:cNvSpPr/>
          <p:nvPr/>
        </p:nvSpPr>
        <p:spPr>
          <a:xfrm>
            <a:off x="5215587" y="953616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1" name="Line"/>
          <p:cNvSpPr/>
          <p:nvPr/>
        </p:nvSpPr>
        <p:spPr>
          <a:xfrm>
            <a:off x="9837425" y="27420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192" name="Line"/>
          <p:cNvSpPr/>
          <p:nvPr/>
        </p:nvSpPr>
        <p:spPr>
          <a:xfrm>
            <a:off x="9837425" y="987263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3" name="Line"/>
          <p:cNvSpPr/>
          <p:nvPr/>
        </p:nvSpPr>
        <p:spPr>
          <a:xfrm>
            <a:off x="9837425" y="852787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4" name="Line"/>
          <p:cNvSpPr/>
          <p:nvPr/>
        </p:nvSpPr>
        <p:spPr>
          <a:xfrm>
            <a:off x="9837425" y="9239456"/>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5" name="Line"/>
          <p:cNvSpPr/>
          <p:nvPr/>
        </p:nvSpPr>
        <p:spPr>
          <a:xfrm>
            <a:off x="317499" y="2867638"/>
            <a:ext cx="4203894" cy="2"/>
          </a:xfrm>
          <a:prstGeom prst="line">
            <a:avLst/>
          </a:prstGeom>
          <a:ln w="12700">
            <a:solidFill>
              <a:srgbClr val="E4E4E3"/>
            </a:solidFill>
            <a:miter lim="400000"/>
          </a:ln>
        </p:spPr>
        <p:txBody>
          <a:bodyPr lIns="45718" tIns="45718" rIns="45718" bIns="45718"/>
          <a:lstStyle/>
          <a:p>
            <a:endParaRPr/>
          </a:p>
        </p:txBody>
      </p:sp>
      <p:sp>
        <p:nvSpPr>
          <p:cNvPr id="196" name="Line"/>
          <p:cNvSpPr/>
          <p:nvPr/>
        </p:nvSpPr>
        <p:spPr>
          <a:xfrm>
            <a:off x="4803888" y="1530350"/>
            <a:ext cx="4373177" cy="0"/>
          </a:xfrm>
          <a:prstGeom prst="line">
            <a:avLst/>
          </a:prstGeom>
          <a:ln w="12700">
            <a:solidFill>
              <a:srgbClr val="E4E4E3"/>
            </a:solidFill>
            <a:miter lim="400000"/>
          </a:ln>
        </p:spPr>
        <p:txBody>
          <a:bodyPr lIns="45718" tIns="45718" rIns="45718" bIns="45718"/>
          <a:lstStyle/>
          <a:p>
            <a:endParaRPr/>
          </a:p>
        </p:txBody>
      </p:sp>
      <p:sp>
        <p:nvSpPr>
          <p:cNvPr id="197" name="Line"/>
          <p:cNvSpPr/>
          <p:nvPr/>
        </p:nvSpPr>
        <p:spPr>
          <a:xfrm>
            <a:off x="317499" y="5742832"/>
            <a:ext cx="4203894" cy="2"/>
          </a:xfrm>
          <a:prstGeom prst="line">
            <a:avLst/>
          </a:prstGeom>
          <a:ln w="12700">
            <a:solidFill>
              <a:srgbClr val="E4E4E3"/>
            </a:solidFill>
            <a:miter lim="400000"/>
          </a:ln>
        </p:spPr>
        <p:txBody>
          <a:bodyPr lIns="45718" tIns="45718" rIns="45718" bIns="45718"/>
          <a:lstStyle/>
          <a:p>
            <a:endParaRPr/>
          </a:p>
        </p:txBody>
      </p:sp>
      <p:pic>
        <p:nvPicPr>
          <p:cNvPr id="198" name="Image" descr="Image"/>
          <p:cNvPicPr>
            <a:picLocks noChangeAspect="1"/>
          </p:cNvPicPr>
          <p:nvPr/>
        </p:nvPicPr>
        <p:blipFill>
          <a:blip r:embed="rId7"/>
          <a:stretch>
            <a:fillRect/>
          </a:stretch>
        </p:blipFill>
        <p:spPr>
          <a:xfrm>
            <a:off x="1600589" y="3901969"/>
            <a:ext cx="2483944" cy="276127"/>
          </a:xfrm>
          <a:prstGeom prst="rect">
            <a:avLst/>
          </a:prstGeom>
          <a:ln w="12700">
            <a:miter lim="400000"/>
          </a:ln>
        </p:spPr>
      </p:pic>
      <p:sp>
        <p:nvSpPr>
          <p:cNvPr id="199" name="summary function"/>
          <p:cNvSpPr txBox="1"/>
          <p:nvPr/>
        </p:nvSpPr>
        <p:spPr>
          <a:xfrm>
            <a:off x="1769801" y="3938951"/>
            <a:ext cx="1247445"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summary function</a:t>
            </a:r>
          </a:p>
        </p:txBody>
      </p:sp>
      <p:pic>
        <p:nvPicPr>
          <p:cNvPr id="200" name="Image" descr="Image"/>
          <p:cNvPicPr>
            <a:picLocks noChangeAspect="1"/>
          </p:cNvPicPr>
          <p:nvPr/>
        </p:nvPicPr>
        <p:blipFill>
          <a:blip r:embed="rId8"/>
          <a:stretch>
            <a:fillRect/>
          </a:stretch>
        </p:blipFill>
        <p:spPr>
          <a:xfrm>
            <a:off x="11087961" y="7921773"/>
            <a:ext cx="2483946" cy="276233"/>
          </a:xfrm>
          <a:prstGeom prst="rect">
            <a:avLst/>
          </a:prstGeom>
          <a:ln w="12700">
            <a:miter lim="400000"/>
          </a:ln>
        </p:spPr>
      </p:pic>
      <p:sp>
        <p:nvSpPr>
          <p:cNvPr id="201" name="vectorized function"/>
          <p:cNvSpPr txBox="1"/>
          <p:nvPr/>
        </p:nvSpPr>
        <p:spPr>
          <a:xfrm>
            <a:off x="11214923" y="7951937"/>
            <a:ext cx="1315568"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vectorized function</a:t>
            </a:r>
          </a:p>
        </p:txBody>
      </p:sp>
      <p:sp>
        <p:nvSpPr>
          <p:cNvPr id="202" name="Data Transformation with dplyr : : CHEAT SHEET"/>
          <p:cNvSpPr txBox="1">
            <a:spLocks noGrp="1"/>
          </p:cNvSpPr>
          <p:nvPr>
            <p:ph type="title"/>
          </p:nvPr>
        </p:nvSpPr>
        <p:spPr>
          <a:xfrm>
            <a:off x="275720" y="361177"/>
            <a:ext cx="10898131" cy="803348"/>
          </a:xfrm>
          <a:prstGeom prst="rect">
            <a:avLst/>
          </a:prstGeom>
        </p:spPr>
        <p:txBody>
          <a:bodyPr lIns="0" tIns="0" rIns="0" bIns="0" anchor="t"/>
          <a:lstStyle/>
          <a:p>
            <a:pPr>
              <a:defRPr>
                <a:solidFill>
                  <a:srgbClr val="424242"/>
                </a:solidFill>
                <a:latin typeface="Source Sans Pro Light"/>
                <a:ea typeface="Source Sans Pro Light"/>
                <a:cs typeface="Source Sans Pro Light"/>
                <a:sym typeface="Source Sans Pro Light"/>
              </a:defRPr>
            </a:pPr>
            <a:r>
              <a:rPr dirty="0"/>
              <a:t>Data </a:t>
            </a:r>
            <a:r>
              <a:rPr lang="en-US" dirty="0"/>
              <a:t>t</a:t>
            </a:r>
            <a:r>
              <a:rPr dirty="0"/>
              <a:t>ransformation with </a:t>
            </a:r>
            <a:r>
              <a:rPr dirty="0" err="1"/>
              <a:t>dplyr</a:t>
            </a:r>
            <a:r>
              <a:rPr dirty="0"/>
              <a:t> : :</a:t>
            </a:r>
            <a:r>
              <a:rPr dirty="0">
                <a:latin typeface="+mj-lt"/>
                <a:ea typeface="+mj-ea"/>
                <a:cs typeface="+mj-cs"/>
                <a:sym typeface="Source Sans Pro Regular"/>
              </a:rPr>
              <a:t> </a:t>
            </a:r>
            <a:r>
              <a:rPr sz="3300" dirty="0">
                <a:latin typeface="Source Sans Pro Bold"/>
                <a:ea typeface="Source Sans Pro Bold"/>
                <a:cs typeface="Source Sans Pro Bold"/>
                <a:sym typeface="Source Sans Pro Bold"/>
              </a:rPr>
              <a:t>CHEAT SHEET</a:t>
            </a:r>
            <a:r>
              <a:rPr dirty="0">
                <a:latin typeface="+mj-lt"/>
                <a:ea typeface="+mj-ea"/>
                <a:cs typeface="+mj-cs"/>
                <a:sym typeface="Source Sans Pro Regular"/>
              </a:rPr>
              <a:t> </a:t>
            </a:r>
          </a:p>
        </p:txBody>
      </p:sp>
      <p:grpSp>
        <p:nvGrpSpPr>
          <p:cNvPr id="206" name="Group"/>
          <p:cNvGrpSpPr/>
          <p:nvPr/>
        </p:nvGrpSpPr>
        <p:grpSpPr>
          <a:xfrm>
            <a:off x="1691693" y="2003916"/>
            <a:ext cx="342906" cy="232054"/>
            <a:chOff x="-1" y="-1"/>
            <a:chExt cx="342905" cy="232053"/>
          </a:xfrm>
        </p:grpSpPr>
        <p:sp>
          <p:nvSpPr>
            <p:cNvPr id="203" name="Line"/>
            <p:cNvSpPr/>
            <p:nvPr/>
          </p:nvSpPr>
          <p:spPr>
            <a:xfrm>
              <a:off x="-2" y="109957"/>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4" name="Line"/>
            <p:cNvSpPr/>
            <p:nvPr/>
          </p:nvSpPr>
          <p:spPr>
            <a:xfrm>
              <a:off x="-2" y="232050"/>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5" name="Line"/>
            <p:cNvSpPr/>
            <p:nvPr/>
          </p:nvSpPr>
          <p:spPr>
            <a:xfrm>
              <a:off x="-2" y="-2"/>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grpSp>
        <p:nvGrpSpPr>
          <p:cNvPr id="210" name="Group"/>
          <p:cNvGrpSpPr/>
          <p:nvPr/>
        </p:nvGrpSpPr>
        <p:grpSpPr>
          <a:xfrm>
            <a:off x="414765" y="1949113"/>
            <a:ext cx="214544" cy="337192"/>
            <a:chOff x="0" y="0"/>
            <a:chExt cx="214542" cy="337190"/>
          </a:xfrm>
        </p:grpSpPr>
        <p:sp>
          <p:nvSpPr>
            <p:cNvPr id="207" name="Line"/>
            <p:cNvSpPr/>
            <p:nvPr/>
          </p:nvSpPr>
          <p:spPr>
            <a:xfrm flipV="1">
              <a:off x="-1"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8" name="Line"/>
            <p:cNvSpPr/>
            <p:nvPr/>
          </p:nvSpPr>
          <p:spPr>
            <a:xfrm flipV="1">
              <a:off x="110578"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9" name="Line"/>
            <p:cNvSpPr/>
            <p:nvPr/>
          </p:nvSpPr>
          <p:spPr>
            <a:xfrm flipV="1">
              <a:off x="214539"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sp>
        <p:nvSpPr>
          <p:cNvPr id="211" name="Line"/>
          <p:cNvSpPr/>
          <p:nvPr/>
        </p:nvSpPr>
        <p:spPr>
          <a:xfrm>
            <a:off x="5215587" y="27801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212" name="Line"/>
          <p:cNvSpPr/>
          <p:nvPr/>
        </p:nvSpPr>
        <p:spPr>
          <a:xfrm>
            <a:off x="9837425" y="3361923"/>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13" name="Image" descr="Image"/>
          <p:cNvPicPr>
            <a:picLocks noChangeAspect="1"/>
          </p:cNvPicPr>
          <p:nvPr/>
        </p:nvPicPr>
        <p:blipFill>
          <a:blip r:embed="rId9"/>
          <a:stretch>
            <a:fillRect/>
          </a:stretch>
        </p:blipFill>
        <p:spPr>
          <a:xfrm>
            <a:off x="302322" y="10117480"/>
            <a:ext cx="1358903" cy="477473"/>
          </a:xfrm>
          <a:prstGeom prst="rect">
            <a:avLst/>
          </a:prstGeom>
          <a:ln w="12700">
            <a:miter lim="400000"/>
          </a:ln>
        </p:spPr>
      </p:pic>
      <p:sp>
        <p:nvSpPr>
          <p:cNvPr id="214" name="MANIPULATE MULTIPLE VARIABLES AT ONCE"/>
          <p:cNvSpPr txBox="1"/>
          <p:nvPr/>
        </p:nvSpPr>
        <p:spPr>
          <a:xfrm>
            <a:off x="9426688" y="5746748"/>
            <a:ext cx="2936037"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MANIPULATE MULTIPLE VARIABLES AT ONCE</a:t>
            </a:r>
          </a:p>
        </p:txBody>
      </p:sp>
      <p:sp>
        <p:nvSpPr>
          <p:cNvPr id="215" name="across(.cols, .funs, …, .names = NULL) Summarise or mutate multiple columns in the same way.…"/>
          <p:cNvSpPr txBox="1"/>
          <p:nvPr/>
        </p:nvSpPr>
        <p:spPr>
          <a:xfrm>
            <a:off x="10447755" y="5994400"/>
            <a:ext cx="3319208" cy="1130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across(</a:t>
            </a:r>
            <a:r>
              <a:rPr>
                <a:latin typeface="+mj-lt"/>
                <a:ea typeface="+mj-ea"/>
                <a:cs typeface="+mj-cs"/>
                <a:sym typeface="Source Sans Pro Regular"/>
              </a:rPr>
              <a:t>.cols, .funs, …, .names = NULL</a:t>
            </a:r>
            <a:r>
              <a:t>)</a:t>
            </a:r>
            <a:r>
              <a:rPr>
                <a:latin typeface="+mj-lt"/>
                <a:ea typeface="+mj-ea"/>
                <a:cs typeface="+mj-cs"/>
                <a:sym typeface="Source Sans Pro Regular"/>
              </a:rPr>
              <a:t> Summarise or mutate multiple columns in the same way.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summarise(mtcars, across(everything(), mean))</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c_across(</a:t>
            </a:r>
            <a:r>
              <a:rPr>
                <a:latin typeface="+mj-lt"/>
                <a:ea typeface="+mj-ea"/>
                <a:cs typeface="+mj-cs"/>
                <a:sym typeface="Source Sans Pro Regular"/>
              </a:rPr>
              <a:t>.cols</a:t>
            </a:r>
            <a:r>
              <a:t>)</a:t>
            </a:r>
            <a:r>
              <a:rPr>
                <a:latin typeface="+mj-lt"/>
                <a:ea typeface="+mj-ea"/>
                <a:cs typeface="+mj-cs"/>
                <a:sym typeface="Source Sans Pro Regular"/>
              </a:rPr>
              <a:t> Compute across columns in </a:t>
            </a:r>
          </a:p>
          <a:p>
            <a:pPr>
              <a:lnSpc>
                <a:spcPct val="80000"/>
              </a:lnSpc>
              <a:spcBef>
                <a:spcPts val="0"/>
              </a:spcBef>
              <a:defRPr>
                <a:solidFill>
                  <a:srgbClr val="000000"/>
                </a:solidFill>
              </a:defRPr>
            </a:pPr>
            <a:r>
              <a:t>row-wise data.</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transmute(rowwise(UKgas), total = sum(c_across(1:2)))</a:t>
            </a:r>
          </a:p>
        </p:txBody>
      </p:sp>
      <p:sp>
        <p:nvSpPr>
          <p:cNvPr id="216" name="Line"/>
          <p:cNvSpPr/>
          <p:nvPr/>
        </p:nvSpPr>
        <p:spPr>
          <a:xfrm>
            <a:off x="9837425" y="3975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17" name="Line"/>
          <p:cNvSpPr/>
          <p:nvPr/>
        </p:nvSpPr>
        <p:spPr>
          <a:xfrm>
            <a:off x="9435668" y="7239000"/>
            <a:ext cx="4234076" cy="0"/>
          </a:xfrm>
          <a:prstGeom prst="line">
            <a:avLst/>
          </a:prstGeom>
          <a:ln w="12700">
            <a:solidFill>
              <a:srgbClr val="E0E0E0"/>
            </a:solidFill>
            <a:custDash>
              <a:ds d="100000" sp="200000"/>
            </a:custDash>
          </a:ln>
        </p:spPr>
        <p:txBody>
          <a:bodyPr lIns="45718" tIns="45718" rIns="45718" bIns="45718"/>
          <a:lstStyle/>
          <a:p>
            <a:endParaRPr/>
          </a:p>
        </p:txBody>
      </p:sp>
      <p:sp>
        <p:nvSpPr>
          <p:cNvPr id="218" name="ungroup(x, …) Returns ungrouped copy of table.…"/>
          <p:cNvSpPr txBox="1"/>
          <p:nvPr/>
        </p:nvSpPr>
        <p:spPr>
          <a:xfrm>
            <a:off x="317500" y="9410700"/>
            <a:ext cx="4235928" cy="34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ungroup(</a:t>
            </a:r>
            <a:r>
              <a:rPr>
                <a:latin typeface="+mj-lt"/>
                <a:ea typeface="+mj-ea"/>
                <a:cs typeface="+mj-cs"/>
                <a:sym typeface="Source Sans Pro Regular"/>
              </a:rPr>
              <a:t>x, …</a:t>
            </a:r>
            <a:r>
              <a:t>)</a:t>
            </a:r>
            <a:r>
              <a:rPr>
                <a:latin typeface="+mj-lt"/>
                <a:ea typeface="+mj-ea"/>
                <a:cs typeface="+mj-cs"/>
                <a:sym typeface="Source Sans Pro Regular"/>
              </a:rPr>
              <a:t> Returns ungrouped copy of table.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ungroup(g_mtcars)</a:t>
            </a:r>
          </a:p>
        </p:txBody>
      </p:sp>
      <p:sp>
        <p:nvSpPr>
          <p:cNvPr id="219" name="Line"/>
          <p:cNvSpPr/>
          <p:nvPr/>
        </p:nvSpPr>
        <p:spPr>
          <a:xfrm>
            <a:off x="722242" y="8928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0" name="Line"/>
          <p:cNvSpPr/>
          <p:nvPr/>
        </p:nvSpPr>
        <p:spPr>
          <a:xfrm>
            <a:off x="1318825" y="8940800"/>
            <a:ext cx="139608" cy="0"/>
          </a:xfrm>
          <a:prstGeom prst="line">
            <a:avLst/>
          </a:prstGeom>
          <a:ln w="12700">
            <a:solidFill>
              <a:srgbClr val="53585F"/>
            </a:solidFill>
            <a:miter lim="400000"/>
            <a:tailEnd type="triangle"/>
          </a:ln>
        </p:spPr>
        <p:txBody>
          <a:bodyPr lIns="45718" tIns="45718" rIns="45718" bIns="45718"/>
          <a:lstStyle/>
          <a:p>
            <a:endParaRPr/>
          </a:p>
        </p:txBody>
      </p:sp>
      <p:sp>
        <p:nvSpPr>
          <p:cNvPr id="221" name="Line"/>
          <p:cNvSpPr/>
          <p:nvPr/>
        </p:nvSpPr>
        <p:spPr>
          <a:xfrm>
            <a:off x="9837425" y="62103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2" name="Line"/>
          <p:cNvSpPr/>
          <p:nvPr/>
        </p:nvSpPr>
        <p:spPr>
          <a:xfrm>
            <a:off x="4812866" y="7774709"/>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223" name="Line"/>
          <p:cNvSpPr/>
          <p:nvPr/>
        </p:nvSpPr>
        <p:spPr>
          <a:xfrm>
            <a:off x="9435668" y="5704590"/>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224" name="mtcars  %&gt;%…"/>
          <p:cNvSpPr txBox="1"/>
          <p:nvPr/>
        </p:nvSpPr>
        <p:spPr>
          <a:xfrm>
            <a:off x="1934236" y="7176219"/>
            <a:ext cx="2190695" cy="590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mtcars</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group_by</a:t>
            </a:r>
            <a:r>
              <a:rPr dirty="0"/>
              <a:t>(</a:t>
            </a:r>
            <a:r>
              <a:rPr dirty="0" err="1"/>
              <a:t>cyl</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summarise</a:t>
            </a:r>
            <a:r>
              <a:rPr dirty="0"/>
              <a:t>(avg = mean(mpg))</a:t>
            </a:r>
          </a:p>
        </p:txBody>
      </p:sp>
      <p:sp>
        <p:nvSpPr>
          <p:cNvPr id="225" name="starwars %&gt;%…"/>
          <p:cNvSpPr txBox="1"/>
          <p:nvPr/>
        </p:nvSpPr>
        <p:spPr>
          <a:xfrm>
            <a:off x="2146306" y="8645665"/>
            <a:ext cx="2397678" cy="590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26" name="Line"/>
          <p:cNvSpPr/>
          <p:nvPr/>
        </p:nvSpPr>
        <p:spPr>
          <a:xfrm>
            <a:off x="9837425" y="6816635"/>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27" name="Image" descr="Image"/>
          <p:cNvPicPr>
            <a:picLocks noChangeAspect="1"/>
          </p:cNvPicPr>
          <p:nvPr/>
        </p:nvPicPr>
        <p:blipFill>
          <a:blip r:embed="rId10"/>
          <a:stretch>
            <a:fillRect/>
          </a:stretch>
        </p:blipFill>
        <p:spPr>
          <a:xfrm>
            <a:off x="12306300" y="203200"/>
            <a:ext cx="1371600" cy="1584522"/>
          </a:xfrm>
          <a:prstGeom prst="rect">
            <a:avLst/>
          </a:prstGeom>
          <a:ln w="12700">
            <a:miter lim="400000"/>
          </a:ln>
        </p:spPr>
      </p:pic>
      <p:graphicFrame>
        <p:nvGraphicFramePr>
          <p:cNvPr id="228" name="Table"/>
          <p:cNvGraphicFramePr/>
          <p:nvPr/>
        </p:nvGraphicFramePr>
        <p:xfrm>
          <a:off x="4984143" y="6937277"/>
          <a:ext cx="4069191" cy="568960"/>
        </p:xfrm>
        <a:graphic>
          <a:graphicData uri="http://schemas.openxmlformats.org/drawingml/2006/table">
            <a:tbl>
              <a:tblPr>
                <a:tableStyleId>{4C3C2611-4C71-4FC5-86AE-919BDF0F9419}</a:tableStyleId>
              </a:tblPr>
              <a:tblGrid>
                <a:gridCol w="581313">
                  <a:extLst>
                    <a:ext uri="{9D8B030D-6E8A-4147-A177-3AD203B41FA5}">
                      <a16:colId xmlns:a16="http://schemas.microsoft.com/office/drawing/2014/main" val="20000"/>
                    </a:ext>
                  </a:extLst>
                </a:gridCol>
                <a:gridCol w="581313">
                  <a:extLst>
                    <a:ext uri="{9D8B030D-6E8A-4147-A177-3AD203B41FA5}">
                      <a16:colId xmlns:a16="http://schemas.microsoft.com/office/drawing/2014/main" val="20001"/>
                    </a:ext>
                  </a:extLst>
                </a:gridCol>
                <a:gridCol w="581313">
                  <a:extLst>
                    <a:ext uri="{9D8B030D-6E8A-4147-A177-3AD203B41FA5}">
                      <a16:colId xmlns:a16="http://schemas.microsoft.com/office/drawing/2014/main" val="20002"/>
                    </a:ext>
                  </a:extLst>
                </a:gridCol>
                <a:gridCol w="581313">
                  <a:extLst>
                    <a:ext uri="{9D8B030D-6E8A-4147-A177-3AD203B41FA5}">
                      <a16:colId xmlns:a16="http://schemas.microsoft.com/office/drawing/2014/main" val="20003"/>
                    </a:ext>
                  </a:extLst>
                </a:gridCol>
                <a:gridCol w="581313">
                  <a:extLst>
                    <a:ext uri="{9D8B030D-6E8A-4147-A177-3AD203B41FA5}">
                      <a16:colId xmlns:a16="http://schemas.microsoft.com/office/drawing/2014/main" val="20004"/>
                    </a:ext>
                  </a:extLst>
                </a:gridCol>
                <a:gridCol w="581313">
                  <a:extLst>
                    <a:ext uri="{9D8B030D-6E8A-4147-A177-3AD203B41FA5}">
                      <a16:colId xmlns:a16="http://schemas.microsoft.com/office/drawing/2014/main" val="20005"/>
                    </a:ext>
                  </a:extLst>
                </a:gridCol>
                <a:gridCol w="581313">
                  <a:extLst>
                    <a:ext uri="{9D8B030D-6E8A-4147-A177-3AD203B41FA5}">
                      <a16:colId xmlns:a16="http://schemas.microsoft.com/office/drawing/2014/main" val="20006"/>
                    </a:ext>
                  </a:extLst>
                </a:gridCol>
              </a:tblGrid>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%in%</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xor()</a:t>
                      </a: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&amp;</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endParaRP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bl>
          </a:graphicData>
        </a:graphic>
      </p:graphicFrame>
      <p:graphicFrame>
        <p:nvGraphicFramePr>
          <p:cNvPr id="229" name="Table"/>
          <p:cNvGraphicFramePr/>
          <p:nvPr/>
        </p:nvGraphicFramePr>
        <p:xfrm>
          <a:off x="341005" y="428998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0" name="Table"/>
          <p:cNvGraphicFramePr/>
          <p:nvPr/>
        </p:nvGraphicFramePr>
        <p:xfrm>
          <a:off x="341005" y="493694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1" name="Table"/>
          <p:cNvGraphicFramePr/>
          <p:nvPr/>
        </p:nvGraphicFramePr>
        <p:xfrm>
          <a:off x="905939" y="4289980"/>
          <a:ext cx="1143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bl>
          </a:graphicData>
        </a:graphic>
      </p:graphicFrame>
      <p:graphicFrame>
        <p:nvGraphicFramePr>
          <p:cNvPr id="232" name="Table"/>
          <p:cNvGraphicFramePr/>
          <p:nvPr/>
        </p:nvGraphicFramePr>
        <p:xfrm>
          <a:off x="905939" y="4936944"/>
          <a:ext cx="1143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bl>
          </a:graphicData>
        </a:graphic>
      </p:graphicFrame>
      <p:graphicFrame>
        <p:nvGraphicFramePr>
          <p:cNvPr id="233" name="Table"/>
          <p:cNvGraphicFramePr/>
          <p:nvPr/>
        </p:nvGraphicFramePr>
        <p:xfrm>
          <a:off x="341005" y="6995490"/>
          <a:ext cx="342900" cy="8001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5"/>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6"/>
                  </a:ext>
                </a:extLst>
              </a:tr>
            </a:tbl>
          </a:graphicData>
        </a:graphic>
      </p:graphicFrame>
      <p:graphicFrame>
        <p:nvGraphicFramePr>
          <p:cNvPr id="234" name="Table"/>
          <p:cNvGraphicFramePr/>
          <p:nvPr/>
        </p:nvGraphicFramePr>
        <p:xfrm>
          <a:off x="905939" y="693787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bl>
          </a:graphicData>
        </a:graphic>
      </p:graphicFrame>
      <p:graphicFrame>
        <p:nvGraphicFramePr>
          <p:cNvPr id="235" name="Table"/>
          <p:cNvGraphicFramePr/>
          <p:nvPr/>
        </p:nvGraphicFramePr>
        <p:xfrm>
          <a:off x="905939" y="7372311"/>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6" name="Table"/>
          <p:cNvGraphicFramePr/>
          <p:nvPr/>
        </p:nvGraphicFramePr>
        <p:xfrm>
          <a:off x="905939" y="7671848"/>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7" name="Table"/>
          <p:cNvGraphicFramePr/>
          <p:nvPr/>
        </p:nvGraphicFramePr>
        <p:xfrm>
          <a:off x="1549933" y="7159551"/>
          <a:ext cx="2286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8DCA6"/>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FC166"/>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4E78A6"/>
                    </a:solidFill>
                  </a:tcPr>
                </a:tc>
                <a:extLst>
                  <a:ext uri="{0D108BD9-81ED-4DB2-BD59-A6C34878D82A}">
                    <a16:rowId xmlns:a16="http://schemas.microsoft.com/office/drawing/2014/main" val="10003"/>
                  </a:ext>
                </a:extLst>
              </a:tr>
            </a:tbl>
          </a:graphicData>
        </a:graphic>
      </p:graphicFrame>
      <p:graphicFrame>
        <p:nvGraphicFramePr>
          <p:cNvPr id="238" name="Table"/>
          <p:cNvGraphicFramePr/>
          <p:nvPr/>
        </p:nvGraphicFramePr>
        <p:xfrm>
          <a:off x="341005" y="8690797"/>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39" name="Table"/>
          <p:cNvGraphicFramePr/>
          <p:nvPr/>
        </p:nvGraphicFramePr>
        <p:xfrm>
          <a:off x="1546921" y="867409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9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83A8D3"/>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4D78A6"/>
                    </a:solidFill>
                  </a:tcPr>
                </a:tc>
                <a:extLst>
                  <a:ext uri="{0D108BD9-81ED-4DB2-BD59-A6C34878D82A}">
                    <a16:rowId xmlns:a16="http://schemas.microsoft.com/office/drawing/2014/main" val="10003"/>
                  </a:ext>
                </a:extLst>
              </a:tr>
            </a:tbl>
          </a:graphicData>
        </a:graphic>
      </p:graphicFrame>
      <p:graphicFrame>
        <p:nvGraphicFramePr>
          <p:cNvPr id="240" name="Table"/>
          <p:cNvGraphicFramePr/>
          <p:nvPr/>
        </p:nvGraphicFramePr>
        <p:xfrm>
          <a:off x="905939" y="8602933"/>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bl>
          </a:graphicData>
        </a:graphic>
      </p:graphicFrame>
      <p:graphicFrame>
        <p:nvGraphicFramePr>
          <p:cNvPr id="241" name="Table"/>
          <p:cNvGraphicFramePr/>
          <p:nvPr/>
        </p:nvGraphicFramePr>
        <p:xfrm>
          <a:off x="905939" y="8942820"/>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extLst>
                  <a:ext uri="{0D108BD9-81ED-4DB2-BD59-A6C34878D82A}">
                    <a16:rowId xmlns:a16="http://schemas.microsoft.com/office/drawing/2014/main" val="10000"/>
                  </a:ext>
                </a:extLst>
              </a:tr>
            </a:tbl>
          </a:graphicData>
        </a:graphic>
      </p:graphicFrame>
      <p:graphicFrame>
        <p:nvGraphicFramePr>
          <p:cNvPr id="242" name="Table"/>
          <p:cNvGraphicFramePr/>
          <p:nvPr/>
        </p:nvGraphicFramePr>
        <p:xfrm>
          <a:off x="905939" y="9156704"/>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extLst>
                  <a:ext uri="{0D108BD9-81ED-4DB2-BD59-A6C34878D82A}">
                    <a16:rowId xmlns:a16="http://schemas.microsoft.com/office/drawing/2014/main" val="10000"/>
                  </a:ext>
                </a:extLst>
              </a:tr>
            </a:tbl>
          </a:graphicData>
        </a:graphic>
      </p:graphicFrame>
      <p:graphicFrame>
        <p:nvGraphicFramePr>
          <p:cNvPr id="243" name="Table"/>
          <p:cNvGraphicFramePr/>
          <p:nvPr/>
        </p:nvGraphicFramePr>
        <p:xfrm>
          <a:off x="4788670" y="260496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dirty="0"/>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4" name="Table"/>
          <p:cNvGraphicFramePr/>
          <p:nvPr/>
        </p:nvGraphicFramePr>
        <p:xfrm>
          <a:off x="4788670" y="3344313"/>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4"/>
                  </a:ext>
                </a:extLst>
              </a:tr>
            </a:tbl>
          </a:graphicData>
        </a:graphic>
      </p:graphicFrame>
      <p:graphicFrame>
        <p:nvGraphicFramePr>
          <p:cNvPr id="245" name="Table"/>
          <p:cNvGraphicFramePr/>
          <p:nvPr/>
        </p:nvGraphicFramePr>
        <p:xfrm>
          <a:off x="4788670" y="4261051"/>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46" name="Table"/>
          <p:cNvGraphicFramePr/>
          <p:nvPr/>
        </p:nvGraphicFramePr>
        <p:xfrm>
          <a:off x="4788670" y="557962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7" name="Table"/>
          <p:cNvGraphicFramePr/>
          <p:nvPr/>
        </p:nvGraphicFramePr>
        <p:xfrm>
          <a:off x="5432864" y="2604964"/>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bl>
          </a:graphicData>
        </a:graphic>
      </p:graphicFrame>
      <p:graphicFrame>
        <p:nvGraphicFramePr>
          <p:cNvPr id="248" name="Table"/>
          <p:cNvGraphicFramePr/>
          <p:nvPr/>
        </p:nvGraphicFramePr>
        <p:xfrm>
          <a:off x="5432864" y="426105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49" name="Table"/>
          <p:cNvGraphicFramePr/>
          <p:nvPr/>
        </p:nvGraphicFramePr>
        <p:xfrm>
          <a:off x="4788670"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dirty="0"/>
                    </a:p>
                  </a:txBody>
                  <a:tcPr marL="0" marR="0" marT="0" marB="0" anchor="ctr" horzOverflow="overflow">
                    <a:solidFill>
                      <a:srgbClr val="F1C167"/>
                    </a:solidFill>
                  </a:tcPr>
                </a:tc>
                <a:extLst>
                  <a:ext uri="{0D108BD9-81ED-4DB2-BD59-A6C34878D82A}">
                    <a16:rowId xmlns:a16="http://schemas.microsoft.com/office/drawing/2014/main" val="10004"/>
                  </a:ext>
                </a:extLst>
              </a:tr>
            </a:tbl>
          </a:graphicData>
        </a:graphic>
      </p:graphicFrame>
      <p:graphicFrame>
        <p:nvGraphicFramePr>
          <p:cNvPr id="250" name="Table"/>
          <p:cNvGraphicFramePr/>
          <p:nvPr/>
        </p:nvGraphicFramePr>
        <p:xfrm>
          <a:off x="5432864"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dirty="0"/>
                    </a:p>
                  </a:txBody>
                  <a:tcPr marL="0" marR="0" marT="0" marB="0" anchor="ctr" horzOverflow="overflow">
                    <a:solidFill>
                      <a:srgbClr val="D4A24D"/>
                    </a:solidFill>
                  </a:tcPr>
                </a:tc>
                <a:extLst>
                  <a:ext uri="{0D108BD9-81ED-4DB2-BD59-A6C34878D82A}">
                    <a16:rowId xmlns:a16="http://schemas.microsoft.com/office/drawing/2014/main" val="10004"/>
                  </a:ext>
                </a:extLst>
              </a:tr>
            </a:tbl>
          </a:graphicData>
        </a:graphic>
      </p:graphicFrame>
      <p:graphicFrame>
        <p:nvGraphicFramePr>
          <p:cNvPr id="251" name="Table"/>
          <p:cNvGraphicFramePr/>
          <p:nvPr/>
        </p:nvGraphicFramePr>
        <p:xfrm>
          <a:off x="5432864" y="935671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52" name="Table"/>
          <p:cNvGraphicFramePr/>
          <p:nvPr/>
        </p:nvGraphicFramePr>
        <p:xfrm>
          <a:off x="4788670" y="935671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3" name="Table"/>
          <p:cNvGraphicFramePr/>
          <p:nvPr/>
        </p:nvGraphicFramePr>
        <p:xfrm>
          <a:off x="9451820" y="255560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4" name="Table"/>
          <p:cNvGraphicFramePr/>
          <p:nvPr/>
        </p:nvGraphicFramePr>
        <p:xfrm>
          <a:off x="10007904"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5" name="Table"/>
          <p:cNvGraphicFramePr/>
          <p:nvPr/>
        </p:nvGraphicFramePr>
        <p:xfrm>
          <a:off x="10007904" y="317339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6" name="Table"/>
          <p:cNvGraphicFramePr/>
          <p:nvPr/>
        </p:nvGraphicFramePr>
        <p:xfrm>
          <a:off x="10007904" y="2682608"/>
          <a:ext cx="114300" cy="3429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bl>
          </a:graphicData>
        </a:graphic>
      </p:graphicFrame>
      <p:graphicFrame>
        <p:nvGraphicFramePr>
          <p:cNvPr id="257" name="Table"/>
          <p:cNvGraphicFramePr/>
          <p:nvPr/>
        </p:nvGraphicFramePr>
        <p:xfrm>
          <a:off x="9451820" y="603360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58" name="Table"/>
          <p:cNvGraphicFramePr/>
          <p:nvPr/>
        </p:nvGraphicFramePr>
        <p:xfrm>
          <a:off x="10007904" y="603360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tc>
                  <a:txBody>
                    <a:bodyPr/>
                    <a:lstStyle/>
                    <a:p>
                      <a:pPr defTabSz="914400">
                        <a:defRPr sz="700">
                          <a:sym typeface="Source Sans Pro Regular"/>
                        </a:defRPr>
                      </a:pPr>
                      <a:endParaRPr/>
                    </a:p>
                  </a:txBody>
                  <a:tcPr marL="0" marR="0" marT="0" marB="0" anchor="ctr" horzOverflow="overflow">
                    <a:solidFill>
                      <a:srgbClr val="83A8D2"/>
                    </a:solidFill>
                  </a:tcPr>
                </a:tc>
                <a:tc>
                  <a:txBody>
                    <a:bodyPr/>
                    <a:lstStyle/>
                    <a:p>
                      <a:pPr defTabSz="914400">
                        <a:defRPr sz="700">
                          <a:sym typeface="Source Sans Pro Regular"/>
                        </a:defRPr>
                      </a:pPr>
                      <a:endParaRPr/>
                    </a:p>
                  </a:txBody>
                  <a:tcPr marL="0" marR="0" marT="0" marB="0" anchor="ctr" horzOverflow="overflow">
                    <a:solidFill>
                      <a:srgbClr val="4E78A4"/>
                    </a:solidFill>
                  </a:tcPr>
                </a:tc>
                <a:extLst>
                  <a:ext uri="{0D108BD9-81ED-4DB2-BD59-A6C34878D82A}">
                    <a16:rowId xmlns:a16="http://schemas.microsoft.com/office/drawing/2014/main" val="10001"/>
                  </a:ext>
                </a:extLst>
              </a:tr>
            </a:tbl>
          </a:graphicData>
        </a:graphic>
      </p:graphicFrame>
      <p:graphicFrame>
        <p:nvGraphicFramePr>
          <p:cNvPr id="259" name="Table"/>
          <p:cNvGraphicFramePr/>
          <p:nvPr/>
        </p:nvGraphicFramePr>
        <p:xfrm>
          <a:off x="9451820" y="662880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0" name="Table"/>
          <p:cNvGraphicFramePr/>
          <p:nvPr/>
        </p:nvGraphicFramePr>
        <p:xfrm>
          <a:off x="10007904" y="6628809"/>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B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1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4E78A5"/>
                    </a:solidFill>
                  </a:tcPr>
                </a:tc>
                <a:extLst>
                  <a:ext uri="{0D108BD9-81ED-4DB2-BD59-A6C34878D82A}">
                    <a16:rowId xmlns:a16="http://schemas.microsoft.com/office/drawing/2014/main" val="10003"/>
                  </a:ext>
                </a:extLst>
              </a:tr>
            </a:tbl>
          </a:graphicData>
        </a:graphic>
      </p:graphicFrame>
      <p:graphicFrame>
        <p:nvGraphicFramePr>
          <p:cNvPr id="261" name="Table"/>
          <p:cNvGraphicFramePr/>
          <p:nvPr/>
        </p:nvGraphicFramePr>
        <p:xfrm>
          <a:off x="9451820" y="832281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2" name="Table"/>
          <p:cNvGraphicFramePr/>
          <p:nvPr/>
        </p:nvGraphicFramePr>
        <p:xfrm>
          <a:off x="9451820" y="905864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3" name="Table"/>
          <p:cNvGraphicFramePr/>
          <p:nvPr/>
        </p:nvGraphicFramePr>
        <p:xfrm>
          <a:off x="9451820"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D4A24C"/>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4" name="Table"/>
          <p:cNvGraphicFramePr/>
          <p:nvPr/>
        </p:nvGraphicFramePr>
        <p:xfrm>
          <a:off x="10007904" y="832281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5" name="Table"/>
          <p:cNvGraphicFramePr/>
          <p:nvPr/>
        </p:nvGraphicFramePr>
        <p:xfrm>
          <a:off x="10007904" y="905864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6" name="Table"/>
          <p:cNvGraphicFramePr/>
          <p:nvPr/>
        </p:nvGraphicFramePr>
        <p:xfrm>
          <a:off x="10007904"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7" name="Table"/>
          <p:cNvGraphicFramePr/>
          <p:nvPr/>
        </p:nvGraphicFramePr>
        <p:xfrm>
          <a:off x="5432864" y="3344313"/>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bl>
          </a:graphicData>
        </a:graphic>
      </p:graphicFrame>
      <p:graphicFrame>
        <p:nvGraphicFramePr>
          <p:cNvPr id="268" name="Table"/>
          <p:cNvGraphicFramePr/>
          <p:nvPr/>
        </p:nvGraphicFramePr>
        <p:xfrm>
          <a:off x="5432864" y="557962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69" name="Table"/>
          <p:cNvGraphicFramePr/>
          <p:nvPr/>
        </p:nvGraphicFramePr>
        <p:xfrm>
          <a:off x="9451820" y="317339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70" name="Table"/>
          <p:cNvGraphicFramePr/>
          <p:nvPr/>
        </p:nvGraphicFramePr>
        <p:xfrm>
          <a:off x="9451820"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p:cNvGrpSpPr/>
          <p:nvPr/>
        </p:nvGrpSpPr>
        <p:grpSpPr>
          <a:xfrm>
            <a:off x="8370786" y="-1013163"/>
            <a:ext cx="6157900" cy="3553966"/>
            <a:chOff x="0" y="51032"/>
            <a:chExt cx="6157899" cy="3553965"/>
          </a:xfrm>
        </p:grpSpPr>
        <p:grpSp>
          <p:nvGrpSpPr>
            <p:cNvPr id="287" name="Group"/>
            <p:cNvGrpSpPr/>
            <p:nvPr/>
          </p:nvGrpSpPr>
          <p:grpSpPr>
            <a:xfrm>
              <a:off x="23291" y="51032"/>
              <a:ext cx="6134609" cy="2980100"/>
              <a:chOff x="0" y="51032"/>
              <a:chExt cx="6134607" cy="2980098"/>
            </a:xfrm>
          </p:grpSpPr>
          <p:sp>
            <p:nvSpPr>
              <p:cNvPr id="272"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3"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4"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5"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6"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7"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8"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9"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0"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1"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2"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3"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4"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5"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6"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88"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90" name="OFFSET…"/>
          <p:cNvSpPr txBox="1"/>
          <p:nvPr/>
        </p:nvSpPr>
        <p:spPr>
          <a:xfrm>
            <a:off x="323996" y="2715785"/>
            <a:ext cx="3083799" cy="8037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defRPr>
                <a:latin typeface="Source Sans Pro Bold"/>
                <a:ea typeface="Source Sans Pro Bold"/>
                <a:cs typeface="Source Sans Pro Bold"/>
                <a:sym typeface="Source Sans Pro Bold"/>
              </a:defRPr>
            </a:pPr>
            <a:r>
              <a:t>OFFSET</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lag()</a:t>
            </a:r>
            <a:r>
              <a:rPr>
                <a:solidFill>
                  <a:srgbClr val="000000"/>
                </a:solidFill>
              </a:rPr>
              <a:t> - offset elements by 1</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lead()</a:t>
            </a:r>
            <a:r>
              <a:rPr>
                <a:solidFill>
                  <a:srgbClr val="000000"/>
                </a:solidFill>
              </a:rPr>
              <a:t> - offset elements by -1</a:t>
            </a:r>
          </a:p>
          <a:p>
            <a:pPr>
              <a:lnSpc>
                <a:spcPct val="80000"/>
              </a:lnSpc>
              <a:spcBef>
                <a:spcPts val="0"/>
              </a:spcBef>
              <a:defRPr>
                <a:solidFill>
                  <a:srgbClr val="000000"/>
                </a:solidFill>
              </a:defRPr>
            </a:pPr>
            <a:endParaRPr>
              <a:solidFill>
                <a:srgbClr val="000000"/>
              </a:solidFill>
            </a:endParaRPr>
          </a:p>
          <a:p>
            <a:pPr>
              <a:defRPr>
                <a:latin typeface="Source Sans Pro Bold"/>
                <a:ea typeface="Source Sans Pro Bold"/>
                <a:cs typeface="Source Sans Pro Bold"/>
                <a:sym typeface="Source Sans Pro Bold"/>
              </a:defRPr>
            </a:pPr>
            <a:r>
              <a:t>CUMULATIVE AGGREGATE</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cumall()</a:t>
            </a:r>
            <a:r>
              <a:rPr>
                <a:solidFill>
                  <a:srgbClr val="000000"/>
                </a:solidFill>
              </a:rPr>
              <a:t> - cumulative all()</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cumany()</a:t>
            </a:r>
            <a:r>
              <a:rPr>
                <a:solidFill>
                  <a:srgbClr val="000000"/>
                </a:solidFill>
              </a:rPr>
              <a:t> - cumulative any()</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cummax()</a:t>
            </a:r>
            <a:r>
              <a:rPr>
                <a:latin typeface="+mj-lt"/>
                <a:ea typeface="+mj-ea"/>
                <a:cs typeface="+mj-cs"/>
                <a:sym typeface="Source Sans Pro Regular"/>
              </a:rPr>
              <a:t> - cumulative max()</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cummean()</a:t>
            </a:r>
            <a:r>
              <a:rPr>
                <a:solidFill>
                  <a:srgbClr val="000000"/>
                </a:solidFill>
              </a:rPr>
              <a:t> - cumulative mean()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cummin()</a:t>
            </a:r>
            <a:r>
              <a:rPr>
                <a:latin typeface="+mj-lt"/>
                <a:ea typeface="+mj-ea"/>
                <a:cs typeface="+mj-cs"/>
                <a:sym typeface="Source Sans Pro Regular"/>
              </a:rPr>
              <a:t> - cumulative min()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cumprod()</a:t>
            </a:r>
            <a:r>
              <a:rPr>
                <a:latin typeface="+mj-lt"/>
                <a:ea typeface="+mj-ea"/>
                <a:cs typeface="+mj-cs"/>
                <a:sym typeface="Source Sans Pro Regular"/>
              </a:rPr>
              <a:t> - cumulative prod()</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cumsum()</a:t>
            </a:r>
            <a:r>
              <a:rPr>
                <a:latin typeface="+mj-lt"/>
                <a:ea typeface="+mj-ea"/>
                <a:cs typeface="+mj-cs"/>
                <a:sym typeface="Source Sans Pro Regular"/>
              </a:rPr>
              <a:t> - cumulative sum()</a:t>
            </a:r>
          </a:p>
          <a:p>
            <a:pPr>
              <a:lnSpc>
                <a:spcPct val="80000"/>
              </a:lnSpc>
              <a:spcBef>
                <a:spcPts val="0"/>
              </a:spcBef>
              <a:defRPr>
                <a:solidFill>
                  <a:srgbClr val="000000"/>
                </a:solidFill>
              </a:defRPr>
            </a:pPr>
            <a:endParaRPr>
              <a:latin typeface="+mj-lt"/>
              <a:ea typeface="+mj-ea"/>
              <a:cs typeface="+mj-cs"/>
              <a:sym typeface="Source Sans Pro Regular"/>
            </a:endParaRPr>
          </a:p>
          <a:p>
            <a:pPr>
              <a:defRPr>
                <a:latin typeface="Source Sans Pro Bold"/>
                <a:ea typeface="Source Sans Pro Bold"/>
                <a:cs typeface="Source Sans Pro Bold"/>
                <a:sym typeface="Source Sans Pro Bold"/>
              </a:defRPr>
            </a:pPr>
            <a:r>
              <a:t>RANKING</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cume_dist()</a:t>
            </a:r>
            <a:r>
              <a:rPr>
                <a:solidFill>
                  <a:srgbClr val="000000"/>
                </a:solidFill>
              </a:rPr>
              <a:t> - proportion of all values &lt;=</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dense_rank()</a:t>
            </a:r>
            <a:r>
              <a:rPr>
                <a:solidFill>
                  <a:srgbClr val="000000"/>
                </a:solidFill>
              </a:rPr>
              <a:t> - rank w ties = min, no gaps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min_rank() </a:t>
            </a:r>
            <a:r>
              <a:rPr>
                <a:solidFill>
                  <a:srgbClr val="000000"/>
                </a:solidFill>
              </a:rPr>
              <a:t>- rank with ties = min</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ntile()</a:t>
            </a:r>
            <a:r>
              <a:rPr>
                <a:solidFill>
                  <a:srgbClr val="000000"/>
                </a:solidFill>
              </a:rPr>
              <a:t> - bins into n bins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percent_rank()</a:t>
            </a:r>
            <a:r>
              <a:rPr>
                <a:solidFill>
                  <a:srgbClr val="000000"/>
                </a:solidFill>
              </a:rPr>
              <a:t> - min_rank scaled to [0,1]</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row_number()</a:t>
            </a:r>
            <a:r>
              <a:rPr>
                <a:solidFill>
                  <a:srgbClr val="000000"/>
                </a:solidFill>
              </a:rPr>
              <a:t> - rank with ties = "first"</a:t>
            </a:r>
          </a:p>
          <a:p>
            <a:pPr>
              <a:lnSpc>
                <a:spcPct val="80000"/>
              </a:lnSpc>
              <a:spcBef>
                <a:spcPts val="0"/>
              </a:spcBef>
              <a:defRPr>
                <a:solidFill>
                  <a:srgbClr val="000000"/>
                </a:solidFill>
              </a:defRPr>
            </a:pPr>
            <a:endParaRPr>
              <a:solidFill>
                <a:srgbClr val="000000"/>
              </a:solidFill>
            </a:endParaRPr>
          </a:p>
          <a:p>
            <a:pPr>
              <a:defRPr>
                <a:latin typeface="Source Sans Pro Bold"/>
                <a:ea typeface="Source Sans Pro Bold"/>
                <a:cs typeface="Source Sans Pro Bold"/>
                <a:sym typeface="Source Sans Pro Bold"/>
              </a:defRPr>
            </a:pPr>
            <a:r>
              <a:t>MATH</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 - , *, /, ^, %/%, %% </a:t>
            </a:r>
            <a:r>
              <a:rPr>
                <a:latin typeface="+mj-lt"/>
                <a:ea typeface="+mj-ea"/>
                <a:cs typeface="+mj-cs"/>
                <a:sym typeface="Source Sans Pro Regular"/>
              </a:rPr>
              <a:t>- arithmetic ops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log(), log2(), log10() </a:t>
            </a:r>
            <a:r>
              <a:rPr>
                <a:latin typeface="+mj-lt"/>
                <a:ea typeface="+mj-ea"/>
                <a:cs typeface="+mj-cs"/>
                <a:sym typeface="Source Sans Pro Regular"/>
              </a:rPr>
              <a:t>- logs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&lt;, &lt;=, &gt;, &gt;=, !=, ==</a:t>
            </a:r>
            <a:r>
              <a:rPr>
                <a:latin typeface="+mj-lt"/>
                <a:ea typeface="+mj-ea"/>
                <a:cs typeface="+mj-cs"/>
                <a:sym typeface="Source Sans Pro Regular"/>
              </a:rPr>
              <a:t> - logical comparisons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between()</a:t>
            </a:r>
            <a:r>
              <a:rPr>
                <a:solidFill>
                  <a:srgbClr val="000000"/>
                </a:solidFill>
              </a:rPr>
              <a:t> - x &gt;= left &amp; x &lt;= right</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near()</a:t>
            </a:r>
            <a:r>
              <a:rPr>
                <a:solidFill>
                  <a:srgbClr val="000000"/>
                </a:solidFill>
              </a:rPr>
              <a:t> - safe == for floating point numbers</a:t>
            </a:r>
          </a:p>
          <a:p>
            <a:pPr>
              <a:lnSpc>
                <a:spcPct val="80000"/>
              </a:lnSpc>
              <a:spcBef>
                <a:spcPts val="0"/>
              </a:spcBef>
              <a:defRPr>
                <a:solidFill>
                  <a:srgbClr val="000000"/>
                </a:solidFill>
              </a:defRPr>
            </a:pPr>
            <a:endParaRPr>
              <a:solidFill>
                <a:srgbClr val="000000"/>
              </a:solidFill>
            </a:endParaRPr>
          </a:p>
          <a:p>
            <a:pPr>
              <a:defRPr>
                <a:latin typeface="Source Sans Pro Bold"/>
                <a:ea typeface="Source Sans Pro Bold"/>
                <a:cs typeface="Source Sans Pro Bold"/>
                <a:sym typeface="Source Sans Pro Bold"/>
              </a:defRPr>
            </a:pPr>
            <a:r>
              <a:t>MISCELLANEOUS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case_when()</a:t>
            </a:r>
            <a:r>
              <a:rPr>
                <a:solidFill>
                  <a:srgbClr val="000000"/>
                </a:solidFill>
              </a:rPr>
              <a:t> - multi-case if_else()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starwars %&gt;% </a:t>
            </a:r>
            <a:br/>
            <a:r>
              <a:t>                  mutate(type = case_when(</a:t>
            </a:r>
            <a:br/>
            <a:r>
              <a:t>                      height &gt; 200 | mass &gt; 200 ~ "large",</a:t>
            </a:r>
            <a:br/>
            <a:r>
              <a:t>                          species == "Droid"           ~ "robot",</a:t>
            </a:r>
            <a:br/>
            <a:r>
              <a:t>                          TRUE                                    ~ "other")</a:t>
            </a:r>
            <a:br/>
            <a:r>
              <a:t>                          )</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coalesce()</a:t>
            </a:r>
            <a:r>
              <a:rPr>
                <a:solidFill>
                  <a:srgbClr val="000000"/>
                </a:solidFill>
              </a:rPr>
              <a:t> - first non-NA values by </a:t>
            </a:r>
            <a:br>
              <a:rPr>
                <a:solidFill>
                  <a:srgbClr val="000000"/>
                </a:solidFill>
              </a:rPr>
            </a:br>
            <a:r>
              <a:rPr>
                <a:solidFill>
                  <a:srgbClr val="000000"/>
                </a:solidFill>
              </a:rPr>
              <a:t>              element  across a set of vectors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if_else()</a:t>
            </a:r>
            <a:r>
              <a:rPr>
                <a:solidFill>
                  <a:srgbClr val="000000"/>
                </a:solidFill>
              </a:rPr>
              <a:t> - element-wise if() + else()</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na_if()</a:t>
            </a:r>
            <a:r>
              <a:rPr>
                <a:solidFill>
                  <a:srgbClr val="000000"/>
                </a:solidFill>
              </a:rPr>
              <a:t> - replace specific values with NA</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pmax()</a:t>
            </a:r>
            <a:r>
              <a:rPr>
                <a:latin typeface="+mj-lt"/>
                <a:ea typeface="+mj-ea"/>
                <a:cs typeface="+mj-cs"/>
                <a:sym typeface="Source Sans Pro Regular"/>
              </a:rPr>
              <a:t> - element-wise max()</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pmin()</a:t>
            </a:r>
            <a:r>
              <a:rPr>
                <a:latin typeface="+mj-lt"/>
                <a:ea typeface="+mj-ea"/>
                <a:cs typeface="+mj-cs"/>
                <a:sym typeface="Source Sans Pro Regular"/>
              </a:rPr>
              <a:t> - element-wise min()</a:t>
            </a: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8" cy="8033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mutate()</a:t>
            </a:r>
            <a:r>
              <a:rPr>
                <a:latin typeface="+mj-lt"/>
                <a:ea typeface="+mj-ea"/>
                <a:cs typeface="+mj-cs"/>
                <a:sym typeface="Source Sans Pro Regular"/>
              </a:rPr>
              <a:t> and </a:t>
            </a:r>
            <a:r>
              <a:t>transmute()</a:t>
            </a:r>
            <a:r>
              <a:rPr>
                <a:latin typeface="+mj-lt"/>
                <a:ea typeface="+mj-ea"/>
                <a:cs typeface="+mj-cs"/>
                <a:sym typeface="Source Sans Pro Regular"/>
              </a:rPr>
              <a:t> apply vectorized functions to columns to create new columns. Vectorized functions take vectors as input and return vectors of the same length as output.</a:t>
            </a:r>
          </a:p>
        </p:txBody>
      </p:sp>
      <p:sp>
        <p:nvSpPr>
          <p:cNvPr id="292" name="Vectorized Functions"/>
          <p:cNvSpPr txBox="1"/>
          <p:nvPr/>
        </p:nvSpPr>
        <p:spPr>
          <a:xfrm>
            <a:off x="323996" y="729729"/>
            <a:ext cx="2766696"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t>Vectorized Functions</a:t>
            </a:r>
          </a:p>
        </p:txBody>
      </p:sp>
      <p:sp>
        <p:nvSpPr>
          <p:cNvPr id="293" name="TO USE WITH MUTATE ()"/>
          <p:cNvSpPr txBox="1"/>
          <p:nvPr/>
        </p:nvSpPr>
        <p:spPr>
          <a:xfrm>
            <a:off x="323996" y="1200389"/>
            <a:ext cx="1590041"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TO USE WITH MUTATE ()</a:t>
            </a:r>
          </a:p>
        </p:txBody>
      </p:sp>
      <p:sp>
        <p:nvSpPr>
          <p:cNvPr id="294" name="Line"/>
          <p:cNvSpPr/>
          <p:nvPr/>
        </p:nvSpPr>
        <p:spPr>
          <a:xfrm>
            <a:off x="323997" y="729956"/>
            <a:ext cx="3088097" cy="4"/>
          </a:xfrm>
          <a:prstGeom prst="line">
            <a:avLst/>
          </a:prstGeom>
          <a:ln w="12700">
            <a:solidFill>
              <a:srgbClr val="E4E4E3"/>
            </a:solidFill>
            <a:miter lim="400000"/>
          </a:ln>
        </p:spPr>
        <p:txBody>
          <a:bodyPr lIns="45718" tIns="45718" rIns="45718" bIns="45718"/>
          <a:lstStyle/>
          <a:p>
            <a:endParaRPr/>
          </a:p>
        </p:txBody>
      </p:sp>
      <p:grpSp>
        <p:nvGrpSpPr>
          <p:cNvPr id="297" name="Group"/>
          <p:cNvGrpSpPr/>
          <p:nvPr/>
        </p:nvGrpSpPr>
        <p:grpSpPr>
          <a:xfrm>
            <a:off x="343762" y="2232646"/>
            <a:ext cx="2483945" cy="276235"/>
            <a:chOff x="0" y="0"/>
            <a:chExt cx="2483944" cy="276234"/>
          </a:xfrm>
        </p:grpSpPr>
        <p:pic>
          <p:nvPicPr>
            <p:cNvPr id="295" name="Image" descr="Image"/>
            <p:cNvPicPr>
              <a:picLocks noChangeAspect="1"/>
            </p:cNvPicPr>
            <p:nvPr/>
          </p:nvPicPr>
          <p:blipFill>
            <a:blip r:embed="rId2"/>
            <a:stretch>
              <a:fillRect/>
            </a:stretch>
          </p:blipFill>
          <p:spPr>
            <a:xfrm>
              <a:off x="0" y="-1"/>
              <a:ext cx="2483945" cy="276236"/>
            </a:xfrm>
            <a:prstGeom prst="rect">
              <a:avLst/>
            </a:prstGeom>
            <a:ln w="12700" cap="flat">
              <a:noFill/>
              <a:miter lim="400000"/>
            </a:ln>
            <a:effectLst/>
          </p:spPr>
        </p:pic>
        <p:sp>
          <p:nvSpPr>
            <p:cNvPr id="296" name="vectorized function"/>
            <p:cNvSpPr txBox="1"/>
            <p:nvPr/>
          </p:nvSpPr>
          <p:spPr>
            <a:xfrm>
              <a:off x="126961" y="42811"/>
              <a:ext cx="1315569"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vectorized function</a:t>
              </a:r>
            </a:p>
          </p:txBody>
        </p:sp>
      </p:grpSp>
      <p:sp>
        <p:nvSpPr>
          <p:cNvPr id="298" name="Summary Functions"/>
          <p:cNvSpPr txBox="1"/>
          <p:nvPr/>
        </p:nvSpPr>
        <p:spPr>
          <a:xfrm>
            <a:off x="3714820" y="729729"/>
            <a:ext cx="2675256"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t>Summary Functions</a:t>
            </a:r>
          </a:p>
        </p:txBody>
      </p:sp>
      <p:sp>
        <p:nvSpPr>
          <p:cNvPr id="299" name="Line"/>
          <p:cNvSpPr/>
          <p:nvPr/>
        </p:nvSpPr>
        <p:spPr>
          <a:xfrm>
            <a:off x="3714820" y="729956"/>
            <a:ext cx="3100796" cy="4"/>
          </a:xfrm>
          <a:prstGeom prst="line">
            <a:avLst/>
          </a:prstGeom>
          <a:ln w="12700">
            <a:solidFill>
              <a:srgbClr val="E4E4E3"/>
            </a:solidFill>
            <a:miter lim="400000"/>
          </a:ln>
        </p:spPr>
        <p:txBody>
          <a:bodyPr lIns="45718" tIns="45718" rIns="45718" bIns="45718"/>
          <a:lstStyle/>
          <a:p>
            <a:endParaRPr/>
          </a:p>
        </p:txBody>
      </p:sp>
      <p:sp>
        <p:nvSpPr>
          <p:cNvPr id="300" name="TO USE WITH SUMMARISE ()"/>
          <p:cNvSpPr txBox="1"/>
          <p:nvPr/>
        </p:nvSpPr>
        <p:spPr>
          <a:xfrm>
            <a:off x="3714820" y="1200389"/>
            <a:ext cx="1862684"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TO USE WITH SUMMARISE ()</a:t>
            </a:r>
          </a:p>
        </p:txBody>
      </p:sp>
      <p:sp>
        <p:nvSpPr>
          <p:cNvPr id="301" name="summarise() applies summary functions to columns to create a new table. Summary functions take vectors as input and return single values as output."/>
          <p:cNvSpPr txBox="1"/>
          <p:nvPr/>
        </p:nvSpPr>
        <p:spPr>
          <a:xfrm>
            <a:off x="3714820" y="1452743"/>
            <a:ext cx="3054157" cy="6858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summarise() </a:t>
            </a:r>
            <a:r>
              <a:rPr>
                <a:latin typeface="+mj-lt"/>
                <a:ea typeface="+mj-ea"/>
                <a:cs typeface="+mj-cs"/>
                <a:sym typeface="Source Sans Pro Regular"/>
              </a:rPr>
              <a:t>applies summary functions to columns to create a new table. Summary functions take vectors as input and return single values as output.</a:t>
            </a:r>
          </a:p>
        </p:txBody>
      </p:sp>
      <p:sp>
        <p:nvSpPr>
          <p:cNvPr id="302" name="COUNT…"/>
          <p:cNvSpPr txBox="1"/>
          <p:nvPr/>
        </p:nvSpPr>
        <p:spPr>
          <a:xfrm>
            <a:off x="3714820" y="2715785"/>
            <a:ext cx="3055257" cy="4686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78358">
              <a:spcBef>
                <a:spcPts val="100"/>
              </a:spcBef>
              <a:tabLst>
                <a:tab pos="431800" algn="l"/>
              </a:tabLst>
              <a:defRPr sz="1100">
                <a:latin typeface="Source Sans Pro Bold"/>
                <a:ea typeface="Source Sans Pro Bold"/>
                <a:cs typeface="Source Sans Pro Bold"/>
                <a:sym typeface="Source Sans Pro Bold"/>
              </a:defRPr>
            </a:pPr>
            <a:r>
              <a:t>COUNT</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n()</a:t>
            </a:r>
            <a:r>
              <a:rPr>
                <a:solidFill>
                  <a:srgbClr val="000000"/>
                </a:solidFill>
              </a:rPr>
              <a:t> - number of values/rows</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n_distinct()</a:t>
            </a:r>
            <a:r>
              <a:rPr>
                <a:solidFill>
                  <a:srgbClr val="000000"/>
                </a:solidFill>
              </a:rPr>
              <a:t> - # of uniques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sum(!is.na())</a:t>
            </a:r>
            <a:r>
              <a:rPr>
                <a:latin typeface="+mj-lt"/>
                <a:ea typeface="+mj-ea"/>
                <a:cs typeface="+mj-cs"/>
                <a:sym typeface="Source Sans Pro Regular"/>
              </a:rPr>
              <a:t> - # of non-NA’s</a:t>
            </a:r>
          </a:p>
          <a:p>
            <a:pPr defTabSz="578358">
              <a:lnSpc>
                <a:spcPct val="80000"/>
              </a:lnSpc>
              <a:spcBef>
                <a:spcPts val="0"/>
              </a:spcBef>
              <a:defRPr sz="1100">
                <a:solidFill>
                  <a:srgbClr val="000000"/>
                </a:solidFill>
              </a:defRPr>
            </a:pPr>
            <a:endParaRPr>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t>POSITION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mean()</a:t>
            </a:r>
            <a:r>
              <a:rPr>
                <a:latin typeface="+mj-lt"/>
                <a:ea typeface="+mj-ea"/>
                <a:cs typeface="+mj-cs"/>
                <a:sym typeface="Source Sans Pro Regular"/>
              </a:rPr>
              <a:t> - mean, also </a:t>
            </a:r>
            <a:r>
              <a:t>mean(!is.na())</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median()</a:t>
            </a:r>
            <a:r>
              <a:rPr>
                <a:latin typeface="+mj-lt"/>
                <a:ea typeface="+mj-ea"/>
                <a:cs typeface="+mj-cs"/>
                <a:sym typeface="Source Sans Pro Regular"/>
              </a:rPr>
              <a:t> - median</a:t>
            </a:r>
          </a:p>
          <a:p>
            <a:pPr defTabSz="578358">
              <a:lnSpc>
                <a:spcPct val="80000"/>
              </a:lnSpc>
              <a:spcBef>
                <a:spcPts val="0"/>
              </a:spcBef>
              <a:defRPr sz="1100">
                <a:solidFill>
                  <a:srgbClr val="000000"/>
                </a:solidFill>
              </a:defRPr>
            </a:pPr>
            <a:endParaRPr>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t>LOGICAL</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mean()</a:t>
            </a:r>
            <a:r>
              <a:rPr>
                <a:latin typeface="+mj-lt"/>
                <a:ea typeface="+mj-ea"/>
                <a:cs typeface="+mj-cs"/>
                <a:sym typeface="Source Sans Pro Regular"/>
              </a:rPr>
              <a:t> - proportion of TRUE’s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sum()</a:t>
            </a:r>
            <a:r>
              <a:rPr>
                <a:latin typeface="+mj-lt"/>
                <a:ea typeface="+mj-ea"/>
                <a:cs typeface="+mj-cs"/>
                <a:sym typeface="Source Sans Pro Regular"/>
              </a:rPr>
              <a:t> - # of TRUE’s</a:t>
            </a:r>
          </a:p>
          <a:p>
            <a:pPr defTabSz="578358">
              <a:lnSpc>
                <a:spcPct val="80000"/>
              </a:lnSpc>
              <a:spcBef>
                <a:spcPts val="0"/>
              </a:spcBef>
              <a:defRPr sz="1100">
                <a:solidFill>
                  <a:srgbClr val="000000"/>
                </a:solidFill>
              </a:defRPr>
            </a:pPr>
            <a:endParaRPr>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t>ORDER</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first()</a:t>
            </a:r>
            <a:r>
              <a:rPr>
                <a:solidFill>
                  <a:srgbClr val="000000"/>
                </a:solidFill>
              </a:rPr>
              <a:t> - first value</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last()</a:t>
            </a:r>
            <a:r>
              <a:rPr>
                <a:solidFill>
                  <a:srgbClr val="000000"/>
                </a:solidFill>
              </a:rPr>
              <a:t> - last value</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nth()</a:t>
            </a:r>
            <a:r>
              <a:rPr>
                <a:solidFill>
                  <a:srgbClr val="000000"/>
                </a:solidFill>
              </a:rPr>
              <a:t> - value in nth location of vector</a:t>
            </a:r>
          </a:p>
          <a:p>
            <a:pPr defTabSz="578358">
              <a:lnSpc>
                <a:spcPct val="80000"/>
              </a:lnSpc>
              <a:spcBef>
                <a:spcPts val="0"/>
              </a:spcBef>
              <a:defRPr sz="1100">
                <a:solidFill>
                  <a:srgbClr val="000000"/>
                </a:solidFill>
              </a:defRPr>
            </a:pPr>
            <a:endParaRPr>
              <a:solidFill>
                <a:srgbClr val="000000"/>
              </a:solidFill>
            </a:endParaRPr>
          </a:p>
          <a:p>
            <a:pPr defTabSz="578358">
              <a:spcBef>
                <a:spcPts val="100"/>
              </a:spcBef>
              <a:defRPr sz="1100">
                <a:latin typeface="Source Sans Pro Bold"/>
                <a:ea typeface="Source Sans Pro Bold"/>
                <a:cs typeface="Source Sans Pro Bold"/>
                <a:sym typeface="Source Sans Pro Bold"/>
              </a:defRPr>
            </a:pPr>
            <a:r>
              <a:t>RANK</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quantile()</a:t>
            </a:r>
            <a:r>
              <a:rPr>
                <a:latin typeface="+mj-lt"/>
                <a:ea typeface="+mj-ea"/>
                <a:cs typeface="+mj-cs"/>
                <a:sym typeface="Source Sans Pro Regular"/>
              </a:rPr>
              <a:t> - nth quantile </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min() </a:t>
            </a:r>
            <a:r>
              <a:rPr>
                <a:latin typeface="+mj-lt"/>
                <a:ea typeface="+mj-ea"/>
                <a:cs typeface="+mj-cs"/>
                <a:sym typeface="Source Sans Pro Regular"/>
              </a:rPr>
              <a:t>- minimum value</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max()</a:t>
            </a:r>
            <a:r>
              <a:rPr>
                <a:latin typeface="+mj-lt"/>
                <a:ea typeface="+mj-ea"/>
                <a:cs typeface="+mj-cs"/>
                <a:sym typeface="Source Sans Pro Regular"/>
              </a:rPr>
              <a:t> - maximum value</a:t>
            </a:r>
          </a:p>
          <a:p>
            <a:pPr defTabSz="578358">
              <a:lnSpc>
                <a:spcPct val="80000"/>
              </a:lnSpc>
              <a:spcBef>
                <a:spcPts val="0"/>
              </a:spcBef>
              <a:defRPr sz="1100">
                <a:solidFill>
                  <a:srgbClr val="000000"/>
                </a:solidFill>
              </a:defRPr>
            </a:pPr>
            <a:endParaRPr>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t>SPREAD</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IQR()</a:t>
            </a:r>
            <a:r>
              <a:rPr>
                <a:latin typeface="+mj-lt"/>
                <a:ea typeface="+mj-ea"/>
                <a:cs typeface="+mj-cs"/>
                <a:sym typeface="Source Sans Pro Regular"/>
              </a:rPr>
              <a:t> - Inter-Quartile Range</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mad()</a:t>
            </a:r>
            <a:r>
              <a:rPr>
                <a:latin typeface="+mj-lt"/>
                <a:ea typeface="+mj-ea"/>
                <a:cs typeface="+mj-cs"/>
                <a:sym typeface="Source Sans Pro Regular"/>
              </a:rPr>
              <a:t> - median absolute deviation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sd()</a:t>
            </a:r>
            <a:r>
              <a:rPr>
                <a:latin typeface="+mj-lt"/>
                <a:ea typeface="+mj-ea"/>
                <a:cs typeface="+mj-cs"/>
                <a:sym typeface="Source Sans Pro Regular"/>
              </a:rPr>
              <a:t> - standard deviation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var()</a:t>
            </a:r>
            <a:r>
              <a:rPr>
                <a:latin typeface="+mj-lt"/>
                <a:ea typeface="+mj-ea"/>
                <a:cs typeface="+mj-cs"/>
                <a:sym typeface="Source Sans Pro Regular"/>
              </a:rPr>
              <a:t> - variance</a:t>
            </a:r>
          </a:p>
        </p:txBody>
      </p:sp>
      <p:sp>
        <p:nvSpPr>
          <p:cNvPr id="303" name="Row Names"/>
          <p:cNvSpPr txBox="1"/>
          <p:nvPr/>
        </p:nvSpPr>
        <p:spPr>
          <a:xfrm>
            <a:off x="3714820" y="7471578"/>
            <a:ext cx="1571626"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t>Row Names</a:t>
            </a:r>
          </a:p>
        </p:txBody>
      </p:sp>
      <p:sp>
        <p:nvSpPr>
          <p:cNvPr id="304" name="Line"/>
          <p:cNvSpPr/>
          <p:nvPr/>
        </p:nvSpPr>
        <p:spPr>
          <a:xfrm>
            <a:off x="3714820" y="7497205"/>
            <a:ext cx="3100796" cy="4"/>
          </a:xfrm>
          <a:prstGeom prst="line">
            <a:avLst/>
          </a:prstGeom>
          <a:ln w="12700">
            <a:solidFill>
              <a:srgbClr val="E4E4E3"/>
            </a:solidFill>
            <a:miter lim="400000"/>
          </a:ln>
        </p:spPr>
        <p:txBody>
          <a:bodyPr lIns="45718" tIns="45718" rIns="45718" bIns="45718"/>
          <a:lstStyle/>
          <a:p>
            <a:endParaRPr/>
          </a:p>
        </p:txBody>
      </p:sp>
      <p:sp>
        <p:nvSpPr>
          <p:cNvPr id="305" name="Tidy data does not use rownames, which store a variable outside of the columns. To work with the rownames, first move them into a column."/>
          <p:cNvSpPr txBox="1"/>
          <p:nvPr/>
        </p:nvSpPr>
        <p:spPr>
          <a:xfrm>
            <a:off x="3714820" y="7872010"/>
            <a:ext cx="3054157" cy="8033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defTabSz="566673">
              <a:lnSpc>
                <a:spcPct val="80000"/>
              </a:lnSpc>
              <a:spcBef>
                <a:spcPts val="0"/>
              </a:spcBef>
              <a:defRPr sz="1100">
                <a:solidFill>
                  <a:srgbClr val="000000"/>
                </a:solidFill>
              </a:defRPr>
            </a:lvl1pPr>
          </a:lstStyle>
          <a:p>
            <a:r>
              <a:t>Tidy data does not use rownames, which store a variable outside of the columns. To work with the rownames, first move them into a column.</a:t>
            </a:r>
          </a:p>
        </p:txBody>
      </p:sp>
      <p:sp>
        <p:nvSpPr>
          <p:cNvPr id="306" name="RStudio® is a trademark of RStudio, PBC  •  CC BY SA  RStudio  •  info@rstudio.com  •  844-448-1212  •  rstudio.com  •  Learn more at dplyr.tidyverse.org  •  dplyr  1.0.7  •  Updated:  2021-07"/>
          <p:cNvSpPr txBox="1"/>
          <p:nvPr/>
        </p:nvSpPr>
        <p:spPr>
          <a:xfrm>
            <a:off x="1845571" y="10340909"/>
            <a:ext cx="11830668" cy="248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spAutoFit/>
          </a:bodyPr>
          <a:lstStyle/>
          <a:p>
            <a:pPr algn="r">
              <a:lnSpc>
                <a:spcPct val="90000"/>
              </a:lnSpc>
              <a:spcBef>
                <a:spcPts val="0"/>
              </a:spcBef>
              <a:defRPr sz="900">
                <a:solidFill>
                  <a:srgbClr val="000000"/>
                </a:solidFill>
              </a:defRPr>
            </a:pPr>
            <a:r>
              <a:t>RStudio® is a trademark of RStudio, PBC  •  </a:t>
            </a:r>
            <a:r>
              <a:rPr u="sng">
                <a:solidFill>
                  <a:srgbClr val="0000FF"/>
                </a:solidFill>
                <a:uFill>
                  <a:solidFill>
                    <a:srgbClr val="0000FF"/>
                  </a:solidFill>
                </a:uFill>
                <a:hlinkClick r:id="rId3"/>
              </a:rPr>
              <a:t>CC BY SA</a:t>
            </a:r>
            <a:r>
              <a:t>  RStudio  •  </a:t>
            </a:r>
            <a:r>
              <a:rPr u="sng">
                <a:solidFill>
                  <a:srgbClr val="0000FF"/>
                </a:solidFill>
                <a:uFill>
                  <a:solidFill>
                    <a:srgbClr val="0000FF"/>
                  </a:solidFill>
                </a:uFill>
                <a:hlinkClick r:id="rId4"/>
              </a:rPr>
              <a:t>info@rstudio.com</a:t>
            </a:r>
            <a:r>
              <a:t>  •  844-448-1212  •  </a:t>
            </a:r>
            <a:r>
              <a:rPr u="sng">
                <a:solidFill>
                  <a:srgbClr val="0000FF"/>
                </a:solidFill>
                <a:uFill>
                  <a:solidFill>
                    <a:srgbClr val="0000FF"/>
                  </a:solidFill>
                </a:uFill>
                <a:hlinkClick r:id="rId5"/>
              </a:rPr>
              <a:t>rstudio.com</a:t>
            </a:r>
            <a:r>
              <a:t>  •  Learn more at </a:t>
            </a:r>
            <a:r>
              <a:rPr u="sng">
                <a:solidFill>
                  <a:srgbClr val="0000FF"/>
                </a:solidFill>
                <a:uFill>
                  <a:solidFill>
                    <a:srgbClr val="0000FF"/>
                  </a:solidFill>
                </a:uFill>
                <a:latin typeface="Source Sans Pro Bold"/>
                <a:ea typeface="Source Sans Pro Bold"/>
                <a:cs typeface="Source Sans Pro Bold"/>
                <a:sym typeface="Source Sans Pro Bold"/>
                <a:hlinkClick r:id="rId6"/>
              </a:rPr>
              <a:t>dplyr.tidyverse.org</a:t>
            </a:r>
            <a:r>
              <a:t>  •  dplyr  1.0.7  •  Updated:  2021-07</a:t>
            </a:r>
          </a:p>
        </p:txBody>
      </p:sp>
      <p:sp>
        <p:nvSpPr>
          <p:cNvPr id="307"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308" name="tibble::rownames_to_column()…"/>
          <p:cNvSpPr txBox="1"/>
          <p:nvPr/>
        </p:nvSpPr>
        <p:spPr>
          <a:xfrm>
            <a:off x="4644013" y="8405582"/>
            <a:ext cx="2321243" cy="125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A6AAA9"/>
                </a:solidFill>
              </a:defRPr>
            </a:pPr>
            <a:r>
              <a:t>tibble::</a:t>
            </a:r>
            <a:r>
              <a:rPr>
                <a:solidFill>
                  <a:srgbClr val="000000"/>
                </a:solidFill>
                <a:latin typeface="Source Sans Pro Bold"/>
                <a:ea typeface="Source Sans Pro Bold"/>
                <a:cs typeface="Source Sans Pro Bold"/>
                <a:sym typeface="Source Sans Pro Bold"/>
              </a:rPr>
              <a:t>rownames_to_column()</a:t>
            </a:r>
          </a:p>
          <a:p>
            <a:pPr>
              <a:lnSpc>
                <a:spcPct val="80000"/>
              </a:lnSpc>
              <a:spcBef>
                <a:spcPts val="0"/>
              </a:spcBef>
              <a:defRPr>
                <a:solidFill>
                  <a:srgbClr val="000000"/>
                </a:solidFill>
              </a:defRPr>
            </a:pPr>
            <a:r>
              <a:t>Move row names into col.</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 </a:t>
            </a:r>
            <a:r>
              <a:rPr>
                <a:latin typeface="Source Code Pro ExtraLight"/>
                <a:ea typeface="Source Code Pro ExtraLight"/>
                <a:cs typeface="Source Code Pro ExtraLight"/>
                <a:sym typeface="Source Code Pro ExtraLight"/>
              </a:rPr>
              <a:t>&lt;-</a:t>
            </a:r>
            <a:r>
              <a:rPr>
                <a:latin typeface="+mj-lt"/>
                <a:ea typeface="+mj-ea"/>
                <a:cs typeface="+mj-cs"/>
                <a:sym typeface="Source Sans Pro Regular"/>
              </a:rPr>
              <a:t> </a:t>
            </a:r>
            <a:r>
              <a:t>rownames_to_column(mtcars,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a:p>
          <a:p>
            <a:pPr>
              <a:lnSpc>
                <a:spcPct val="80000"/>
              </a:lnSpc>
              <a:spcBef>
                <a:spcPts val="0"/>
              </a:spcBef>
              <a:defRPr>
                <a:solidFill>
                  <a:srgbClr val="A6AAA9"/>
                </a:solidFill>
              </a:defRPr>
            </a:pPr>
            <a:r>
              <a:t>tibble::</a:t>
            </a:r>
            <a:r>
              <a:rPr>
                <a:solidFill>
                  <a:srgbClr val="000000"/>
                </a:solidFill>
                <a:latin typeface="Source Sans Pro Bold"/>
                <a:ea typeface="Source Sans Pro Bold"/>
                <a:cs typeface="Source Sans Pro Bold"/>
                <a:sym typeface="Source Sans Pro Bold"/>
              </a:rPr>
              <a:t>column_to_rownames()</a:t>
            </a:r>
          </a:p>
          <a:p>
            <a:pPr>
              <a:lnSpc>
                <a:spcPct val="80000"/>
              </a:lnSpc>
              <a:spcBef>
                <a:spcPts val="0"/>
              </a:spcBef>
              <a:defRPr>
                <a:solidFill>
                  <a:srgbClr val="000000"/>
                </a:solidFill>
              </a:defRPr>
            </a:pPr>
            <a:r>
              <a:t>Move col into row names.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column_to_rownames(a, var = "C")</a:t>
            </a:r>
          </a:p>
        </p:txBody>
      </p:sp>
      <p:grpSp>
        <p:nvGrpSpPr>
          <p:cNvPr id="311" name="Group"/>
          <p:cNvGrpSpPr/>
          <p:nvPr/>
        </p:nvGrpSpPr>
        <p:grpSpPr>
          <a:xfrm>
            <a:off x="3747639" y="2232645"/>
            <a:ext cx="2483947" cy="276128"/>
            <a:chOff x="0" y="0"/>
            <a:chExt cx="2483946" cy="276126"/>
          </a:xfrm>
        </p:grpSpPr>
        <p:pic>
          <p:nvPicPr>
            <p:cNvPr id="309" name="Image" descr="Image"/>
            <p:cNvPicPr>
              <a:picLocks noChangeAspect="1"/>
            </p:cNvPicPr>
            <p:nvPr/>
          </p:nvPicPr>
          <p:blipFill>
            <a:blip r:embed="rId7"/>
            <a:stretch>
              <a:fillRect/>
            </a:stretch>
          </p:blipFill>
          <p:spPr>
            <a:xfrm>
              <a:off x="0" y="-1"/>
              <a:ext cx="2483947" cy="276127"/>
            </a:xfrm>
            <a:prstGeom prst="rect">
              <a:avLst/>
            </a:prstGeom>
            <a:ln w="12700" cap="flat">
              <a:noFill/>
              <a:miter lim="400000"/>
            </a:ln>
            <a:effectLst/>
          </p:spPr>
        </p:pic>
        <p:sp>
          <p:nvSpPr>
            <p:cNvPr id="310" name="summary function"/>
            <p:cNvSpPr txBox="1"/>
            <p:nvPr/>
          </p:nvSpPr>
          <p:spPr>
            <a:xfrm>
              <a:off x="144679" y="36983"/>
              <a:ext cx="1247445"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summary function</a:t>
              </a:r>
            </a:p>
          </p:txBody>
        </p:sp>
      </p:grpSp>
      <p:sp>
        <p:nvSpPr>
          <p:cNvPr id="312" name="Also tibble::has_rownames() and tibble::remove_rownames()."/>
          <p:cNvSpPr txBox="1"/>
          <p:nvPr/>
        </p:nvSpPr>
        <p:spPr>
          <a:xfrm>
            <a:off x="3714820" y="9759471"/>
            <a:ext cx="2155749" cy="34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a:lnSpc>
                <a:spcPct val="80000"/>
              </a:lnSpc>
              <a:spcBef>
                <a:spcPts val="0"/>
              </a:spcBef>
              <a:defRPr>
                <a:solidFill>
                  <a:srgbClr val="000000"/>
                </a:solidFill>
              </a:defRPr>
            </a:pPr>
            <a:r>
              <a:t>Also </a:t>
            </a:r>
            <a:r>
              <a:rPr>
                <a:solidFill>
                  <a:srgbClr val="A6AAA9"/>
                </a:solidFill>
              </a:rPr>
              <a:t>tibble::</a:t>
            </a:r>
            <a:r>
              <a:rPr>
                <a:latin typeface="Source Sans Pro Bold"/>
                <a:ea typeface="Source Sans Pro Bold"/>
                <a:cs typeface="Source Sans Pro Bold"/>
                <a:sym typeface="Source Sans Pro Bold"/>
              </a:rPr>
              <a:t>has_rownames() </a:t>
            </a:r>
            <a:r>
              <a:t>and</a:t>
            </a:r>
            <a:br/>
            <a:r>
              <a:rPr>
                <a:solidFill>
                  <a:srgbClr val="A6AAA9"/>
                </a:solidFill>
              </a:rPr>
              <a:t>tibble::</a:t>
            </a:r>
            <a:r>
              <a:rPr>
                <a:latin typeface="Source Sans Pro Bold"/>
                <a:ea typeface="Source Sans Pro Bold"/>
                <a:cs typeface="Source Sans Pro Bold"/>
                <a:sym typeface="Source Sans Pro Bold"/>
              </a:rPr>
              <a:t>remove_rownames()</a:t>
            </a:r>
            <a:r>
              <a:t>.</a:t>
            </a:r>
          </a:p>
        </p:txBody>
      </p:sp>
      <p:sp>
        <p:nvSpPr>
          <p:cNvPr id="313" name="Combine Tables"/>
          <p:cNvSpPr txBox="1"/>
          <p:nvPr/>
        </p:nvSpPr>
        <p:spPr>
          <a:xfrm>
            <a:off x="7111868" y="729729"/>
            <a:ext cx="2131696"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t>Combine Tables</a:t>
            </a:r>
          </a:p>
        </p:txBody>
      </p:sp>
      <p:sp>
        <p:nvSpPr>
          <p:cNvPr id="314" name="Line"/>
          <p:cNvSpPr/>
          <p:nvPr/>
        </p:nvSpPr>
        <p:spPr>
          <a:xfrm>
            <a:off x="7111868" y="729958"/>
            <a:ext cx="4432395" cy="2"/>
          </a:xfrm>
          <a:prstGeom prst="line">
            <a:avLst/>
          </a:prstGeom>
          <a:ln w="12700">
            <a:solidFill>
              <a:srgbClr val="E4E4E3"/>
            </a:solidFill>
            <a:miter lim="400000"/>
          </a:ln>
        </p:spPr>
        <p:txBody>
          <a:bodyPr lIns="45718" tIns="45718" rIns="45718" bIns="45718"/>
          <a:lstStyle/>
          <a:p>
            <a:endParaRPr/>
          </a:p>
        </p:txBody>
      </p:sp>
      <p:sp>
        <p:nvSpPr>
          <p:cNvPr id="315" name="COMBINE VARIABLES"/>
          <p:cNvSpPr txBox="1"/>
          <p:nvPr/>
        </p:nvSpPr>
        <p:spPr>
          <a:xfrm>
            <a:off x="7111868" y="1200389"/>
            <a:ext cx="1404875"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COMBINE VARIABLES</a:t>
            </a:r>
          </a:p>
        </p:txBody>
      </p:sp>
      <p:sp>
        <p:nvSpPr>
          <p:cNvPr id="316" name="COMBINE CASES"/>
          <p:cNvSpPr txBox="1"/>
          <p:nvPr/>
        </p:nvSpPr>
        <p:spPr>
          <a:xfrm>
            <a:off x="10520143" y="1200389"/>
            <a:ext cx="1098551"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COMBINE CASES</a:t>
            </a:r>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6" cy="95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bind_cols(</a:t>
            </a:r>
            <a:r>
              <a:rPr>
                <a:latin typeface="+mj-lt"/>
                <a:ea typeface="+mj-ea"/>
                <a:cs typeface="+mj-cs"/>
                <a:sym typeface="Source Sans Pro Regular"/>
              </a:rPr>
              <a:t>…, .name_repair</a:t>
            </a:r>
            <a:r>
              <a:t>) </a:t>
            </a:r>
            <a:r>
              <a:rPr>
                <a:latin typeface="+mj-lt"/>
                <a:ea typeface="+mj-ea"/>
                <a:cs typeface="+mj-cs"/>
                <a:sym typeface="Source Sans Pro Regular"/>
              </a:rPr>
              <a:t>Returns tables placed side by side as a single table. Column lengths must be equal. Columns will NOT be matched by id (to do that look at Relational Data below), so be sure to check that both tables are ordered the way you want before binding.</a:t>
            </a:r>
          </a:p>
        </p:txBody>
      </p:sp>
      <p:sp>
        <p:nvSpPr>
          <p:cNvPr id="318" name="left_join(x, y, by = NULL, copy = FALSE,  suffix = c(&quot;.x&quot;, &quot;.y&quot;), …, keep = FALSE, na_matched = &quot;na&quot;) Join matching values from y to x.…"/>
          <p:cNvSpPr txBox="1"/>
          <p:nvPr/>
        </p:nvSpPr>
        <p:spPr>
          <a:xfrm>
            <a:off x="7696406" y="4377278"/>
            <a:ext cx="2586111" cy="293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left_join(</a:t>
            </a:r>
            <a:r>
              <a:rPr>
                <a:latin typeface="+mj-lt"/>
                <a:ea typeface="+mj-ea"/>
                <a:cs typeface="+mj-cs"/>
                <a:sym typeface="Source Sans Pro Regular"/>
              </a:rPr>
              <a:t>x, y, by = NULL, copy = FALSE,  suffix = c(".x", ".y"), …, keep = FALSE, na_matched = "na"</a:t>
            </a:r>
            <a:r>
              <a:t>) </a:t>
            </a:r>
            <a:r>
              <a:rPr>
                <a:latin typeface="+mj-lt"/>
                <a:ea typeface="+mj-ea"/>
                <a:cs typeface="+mj-cs"/>
                <a:sym typeface="Source Sans Pro Regular"/>
              </a:rPr>
              <a:t>Join matching values from y to x.</a:t>
            </a:r>
          </a:p>
          <a:p>
            <a:pPr>
              <a:lnSpc>
                <a:spcPct val="80000"/>
              </a:lnSpc>
              <a:spcBef>
                <a:spcPts val="0"/>
              </a:spcBef>
              <a:defRPr>
                <a:solidFill>
                  <a:srgbClr val="000000"/>
                </a:solidFill>
              </a:defRPr>
            </a:pPr>
            <a:endParaRPr>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right_join(</a:t>
            </a:r>
            <a:r>
              <a:rPr>
                <a:latin typeface="+mj-lt"/>
                <a:ea typeface="+mj-ea"/>
                <a:cs typeface="+mj-cs"/>
                <a:sym typeface="Source Sans Pro Regular"/>
              </a:rPr>
              <a:t>x, y, by = NULL, copy = FALSE,  suffix = c(".x", ".y"), …, keep = FALSE, na_matches = "na"</a:t>
            </a:r>
            <a:r>
              <a:t>) </a:t>
            </a:r>
            <a:r>
              <a:rPr>
                <a:latin typeface="+mj-lt"/>
                <a:ea typeface="+mj-ea"/>
                <a:cs typeface="+mj-cs"/>
                <a:sym typeface="Source Sans Pro Regular"/>
              </a:rPr>
              <a:t>Join matching values from x to y.</a:t>
            </a:r>
          </a:p>
          <a:p>
            <a:pPr>
              <a:lnSpc>
                <a:spcPct val="80000"/>
              </a:lnSpc>
              <a:spcBef>
                <a:spcPts val="0"/>
              </a:spcBef>
              <a:defRPr>
                <a:solidFill>
                  <a:srgbClr val="000000"/>
                </a:solidFill>
              </a:defRPr>
            </a:pPr>
            <a:endParaRPr>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inner_join(</a:t>
            </a:r>
            <a:r>
              <a:rPr>
                <a:latin typeface="+mj-lt"/>
                <a:ea typeface="+mj-ea"/>
                <a:cs typeface="+mj-cs"/>
                <a:sym typeface="Source Sans Pro Regular"/>
              </a:rPr>
              <a:t>x, y, by = NULL, copy = FALSE,  suffix = c(".x", ".y"), …, keep = FALSE, na_matches = "na"</a:t>
            </a:r>
            <a:r>
              <a:t>) </a:t>
            </a:r>
            <a:r>
              <a:rPr>
                <a:latin typeface="+mj-lt"/>
                <a:ea typeface="+mj-ea"/>
                <a:cs typeface="+mj-cs"/>
                <a:sym typeface="Source Sans Pro Regular"/>
              </a:rPr>
              <a:t>Join data. Retain only rows with matches.</a:t>
            </a:r>
          </a:p>
          <a:p>
            <a:pPr>
              <a:lnSpc>
                <a:spcPct val="80000"/>
              </a:lnSpc>
              <a:spcBef>
                <a:spcPts val="0"/>
              </a:spcBef>
              <a:defRPr>
                <a:solidFill>
                  <a:srgbClr val="000000"/>
                </a:solidFill>
              </a:defRPr>
            </a:pPr>
            <a:endParaRPr>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full_join(</a:t>
            </a:r>
            <a:r>
              <a:rPr>
                <a:latin typeface="+mj-lt"/>
                <a:ea typeface="+mj-ea"/>
                <a:cs typeface="+mj-cs"/>
                <a:sym typeface="Source Sans Pro Regular"/>
              </a:rPr>
              <a:t>x, y, by = NULL, copy = FALSE,  suffix = c(".x", ".y"), …, keep = FALSE, na_matches = "na"</a:t>
            </a:r>
            <a:r>
              <a:t>) </a:t>
            </a:r>
            <a:r>
              <a:rPr>
                <a:latin typeface="+mj-lt"/>
                <a:ea typeface="+mj-ea"/>
                <a:cs typeface="+mj-cs"/>
                <a:sym typeface="Source Sans Pro Regular"/>
              </a:rPr>
              <a:t>Join data. Retain all values, all rows.</a:t>
            </a:r>
          </a:p>
        </p:txBody>
      </p:sp>
      <p:sp>
        <p:nvSpPr>
          <p:cNvPr id="319" name="Use by = c(&quot;col1&quot;, &quot;col2&quot;, …)  to specify one or more common columns to match on.…"/>
          <p:cNvSpPr txBox="1"/>
          <p:nvPr/>
        </p:nvSpPr>
        <p:spPr>
          <a:xfrm>
            <a:off x="7937706" y="7878905"/>
            <a:ext cx="2321244" cy="2429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by = c("col1", "col2", …)</a:t>
            </a:r>
            <a:r>
              <a:t>  to specify one or more common columns to match on.</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"A")</a:t>
            </a:r>
          </a:p>
          <a:p>
            <a:pPr>
              <a:lnSpc>
                <a:spcPct val="80000"/>
              </a:lnSpc>
              <a:spcBef>
                <a:spcPts val="0"/>
              </a:spcBef>
              <a:defRPr>
                <a:solidFill>
                  <a:srgbClr val="000000"/>
                </a:solidFill>
              </a:defRPr>
            </a:pPr>
            <a:endParaRPr/>
          </a:p>
          <a:p>
            <a:pPr>
              <a:lnSpc>
                <a:spcPct val="80000"/>
              </a:lnSpc>
              <a:spcBef>
                <a:spcPts val="0"/>
              </a:spcBef>
              <a:defRPr>
                <a:solidFill>
                  <a:srgbClr val="000000"/>
                </a:solidFill>
              </a:defRPr>
            </a:pPr>
            <a:r>
              <a:t>Use a named vector,  </a:t>
            </a:r>
            <a:r>
              <a:rPr>
                <a:latin typeface="Source Sans Pro Bold"/>
                <a:ea typeface="Source Sans Pro Bold"/>
                <a:cs typeface="Source Sans Pro Bold"/>
                <a:sym typeface="Source Sans Pro Bold"/>
              </a:rPr>
              <a:t>by = c("col1" = "col2")</a:t>
            </a:r>
            <a:r>
              <a:t>, to match on columns that have different names in each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a:t>
            </a:r>
          </a:p>
          <a:p>
            <a:pPr>
              <a:lnSpc>
                <a:spcPct val="80000"/>
              </a:lnSpc>
              <a:spcBef>
                <a:spcPts val="0"/>
              </a:spcBef>
              <a:defRPr>
                <a:solidFill>
                  <a:srgbClr val="000000"/>
                </a:solidFill>
              </a:defRPr>
            </a:pPr>
            <a:endParaRPr/>
          </a:p>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suffix</a:t>
            </a:r>
            <a:r>
              <a:t> to specify the suffix to give to unmatched columns that have the same name in both tables.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 </a:t>
            </a:r>
            <a:br/>
            <a:r>
              <a:t>suffix = c("1", "2"))</a:t>
            </a:r>
          </a:p>
        </p:txBody>
      </p:sp>
      <p:sp>
        <p:nvSpPr>
          <p:cNvPr id="320" name="Line"/>
          <p:cNvSpPr/>
          <p:nvPr/>
        </p:nvSpPr>
        <p:spPr>
          <a:xfrm>
            <a:off x="7120848" y="3260988"/>
            <a:ext cx="6531438" cy="2"/>
          </a:xfrm>
          <a:prstGeom prst="line">
            <a:avLst/>
          </a:prstGeom>
          <a:ln w="12700">
            <a:solidFill>
              <a:srgbClr val="E0E0E0"/>
            </a:solidFill>
            <a:custDash>
              <a:ds d="100000" sp="200000"/>
            </a:custDash>
          </a:ln>
        </p:spPr>
        <p:txBody>
          <a:bodyPr lIns="45718" tIns="45718" rIns="45718" bIns="45718"/>
          <a:lstStyle/>
          <a:p>
            <a:endParaRPr/>
          </a:p>
        </p:txBody>
      </p:sp>
      <p:sp>
        <p:nvSpPr>
          <p:cNvPr id="321" name="Line"/>
          <p:cNvSpPr/>
          <p:nvPr/>
        </p:nvSpPr>
        <p:spPr>
          <a:xfrm>
            <a:off x="7120848" y="7512535"/>
            <a:ext cx="3113486" cy="4"/>
          </a:xfrm>
          <a:prstGeom prst="line">
            <a:avLst/>
          </a:prstGeom>
          <a:ln w="12700">
            <a:solidFill>
              <a:srgbClr val="E0E0E0"/>
            </a:solidFill>
            <a:custDash>
              <a:ds d="100000" sp="200000"/>
            </a:custDash>
          </a:ln>
        </p:spPr>
        <p:txBody>
          <a:bodyPr lIns="45718" tIns="45718" rIns="45718" bIns="45718"/>
          <a:lstStyle/>
          <a:p>
            <a:endParaRPr/>
          </a:p>
        </p:txBody>
      </p:sp>
      <p:sp>
        <p:nvSpPr>
          <p:cNvPr id="322" name="Use a &quot;Filtering Join&quot; to filter one table against the rows of another."/>
          <p:cNvSpPr txBox="1"/>
          <p:nvPr/>
        </p:nvSpPr>
        <p:spPr>
          <a:xfrm>
            <a:off x="10520143" y="3527688"/>
            <a:ext cx="3119353" cy="3647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Filtering Join</a:t>
            </a:r>
            <a:r>
              <a:t>" to filter one table against the rows of another. </a:t>
            </a:r>
          </a:p>
        </p:txBody>
      </p:sp>
      <p:sp>
        <p:nvSpPr>
          <p:cNvPr id="323" name="semi_join(x, y, by = NULL, copy = FALSE, …, na_matches = &quot;na&quot;) Return rows of x that have a match in y.  Use to see what will be included in a join.…"/>
          <p:cNvSpPr txBox="1"/>
          <p:nvPr/>
        </p:nvSpPr>
        <p:spPr>
          <a:xfrm>
            <a:off x="11000926" y="4615858"/>
            <a:ext cx="2596900" cy="140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semi_join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dirty="0">
                <a:latin typeface="+mj-lt"/>
                <a:ea typeface="+mj-ea"/>
                <a:cs typeface="+mj-cs"/>
                <a:sym typeface="Source Sans Pro Regular"/>
              </a:rPr>
              <a:t>Return rows of x that have a match in y.  Use to see what will be included in a join.</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anti_join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dirty="0">
                <a:latin typeface="+mj-lt"/>
                <a:ea typeface="+mj-ea"/>
                <a:cs typeface="+mj-cs"/>
                <a:sym typeface="Source Sans Pro Regular"/>
              </a:rPr>
              <a:t>Return rows of x that do not have a match in y. Use to see what will not be included in a join.</a:t>
            </a:r>
          </a:p>
        </p:txBody>
      </p:sp>
      <p:sp>
        <p:nvSpPr>
          <p:cNvPr id="324" name="Line"/>
          <p:cNvSpPr/>
          <p:nvPr/>
        </p:nvSpPr>
        <p:spPr>
          <a:xfrm>
            <a:off x="3723799" y="1183716"/>
            <a:ext cx="3094987" cy="4"/>
          </a:xfrm>
          <a:prstGeom prst="line">
            <a:avLst/>
          </a:prstGeom>
          <a:ln w="12700">
            <a:solidFill>
              <a:srgbClr val="E0E0E0"/>
            </a:solidFill>
            <a:custDash>
              <a:ds d="100000" sp="200000"/>
            </a:custDash>
          </a:ln>
        </p:spPr>
        <p:txBody>
          <a:bodyPr lIns="45718" tIns="45718" rIns="45718" bIns="45718"/>
          <a:lstStyle/>
          <a:p>
            <a:endParaRPr/>
          </a:p>
        </p:txBody>
      </p:sp>
      <p:sp>
        <p:nvSpPr>
          <p:cNvPr id="325" name="Line"/>
          <p:cNvSpPr/>
          <p:nvPr/>
        </p:nvSpPr>
        <p:spPr>
          <a:xfrm>
            <a:off x="10529123" y="1183716"/>
            <a:ext cx="1031493" cy="4"/>
          </a:xfrm>
          <a:prstGeom prst="line">
            <a:avLst/>
          </a:prstGeom>
          <a:ln w="12700">
            <a:solidFill>
              <a:srgbClr val="E0E0E0"/>
            </a:solidFill>
            <a:custDash>
              <a:ds d="100000" sp="200000"/>
            </a:custDash>
          </a:ln>
        </p:spPr>
        <p:txBody>
          <a:bodyPr lIns="45718" tIns="45718" rIns="45718" bIns="45718"/>
          <a:lstStyle/>
          <a:p>
            <a:endParaRPr/>
          </a:p>
        </p:txBody>
      </p:sp>
      <p:sp>
        <p:nvSpPr>
          <p:cNvPr id="326" name="Line"/>
          <p:cNvSpPr/>
          <p:nvPr/>
        </p:nvSpPr>
        <p:spPr>
          <a:xfrm>
            <a:off x="332976" y="1183716"/>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7" name="Line"/>
          <p:cNvSpPr/>
          <p:nvPr/>
        </p:nvSpPr>
        <p:spPr>
          <a:xfrm>
            <a:off x="332976" y="2689242"/>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8" name="Line"/>
          <p:cNvSpPr/>
          <p:nvPr/>
        </p:nvSpPr>
        <p:spPr>
          <a:xfrm>
            <a:off x="3723799" y="2689242"/>
            <a:ext cx="3082287" cy="4"/>
          </a:xfrm>
          <a:prstGeom prst="line">
            <a:avLst/>
          </a:prstGeom>
          <a:ln w="12700">
            <a:solidFill>
              <a:srgbClr val="E0E0E0"/>
            </a:solidFill>
            <a:custDash>
              <a:ds d="100000" sp="200000"/>
            </a:custDash>
          </a:ln>
        </p:spPr>
        <p:txBody>
          <a:bodyPr lIns="45718" tIns="45718" rIns="45718" bIns="45718"/>
          <a:lstStyle/>
          <a:p>
            <a:endParaRPr/>
          </a:p>
        </p:txBody>
      </p:sp>
      <p:grpSp>
        <p:nvGrpSpPr>
          <p:cNvPr id="332" name="Group"/>
          <p:cNvGrpSpPr/>
          <p:nvPr/>
        </p:nvGrpSpPr>
        <p:grpSpPr>
          <a:xfrm>
            <a:off x="3643848" y="8380304"/>
            <a:ext cx="847253" cy="463727"/>
            <a:chOff x="0" y="0"/>
            <a:chExt cx="847252" cy="463726"/>
          </a:xfrm>
        </p:grpSpPr>
        <p:sp>
          <p:nvSpPr>
            <p:cNvPr id="329" name="Line"/>
            <p:cNvSpPr/>
            <p:nvPr/>
          </p:nvSpPr>
          <p:spPr>
            <a:xfrm>
              <a:off x="421821" y="279400"/>
              <a:ext cx="111560" cy="2"/>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endParaRPr/>
            </a:p>
          </p:txBody>
        </p:sp>
        <p:graphicFrame>
          <p:nvGraphicFramePr>
            <p:cNvPr id="330" name="Table"/>
            <p:cNvGraphicFramePr/>
            <p:nvPr/>
          </p:nvGraphicFramePr>
          <p:xfrm>
            <a:off x="0" y="0"/>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700" b="0">
                            <a:latin typeface="+mj-lt"/>
                            <a:ea typeface="+mj-ea"/>
                            <a:cs typeface="+mj-cs"/>
                          </a:defRPr>
                        </a:pPr>
                        <a:endParaRPr/>
                      </a:p>
                    </a:txBody>
                    <a:tcPr marL="0" marR="0" marT="0" marB="0" anchor="ctr" horzOverflow="overflow">
                      <a:solidFill>
                        <a:srgbClr val="FFFFFF"/>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solidFill>
                              <a:srgbClr val="DEA037"/>
                            </a:solidFill>
                          </a:rPr>
                          <a:t>1</a:t>
                        </a:r>
                      </a:p>
                    </a:txBody>
                    <a:tcPr marL="0" marR="0" marT="0" marB="0" anchor="ctr" horzOverflow="overflow">
                      <a:solidFill>
                        <a:srgbClr val="FFFFFF"/>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solidFill>
                              <a:srgbClr val="DEA037"/>
                            </a:solidFill>
                          </a:rPr>
                          <a:t>2</a:t>
                        </a:r>
                      </a:p>
                    </a:txBody>
                    <a:tcPr marL="0" marR="0" marT="0" marB="0" anchor="ctr" horzOverflow="overflow">
                      <a:solidFill>
                        <a:srgbClr val="FFFFFF"/>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solidFill>
                              <a:srgbClr val="DEA037"/>
                            </a:solidFill>
                          </a:rPr>
                          <a:t>3</a:t>
                        </a:r>
                      </a:p>
                    </a:txBody>
                    <a:tcPr marL="0" marR="0" marT="0" marB="0" anchor="ctr" horzOverflow="overflow">
                      <a:solidFill>
                        <a:srgbClr val="FFFFFF"/>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1" name="Table"/>
            <p:cNvGraphicFramePr/>
            <p:nvPr/>
          </p:nvGraphicFramePr>
          <p:xfrm>
            <a:off x="504352" y="652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a:t>
                        </a:r>
                      </a:p>
                    </a:txBody>
                    <a:tcPr marL="0" marR="0" marT="0" marB="0" anchor="ctr" horzOverflow="overflow">
                      <a:solidFill>
                        <a:srgbClr val="FABF53"/>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a:t>
                        </a:r>
                      </a:p>
                    </a:txBody>
                    <a:tcPr marL="0" marR="0" marT="0" marB="0" anchor="ctr" horzOverflow="overflow">
                      <a:solidFill>
                        <a:srgbClr val="FABF53"/>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3</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pSp>
      <p:graphicFrame>
        <p:nvGraphicFramePr>
          <p:cNvPr id="333" name="Table"/>
          <p:cNvGraphicFramePr/>
          <p:nvPr>
            <p:extLst>
              <p:ext uri="{D42A27DB-BD31-4B8C-83A1-F6EECF244321}">
                <p14:modId xmlns:p14="http://schemas.microsoft.com/office/powerpoint/2010/main" val="604066212"/>
              </p:ext>
            </p:extLst>
          </p:nvPr>
        </p:nvGraphicFramePr>
        <p:xfrm>
          <a:off x="4199001" y="9136633"/>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FFFFFF"/>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olidFill>
                            <a:srgbClr val="DEA037"/>
                          </a:solidFill>
                          <a:sym typeface="Source Sans Pro Regular"/>
                        </a:rPr>
                        <a:t>t</a:t>
                      </a:r>
                    </a:p>
                  </a:txBody>
                  <a:tcPr marL="0" marR="0" marT="0" marB="0" anchor="ctr" horzOverflow="overflow">
                    <a:solidFill>
                      <a:srgbClr val="FFFFFF"/>
                    </a:solidFill>
                  </a:tcPr>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olidFill>
                            <a:srgbClr val="DEA037"/>
                          </a:solidFill>
                          <a:sym typeface="Source Sans Pro Regular"/>
                        </a:rPr>
                        <a:t>u</a:t>
                      </a:r>
                    </a:p>
                  </a:txBody>
                  <a:tcPr marL="0" marR="0" marT="0" marB="0" anchor="ctr" horzOverflow="overflow">
                    <a:solidFill>
                      <a:srgbClr val="FFFFFF"/>
                    </a:solidFill>
                  </a:tcPr>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olidFill>
                            <a:srgbClr val="DEA037"/>
                          </a:solidFill>
                          <a:sym typeface="Source Sans Pro Regular"/>
                        </a:rPr>
                        <a:t>v</a:t>
                      </a:r>
                    </a:p>
                  </a:txBody>
                  <a:tcPr marL="0" marR="0" marT="0" marB="0" anchor="ctr" horzOverflow="overflow">
                    <a:solidFill>
                      <a:srgbClr val="FFFFFF"/>
                    </a:solidFill>
                  </a:tcPr>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4" name="Table"/>
          <p:cNvGraphicFramePr/>
          <p:nvPr>
            <p:extLst>
              <p:ext uri="{D42A27DB-BD31-4B8C-83A1-F6EECF244321}">
                <p14:modId xmlns:p14="http://schemas.microsoft.com/office/powerpoint/2010/main" val="672402806"/>
              </p:ext>
            </p:extLst>
          </p:nvPr>
        </p:nvGraphicFramePr>
        <p:xfrm>
          <a:off x="3747639" y="911775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35" name="Line"/>
          <p:cNvSpPr/>
          <p:nvPr/>
        </p:nvSpPr>
        <p:spPr>
          <a:xfrm>
            <a:off x="4115832" y="9339833"/>
            <a:ext cx="111560" cy="3"/>
          </a:xfrm>
          <a:prstGeom prst="line">
            <a:avLst/>
          </a:prstGeom>
          <a:ln>
            <a:solidFill>
              <a:srgbClr val="53585F"/>
            </a:solidFill>
            <a:miter lim="400000"/>
            <a:tailEnd type="triangle"/>
          </a:ln>
        </p:spPr>
        <p:txBody>
          <a:bodyPr lIns="45718" tIns="45718" rIns="45718" bIns="45718"/>
          <a:lstStyle/>
          <a:p>
            <a:endParaRPr/>
          </a:p>
        </p:txBody>
      </p:sp>
      <p:grpSp>
        <p:nvGrpSpPr>
          <p:cNvPr id="344" name="Group"/>
          <p:cNvGrpSpPr/>
          <p:nvPr/>
        </p:nvGrpSpPr>
        <p:grpSpPr>
          <a:xfrm>
            <a:off x="7121297" y="1485628"/>
            <a:ext cx="2439467" cy="1617490"/>
            <a:chOff x="0" y="95250"/>
            <a:chExt cx="2439466" cy="1617488"/>
          </a:xfrm>
        </p:grpSpPr>
        <p:sp>
          <p:nvSpPr>
            <p:cNvPr id="336" name="x"/>
            <p:cNvSpPr/>
            <p:nvPr/>
          </p:nvSpPr>
          <p:spPr>
            <a:xfrm>
              <a:off x="44449" y="9525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37" name="y"/>
            <p:cNvSpPr/>
            <p:nvPr/>
          </p:nvSpPr>
          <p:spPr>
            <a:xfrm>
              <a:off x="741377" y="9525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38" name="Table"/>
            <p:cNvGraphicFramePr/>
            <p:nvPr/>
          </p:nvGraphicFramePr>
          <p:xfrm>
            <a:off x="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9" name="Table"/>
            <p:cNvGraphicFramePr/>
            <p:nvPr/>
          </p:nvGraphicFramePr>
          <p:xfrm>
            <a:off x="691074"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40" name="+"/>
            <p:cNvSpPr/>
            <p:nvPr/>
          </p:nvSpPr>
          <p:spPr>
            <a:xfrm>
              <a:off x="479142" y="4427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41" name="="/>
            <p:cNvSpPr/>
            <p:nvPr/>
          </p:nvSpPr>
          <p:spPr>
            <a:xfrm>
              <a:off x="1169465" y="4427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graphicFrame>
          <p:nvGraphicFramePr>
            <p:cNvPr id="342" name="Table"/>
            <p:cNvGraphicFramePr/>
            <p:nvPr/>
          </p:nvGraphicFramePr>
          <p:xfrm>
            <a:off x="1364382"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43" name="Table"/>
            <p:cNvGraphicFramePr/>
            <p:nvPr/>
          </p:nvGraphicFramePr>
          <p:xfrm>
            <a:off x="169722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graphicFrame>
        <p:nvGraphicFramePr>
          <p:cNvPr id="345" name="Table"/>
          <p:cNvGraphicFramePr/>
          <p:nvPr>
            <p:extLst>
              <p:ext uri="{D42A27DB-BD31-4B8C-83A1-F6EECF244321}">
                <p14:modId xmlns:p14="http://schemas.microsoft.com/office/powerpoint/2010/main" val="279637327"/>
              </p:ext>
            </p:extLst>
          </p:nvPr>
        </p:nvGraphicFramePr>
        <p:xfrm>
          <a:off x="7140688" y="436035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46" name="Table"/>
          <p:cNvGraphicFramePr/>
          <p:nvPr>
            <p:extLst>
              <p:ext uri="{D42A27DB-BD31-4B8C-83A1-F6EECF244321}">
                <p14:modId xmlns:p14="http://schemas.microsoft.com/office/powerpoint/2010/main" val="3230413355"/>
              </p:ext>
            </p:extLst>
          </p:nvPr>
        </p:nvGraphicFramePr>
        <p:xfrm>
          <a:off x="7140688" y="5113636"/>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solidFill>
                      <a:srgbClr val="DEA037"/>
                    </a:solidFill>
                  </a:tcPr>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dirty="0">
                          <a:sym typeface="Source Sans Pro Regular"/>
                        </a:rPr>
                        <a:t>u</a:t>
                      </a:r>
                    </a:p>
                  </a:txBody>
                  <a:tcPr marL="0" marR="0" marT="0" marB="0" anchor="ctr" horzOverflow="overflow">
                    <a:solidFill>
                      <a:srgbClr val="FABF53"/>
                    </a:solidFill>
                  </a:tcPr>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defRPr sz="600">
                          <a:sym typeface="Source Sans Pro Regular"/>
                        </a:defRPr>
                      </a:pPr>
                      <a:r>
                        <a:t>N</a:t>
                      </a:r>
                      <a:r>
                        <a:rPr sz="700"/>
                        <a:t>A</a:t>
                      </a:r>
                    </a:p>
                  </a:txBody>
                  <a:tcPr marL="0" marR="0" marT="0" marB="0" anchor="ctr" horzOverflow="overflow">
                    <a:no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47" name="Table"/>
          <p:cNvGraphicFramePr/>
          <p:nvPr>
            <p:extLst>
              <p:ext uri="{D42A27DB-BD31-4B8C-83A1-F6EECF244321}">
                <p14:modId xmlns:p14="http://schemas.microsoft.com/office/powerpoint/2010/main" val="1837776737"/>
              </p:ext>
            </p:extLst>
          </p:nvPr>
        </p:nvGraphicFramePr>
        <p:xfrm>
          <a:off x="7140688" y="5848417"/>
          <a:ext cx="4572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graphicFrame>
        <p:nvGraphicFramePr>
          <p:cNvPr id="348" name="Table"/>
          <p:cNvGraphicFramePr/>
          <p:nvPr>
            <p:extLst>
              <p:ext uri="{D42A27DB-BD31-4B8C-83A1-F6EECF244321}">
                <p14:modId xmlns:p14="http://schemas.microsoft.com/office/powerpoint/2010/main" val="1783159412"/>
              </p:ext>
            </p:extLst>
          </p:nvPr>
        </p:nvGraphicFramePr>
        <p:xfrm>
          <a:off x="7140688" y="6582892"/>
          <a:ext cx="4572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dirty="0">
                          <a:sym typeface="Source Sans Pro Regular"/>
                        </a:rPr>
                        <a:t>t</a:t>
                      </a:r>
                    </a:p>
                  </a:txBody>
                  <a:tcPr marL="0" marR="0" marT="0" marB="0" anchor="ctr" horzOverflow="overflow"/>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dirty="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49" name="Table"/>
          <p:cNvGraphicFramePr/>
          <p:nvPr>
            <p:extLst>
              <p:ext uri="{D42A27DB-BD31-4B8C-83A1-F6EECF244321}">
                <p14:modId xmlns:p14="http://schemas.microsoft.com/office/powerpoint/2010/main" val="781115766"/>
              </p:ext>
            </p:extLst>
          </p:nvPr>
        </p:nvGraphicFramePr>
        <p:xfrm>
          <a:off x="7140688" y="7876472"/>
          <a:ext cx="622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50" name="Table"/>
          <p:cNvGraphicFramePr/>
          <p:nvPr>
            <p:extLst>
              <p:ext uri="{D42A27DB-BD31-4B8C-83A1-F6EECF244321}">
                <p14:modId xmlns:p14="http://schemas.microsoft.com/office/powerpoint/2010/main" val="1964223335"/>
              </p:ext>
            </p:extLst>
          </p:nvPr>
        </p:nvGraphicFramePr>
        <p:xfrm>
          <a:off x="7140688" y="8635957"/>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51" name="Table"/>
          <p:cNvGraphicFramePr/>
          <p:nvPr>
            <p:extLst>
              <p:ext uri="{D42A27DB-BD31-4B8C-83A1-F6EECF244321}">
                <p14:modId xmlns:p14="http://schemas.microsoft.com/office/powerpoint/2010/main" val="3592845424"/>
              </p:ext>
            </p:extLst>
          </p:nvPr>
        </p:nvGraphicFramePr>
        <p:xfrm>
          <a:off x="7140688" y="9370946"/>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A2</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B2</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nvGrpSpPr>
          <p:cNvPr id="359" name="Group"/>
          <p:cNvGrpSpPr/>
          <p:nvPr/>
        </p:nvGrpSpPr>
        <p:grpSpPr>
          <a:xfrm>
            <a:off x="10583035" y="1512067"/>
            <a:ext cx="1649765" cy="1978256"/>
            <a:chOff x="0" y="0"/>
            <a:chExt cx="1649764" cy="1978254"/>
          </a:xfrm>
        </p:grpSpPr>
        <p:sp>
          <p:nvSpPr>
            <p:cNvPr id="352" name="x"/>
            <p:cNvSpPr/>
            <p:nvPr/>
          </p:nvSpPr>
          <p:spPr>
            <a:xfrm>
              <a:off x="376609" y="31805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53" name="y"/>
            <p:cNvSpPr/>
            <p:nvPr/>
          </p:nvSpPr>
          <p:spPr>
            <a:xfrm>
              <a:off x="379763" y="70825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54" name="Table"/>
            <p:cNvGraphicFramePr/>
            <p:nvPr/>
          </p:nvGraphicFramePr>
          <p:xfrm>
            <a:off x="463675" y="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bl>
            </a:graphicData>
          </a:graphic>
        </p:graphicFrame>
        <p:graphicFrame>
          <p:nvGraphicFramePr>
            <p:cNvPr id="355" name="Table"/>
            <p:cNvGraphicFramePr/>
            <p:nvPr/>
          </p:nvGraphicFramePr>
          <p:xfrm>
            <a:off x="467832" y="41909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sp>
          <p:nvSpPr>
            <p:cNvPr id="356" name="+"/>
            <p:cNvSpPr/>
            <p:nvPr/>
          </p:nvSpPr>
          <p:spPr>
            <a:xfrm>
              <a:off x="56167" y="678755"/>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57" name="Line"/>
            <p:cNvSpPr/>
            <p:nvPr/>
          </p:nvSpPr>
          <p:spPr>
            <a:xfrm>
              <a:off x="0" y="877451"/>
              <a:ext cx="880223" cy="3"/>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endParaRPr/>
            </a:p>
          </p:txBody>
        </p:sp>
        <p:graphicFrame>
          <p:nvGraphicFramePr>
            <p:cNvPr id="358" name="Table"/>
            <p:cNvGraphicFramePr/>
            <p:nvPr/>
          </p:nvGraphicFramePr>
          <p:xfrm>
            <a:off x="328132" y="896829"/>
            <a:ext cx="482600" cy="571499"/>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DF</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pSp>
      <p:sp>
        <p:nvSpPr>
          <p:cNvPr id="360" name="Use setequal() to test whether two data sets contain the exact same rows (in any order)."/>
          <p:cNvSpPr txBox="1"/>
          <p:nvPr/>
        </p:nvSpPr>
        <p:spPr>
          <a:xfrm>
            <a:off x="10520143" y="9502316"/>
            <a:ext cx="3073861" cy="3556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setequal()</a:t>
            </a:r>
            <a:r>
              <a:t> to test whether two data sets contain the exact same rows (in any order). </a:t>
            </a:r>
          </a:p>
        </p:txBody>
      </p:sp>
      <p:sp>
        <p:nvSpPr>
          <p:cNvPr id="361" name="intersect(x, y, …)…"/>
          <p:cNvSpPr txBox="1"/>
          <p:nvPr/>
        </p:nvSpPr>
        <p:spPr>
          <a:xfrm>
            <a:off x="11033359" y="7802705"/>
            <a:ext cx="2529338"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intersect(x, y, …)</a:t>
            </a:r>
          </a:p>
          <a:p>
            <a:pPr>
              <a:lnSpc>
                <a:spcPct val="80000"/>
              </a:lnSpc>
              <a:spcBef>
                <a:spcPts val="0"/>
              </a:spcBef>
              <a:defRPr>
                <a:solidFill>
                  <a:srgbClr val="000000"/>
                </a:solidFill>
              </a:defRPr>
            </a:pPr>
            <a:r>
              <a:t>Rows that appear in both x and y.</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setdiff(x, y, …)</a:t>
            </a:r>
          </a:p>
          <a:p>
            <a:pPr>
              <a:lnSpc>
                <a:spcPct val="80000"/>
              </a:lnSpc>
              <a:spcBef>
                <a:spcPts val="0"/>
              </a:spcBef>
              <a:defRPr>
                <a:solidFill>
                  <a:srgbClr val="000000"/>
                </a:solidFill>
              </a:defRPr>
            </a:pPr>
            <a:r>
              <a:t>Rows that appear in x but not y.</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union(x, y, …)</a:t>
            </a:r>
          </a:p>
          <a:p>
            <a:pPr>
              <a:lnSpc>
                <a:spcPct val="80000"/>
              </a:lnSpc>
              <a:spcBef>
                <a:spcPts val="0"/>
              </a:spcBef>
              <a:defRPr>
                <a:solidFill>
                  <a:srgbClr val="000000"/>
                </a:solidFill>
              </a:defRPr>
            </a:pPr>
            <a:r>
              <a:t>Rows that appear in x or y. </a:t>
            </a:r>
            <a:br/>
            <a:r>
              <a:t>(Duplicates removed). </a:t>
            </a:r>
            <a:r>
              <a:rPr>
                <a:latin typeface="Source Sans Pro Bold"/>
                <a:ea typeface="Source Sans Pro Bold"/>
                <a:cs typeface="Source Sans Pro Bold"/>
                <a:sym typeface="Source Sans Pro Bold"/>
              </a:rPr>
              <a:t>union_all()</a:t>
            </a:r>
            <a:r>
              <a:t> retains duplicates.</a:t>
            </a:r>
          </a:p>
        </p:txBody>
      </p:sp>
      <p:graphicFrame>
        <p:nvGraphicFramePr>
          <p:cNvPr id="362" name="Table"/>
          <p:cNvGraphicFramePr/>
          <p:nvPr>
            <p:extLst>
              <p:ext uri="{D42A27DB-BD31-4B8C-83A1-F6EECF244321}">
                <p14:modId xmlns:p14="http://schemas.microsoft.com/office/powerpoint/2010/main" val="375489893"/>
              </p:ext>
            </p:extLst>
          </p:nvPr>
        </p:nvGraphicFramePr>
        <p:xfrm>
          <a:off x="10541920" y="780255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63" name="Table"/>
          <p:cNvGraphicFramePr/>
          <p:nvPr>
            <p:extLst>
              <p:ext uri="{D42A27DB-BD31-4B8C-83A1-F6EECF244321}">
                <p14:modId xmlns:p14="http://schemas.microsoft.com/office/powerpoint/2010/main" val="2128524942"/>
              </p:ext>
            </p:extLst>
          </p:nvPr>
        </p:nvGraphicFramePr>
        <p:xfrm>
          <a:off x="10541920" y="871543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tc>
                  <a:txBody>
                    <a:bodyPr/>
                    <a:lstStyle/>
                    <a:p>
                      <a:pPr defTabSz="914400"/>
                      <a:r>
                        <a:rPr sz="700" dirty="0">
                          <a:sym typeface="Source Sans Pro Regular"/>
                        </a:rPr>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64" name="Table"/>
          <p:cNvGraphicFramePr/>
          <p:nvPr>
            <p:extLst>
              <p:ext uri="{D42A27DB-BD31-4B8C-83A1-F6EECF244321}">
                <p14:modId xmlns:p14="http://schemas.microsoft.com/office/powerpoint/2010/main" val="4016641508"/>
              </p:ext>
            </p:extLst>
          </p:nvPr>
        </p:nvGraphicFramePr>
        <p:xfrm>
          <a:off x="10541920" y="826354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pic>
        <p:nvPicPr>
          <p:cNvPr id="365" name="Image" descr="Image"/>
          <p:cNvPicPr>
            <a:picLocks noChangeAspect="1"/>
          </p:cNvPicPr>
          <p:nvPr/>
        </p:nvPicPr>
        <p:blipFill>
          <a:blip r:embed="rId8"/>
          <a:stretch>
            <a:fillRect/>
          </a:stretch>
        </p:blipFill>
        <p:spPr>
          <a:xfrm>
            <a:off x="13220194" y="7819452"/>
            <a:ext cx="374548" cy="239295"/>
          </a:xfrm>
          <a:prstGeom prst="rect">
            <a:avLst/>
          </a:prstGeom>
          <a:ln w="12700">
            <a:miter lim="400000"/>
          </a:ln>
        </p:spPr>
      </p:pic>
      <p:pic>
        <p:nvPicPr>
          <p:cNvPr id="366" name="Image" descr="Image"/>
          <p:cNvPicPr>
            <a:picLocks noChangeAspect="1"/>
          </p:cNvPicPr>
          <p:nvPr/>
        </p:nvPicPr>
        <p:blipFill>
          <a:blip r:embed="rId9"/>
          <a:stretch>
            <a:fillRect/>
          </a:stretch>
        </p:blipFill>
        <p:spPr>
          <a:xfrm>
            <a:off x="13220194" y="8261887"/>
            <a:ext cx="374548" cy="239295"/>
          </a:xfrm>
          <a:prstGeom prst="rect">
            <a:avLst/>
          </a:prstGeom>
          <a:ln w="12700">
            <a:miter lim="400000"/>
          </a:ln>
        </p:spPr>
      </p:pic>
      <p:pic>
        <p:nvPicPr>
          <p:cNvPr id="367" name="Image" descr="Image"/>
          <p:cNvPicPr>
            <a:picLocks noChangeAspect="1"/>
          </p:cNvPicPr>
          <p:nvPr/>
        </p:nvPicPr>
        <p:blipFill>
          <a:blip r:embed="rId10"/>
          <a:stretch>
            <a:fillRect/>
          </a:stretch>
        </p:blipFill>
        <p:spPr>
          <a:xfrm>
            <a:off x="13220194" y="8730591"/>
            <a:ext cx="374548" cy="239295"/>
          </a:xfrm>
          <a:prstGeom prst="rect">
            <a:avLst/>
          </a:prstGeom>
          <a:ln w="12700">
            <a:miter lim="400000"/>
          </a:ln>
        </p:spPr>
      </p:pic>
      <p:grpSp>
        <p:nvGrpSpPr>
          <p:cNvPr id="374" name="Group"/>
          <p:cNvGrpSpPr/>
          <p:nvPr/>
        </p:nvGrpSpPr>
        <p:grpSpPr>
          <a:xfrm>
            <a:off x="10835078" y="4036174"/>
            <a:ext cx="1317702" cy="636765"/>
            <a:chOff x="25400" y="25400"/>
            <a:chExt cx="1317700" cy="636763"/>
          </a:xfrm>
        </p:grpSpPr>
        <p:sp>
          <p:nvSpPr>
            <p:cNvPr id="368" name="x"/>
            <p:cNvSpPr txBox="1"/>
            <p:nvPr/>
          </p:nvSpPr>
          <p:spPr>
            <a:xfrm>
              <a:off x="44449" y="471662"/>
              <a:ext cx="127001"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69" name="y"/>
            <p:cNvSpPr txBox="1"/>
            <p:nvPr/>
          </p:nvSpPr>
          <p:spPr>
            <a:xfrm>
              <a:off x="741377" y="471662"/>
              <a:ext cx="127001"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70" name="Table"/>
            <p:cNvGraphicFramePr/>
            <p:nvPr/>
          </p:nvGraphicFramePr>
          <p:xfrm>
            <a:off x="25400"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71" name="Table"/>
            <p:cNvGraphicFramePr/>
            <p:nvPr/>
          </p:nvGraphicFramePr>
          <p:xfrm>
            <a:off x="716474"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72" name="+"/>
            <p:cNvSpPr txBox="1"/>
            <p:nvPr/>
          </p:nvSpPr>
          <p:spPr>
            <a:xfrm>
              <a:off x="479142" y="95759"/>
              <a:ext cx="173635" cy="393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sp>
          <p:nvSpPr>
            <p:cNvPr id="373" name="="/>
            <p:cNvSpPr txBox="1"/>
            <p:nvPr/>
          </p:nvSpPr>
          <p:spPr>
            <a:xfrm>
              <a:off x="1169465" y="95759"/>
              <a:ext cx="173635" cy="393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grpSp>
      <p:graphicFrame>
        <p:nvGraphicFramePr>
          <p:cNvPr id="375" name="Table"/>
          <p:cNvGraphicFramePr/>
          <p:nvPr/>
        </p:nvGraphicFramePr>
        <p:xfrm>
          <a:off x="10541920" y="541754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nvGraphicFramePr>
        <p:xfrm>
          <a:off x="10541920" y="465086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377" name="Line"/>
          <p:cNvSpPr/>
          <p:nvPr/>
        </p:nvSpPr>
        <p:spPr>
          <a:xfrm>
            <a:off x="7120848" y="1183716"/>
            <a:ext cx="3120386" cy="4"/>
          </a:xfrm>
          <a:prstGeom prst="line">
            <a:avLst/>
          </a:prstGeom>
          <a:ln w="12700">
            <a:solidFill>
              <a:srgbClr val="E0E0E0"/>
            </a:solidFill>
            <a:custDash>
              <a:ds d="100000" sp="200000"/>
            </a:custDash>
          </a:ln>
        </p:spPr>
        <p:txBody>
          <a:bodyPr lIns="45718" tIns="45718" rIns="45718" bIns="45718"/>
          <a:lstStyle/>
          <a:p>
            <a:endParaRPr/>
          </a:p>
        </p:txBody>
      </p:sp>
      <p:pic>
        <p:nvPicPr>
          <p:cNvPr id="378" name="Image" descr="Image"/>
          <p:cNvPicPr>
            <a:picLocks noChangeAspect="1"/>
          </p:cNvPicPr>
          <p:nvPr/>
        </p:nvPicPr>
        <p:blipFill>
          <a:blip r:embed="rId11"/>
          <a:stretch>
            <a:fillRect/>
          </a:stretch>
        </p:blipFill>
        <p:spPr>
          <a:xfrm>
            <a:off x="302322" y="10117480"/>
            <a:ext cx="1358903" cy="477473"/>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8"/>
            <a:ext cx="3118746"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Mutating Join</a:t>
            </a:r>
            <a:r>
              <a:t>" to join one table to columns from another, matching values with the rows that they correspond to. Each join retains a different combination of values from the tables.</a:t>
            </a:r>
          </a:p>
        </p:txBody>
      </p:sp>
      <p:sp>
        <p:nvSpPr>
          <p:cNvPr id="380" name="RELATIONAL DATA"/>
          <p:cNvSpPr txBox="1"/>
          <p:nvPr/>
        </p:nvSpPr>
        <p:spPr>
          <a:xfrm>
            <a:off x="7111868" y="3282977"/>
            <a:ext cx="1214222"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RELATIONAL DATA</a:t>
            </a:r>
          </a:p>
        </p:txBody>
      </p:sp>
      <p:sp>
        <p:nvSpPr>
          <p:cNvPr id="381" name="bind_rows(…, .id = NULL)…"/>
          <p:cNvSpPr txBox="1"/>
          <p:nvPr/>
        </p:nvSpPr>
        <p:spPr>
          <a:xfrm>
            <a:off x="11599895" y="2145088"/>
            <a:ext cx="2090924" cy="95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bind_rows(</a:t>
            </a:r>
            <a:r>
              <a:rPr>
                <a:latin typeface="+mj-lt"/>
                <a:ea typeface="+mj-ea"/>
                <a:cs typeface="+mj-cs"/>
                <a:sym typeface="Source Sans Pro Regular"/>
              </a:rPr>
              <a:t>…, .id = NULL</a:t>
            </a:r>
            <a:r>
              <a:t>)</a:t>
            </a:r>
          </a:p>
          <a:p>
            <a:pPr>
              <a:lnSpc>
                <a:spcPct val="80000"/>
              </a:lnSpc>
              <a:spcBef>
                <a:spcPts val="0"/>
              </a:spcBef>
              <a:defRPr>
                <a:solidFill>
                  <a:srgbClr val="000000"/>
                </a:solidFill>
              </a:defRPr>
            </a:pPr>
            <a:r>
              <a:t>Returns tables one on top of the other as a single table. Set .id to a column name to add a column of the original table names (as pictured).</a:t>
            </a:r>
          </a:p>
        </p:txBody>
      </p:sp>
      <p:sp>
        <p:nvSpPr>
          <p:cNvPr id="382" name="SET OPERATIONS"/>
          <p:cNvSpPr txBox="1"/>
          <p:nvPr/>
        </p:nvSpPr>
        <p:spPr>
          <a:xfrm>
            <a:off x="10520143" y="7518886"/>
            <a:ext cx="1164083"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SET OPERATIONS</a:t>
            </a:r>
          </a:p>
        </p:txBody>
      </p:sp>
      <p:sp>
        <p:nvSpPr>
          <p:cNvPr id="383" name="Line"/>
          <p:cNvSpPr/>
          <p:nvPr/>
        </p:nvSpPr>
        <p:spPr>
          <a:xfrm>
            <a:off x="10529123" y="7499835"/>
            <a:ext cx="3126186" cy="4"/>
          </a:xfrm>
          <a:prstGeom prst="line">
            <a:avLst/>
          </a:prstGeom>
          <a:ln w="12700">
            <a:solidFill>
              <a:srgbClr val="E0E0E0"/>
            </a:solidFill>
            <a:custDash>
              <a:ds d="100000" sp="200000"/>
            </a:custDash>
          </a:ln>
        </p:spPr>
        <p:txBody>
          <a:bodyPr lIns="45718" tIns="45718" rIns="45718" bIns="45718"/>
          <a:lstStyle/>
          <a:p>
            <a:endParaRPr/>
          </a:p>
        </p:txBody>
      </p:sp>
      <p:sp>
        <p:nvSpPr>
          <p:cNvPr id="384" name="COLUMN MATCHING FOR JOINS"/>
          <p:cNvSpPr txBox="1"/>
          <p:nvPr/>
        </p:nvSpPr>
        <p:spPr>
          <a:xfrm>
            <a:off x="7111868" y="7595086"/>
            <a:ext cx="2081988" cy="19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COLUMN MATCHING FOR JOINS</a:t>
            </a:r>
          </a:p>
        </p:txBody>
      </p:sp>
      <p:sp>
        <p:nvSpPr>
          <p:cNvPr id="385" name="Use a &quot;Nest Join&quot; to inner join one table to another into a nested data frame."/>
          <p:cNvSpPr txBox="1"/>
          <p:nvPr/>
        </p:nvSpPr>
        <p:spPr>
          <a:xfrm>
            <a:off x="10520143" y="6144197"/>
            <a:ext cx="3119353" cy="3556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Nest Join</a:t>
            </a:r>
            <a:r>
              <a:t>" to inner join one table to another into a nested data frame.</a:t>
            </a:r>
          </a:p>
        </p:txBody>
      </p:sp>
      <p:graphicFrame>
        <p:nvGraphicFramePr>
          <p:cNvPr id="386" name="Table"/>
          <p:cNvGraphicFramePr/>
          <p:nvPr/>
        </p:nvGraphicFramePr>
        <p:xfrm>
          <a:off x="10541920" y="6582181"/>
          <a:ext cx="924775"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581875">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87" name="nest_join(x, y, by = NULL, copy = FALSE, keep = FALSE, name = NULL, …) Join data, nesting matches from y in a single new data frame column."/>
          <p:cNvSpPr txBox="1"/>
          <p:nvPr/>
        </p:nvSpPr>
        <p:spPr>
          <a:xfrm>
            <a:off x="11584374" y="6556781"/>
            <a:ext cx="2090923" cy="800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nest_join(</a:t>
            </a:r>
            <a:r>
              <a:rPr>
                <a:latin typeface="+mj-lt"/>
                <a:ea typeface="+mj-ea"/>
                <a:cs typeface="+mj-cs"/>
                <a:sym typeface="Source Sans Pro Regular"/>
              </a:rPr>
              <a:t>x, y, by = NULL, copy = FALSE, keep = FALSE, name = NULL, …</a:t>
            </a:r>
            <a:r>
              <a:t>)</a:t>
            </a:r>
            <a:r>
              <a:rPr>
                <a:latin typeface="+mj-lt"/>
                <a:ea typeface="+mj-ea"/>
                <a:cs typeface="+mj-cs"/>
                <a:sym typeface="Source Sans Pro Regular"/>
              </a:rPr>
              <a:t> Join data, nesting matches from y in a single new data frame column.</a:t>
            </a:r>
          </a:p>
        </p:txBody>
      </p:sp>
      <p:pic>
        <p:nvPicPr>
          <p:cNvPr id="388" name="Image" descr="Image"/>
          <p:cNvPicPr>
            <a:picLocks noChangeAspect="1"/>
          </p:cNvPicPr>
          <p:nvPr/>
        </p:nvPicPr>
        <p:blipFill>
          <a:blip r:embed="rId12"/>
          <a:stretch>
            <a:fillRect/>
          </a:stretch>
        </p:blipFill>
        <p:spPr>
          <a:xfrm>
            <a:off x="12306300" y="203200"/>
            <a:ext cx="1371600" cy="158452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2829</Words>
  <Application>Microsoft Macintosh PowerPoint</Application>
  <PresentationFormat>Custom</PresentationFormat>
  <Paragraphs>575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Source Code Pro ExtraLight</vt:lpstr>
      <vt:lpstr>Source Sans Pro Bold</vt:lpstr>
      <vt:lpstr>Source Sans Pro ExtraLight</vt:lpstr>
      <vt:lpstr>Source Sans Pro Light</vt:lpstr>
      <vt:lpstr>Source Sans Pro Regular</vt:lpstr>
      <vt:lpstr>White</vt:lpstr>
      <vt:lpstr>Data transformation with dplyr : : CHEAT SHEET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 : : CHEAT SHEET </dc:title>
  <cp:lastModifiedBy>Averi Perny</cp:lastModifiedBy>
  <cp:revision>4</cp:revision>
  <dcterms:modified xsi:type="dcterms:W3CDTF">2021-08-16T19:19:01Z</dcterms:modified>
</cp:coreProperties>
</file>