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snapToObjects="1">
      <p:cViewPr varScale="1">
        <p:scale>
          <a:sx n="76" d="100"/>
          <a:sy n="76" d="100"/>
        </p:scale>
        <p:origin x="1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lang="da-DK"/>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lang="da-DK"/>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lang="da-DK"/>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lang="da-DK"/>
          </a:p>
        </p:txBody>
      </p:sp>
      <p:sp>
        <p:nvSpPr>
          <p:cNvPr id="143" name="Summarise Cases"/>
          <p:cNvSpPr txBox="1"/>
          <p:nvPr/>
        </p:nvSpPr>
        <p:spPr>
          <a:xfrm>
            <a:off x="317498" y="2918370"/>
            <a:ext cx="251511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da-DK" dirty="0"/>
              <a:t>Opsummer rækker</a:t>
            </a:r>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lang="da-DK" dirty="0"/>
              <a:t>Brug </a:t>
            </a:r>
            <a:r>
              <a:rPr lang="da-DK" dirty="0" err="1"/>
              <a:t>rowwise</a:t>
            </a:r>
            <a:r>
              <a:rPr lang="da-DK" dirty="0"/>
              <a:t>(.data, …) til at gruppere data i individuelle rækker. </a:t>
            </a:r>
            <a:r>
              <a:rPr lang="da-DK" dirty="0" err="1"/>
              <a:t>dplyr</a:t>
            </a:r>
            <a:r>
              <a:rPr lang="da-DK" dirty="0"/>
              <a:t> funktioner vil lave resultater for hver række. Kan også anvende funktioner på liste-kolonner. Se </a:t>
            </a:r>
            <a:r>
              <a:rPr lang="da-DK" dirty="0" err="1"/>
              <a:t>tidyr</a:t>
            </a:r>
            <a:r>
              <a:rPr lang="da-DK" dirty="0"/>
              <a:t> snydearket for liste-kolonne workflow.</a:t>
            </a:r>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lang="da-DK"/>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Brug </a:t>
            </a:r>
            <a:r>
              <a:rPr lang="da-DK" dirty="0" err="1"/>
              <a:t>group_by</a:t>
            </a:r>
            <a:r>
              <a:rPr lang="da-DK" dirty="0"/>
              <a:t>(.data, …, .</a:t>
            </a:r>
            <a:r>
              <a:rPr lang="da-DK" dirty="0" err="1"/>
              <a:t>add</a:t>
            </a:r>
            <a:r>
              <a:rPr lang="da-DK" dirty="0"/>
              <a:t> = FALSE, .drop = TRUE) til at lave en "grupperet" kopi af en tabel grupperet af en kolonne i ... </a:t>
            </a:r>
            <a:r>
              <a:rPr lang="da-DK" dirty="0" err="1"/>
              <a:t>dplyr</a:t>
            </a:r>
            <a:r>
              <a:rPr lang="da-DK" dirty="0"/>
              <a:t> funktioner vil manipulere hver "gruppe" separat og kombinere resultaterne.</a:t>
            </a:r>
          </a:p>
        </p:txBody>
      </p:sp>
      <p:sp>
        <p:nvSpPr>
          <p:cNvPr id="148" name="Apply summary functions to columns to create a new table of summary statistics. Summary functions take vectors as input and return one value (see back)."/>
          <p:cNvSpPr txBox="1"/>
          <p:nvPr/>
        </p:nvSpPr>
        <p:spPr>
          <a:xfrm>
            <a:off x="317499" y="3325909"/>
            <a:ext cx="4140394" cy="634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Anvend opsummeringsfunktioner på kolonner for at lave en ny tabel med opsummeringer. Opsummeringsfunktioner tager vektorer som input og returnerer en værdi (se bagsiden).</a:t>
            </a:r>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summarise</a:t>
            </a:r>
            <a:r>
              <a:rPr lang="da-DK" dirty="0"/>
              <a:t>(</a:t>
            </a:r>
            <a:r>
              <a:rPr lang="da-DK" dirty="0">
                <a:latin typeface="+mj-lt"/>
                <a:ea typeface="+mj-ea"/>
                <a:cs typeface="+mj-cs"/>
                <a:sym typeface="Source Sans Pro Regular"/>
              </a:rPr>
              <a:t>.data, …</a:t>
            </a:r>
            <a:r>
              <a:rPr lang="da-DK" dirty="0"/>
              <a:t>)</a:t>
            </a:r>
            <a:br>
              <a:rPr lang="da-DK" dirty="0"/>
            </a:br>
            <a:r>
              <a:rPr lang="da-DK" dirty="0">
                <a:latin typeface="+mj-lt"/>
                <a:ea typeface="+mj-ea"/>
                <a:cs typeface="+mj-cs"/>
                <a:sym typeface="Source Sans Pro Regular"/>
              </a:rPr>
              <a:t>Lav tabel med opsummeringer.</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summarise</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avg</a:t>
            </a:r>
            <a:r>
              <a:rPr lang="da-DK" dirty="0">
                <a:latin typeface="Source Sans Pro ExtraLight"/>
                <a:ea typeface="Source Sans Pro ExtraLight"/>
                <a:cs typeface="Source Sans Pro ExtraLight"/>
                <a:sym typeface="Source Sans Pro ExtraLight"/>
              </a:rPr>
              <a:t> = </a:t>
            </a:r>
            <a:r>
              <a:rPr lang="da-DK" dirty="0" err="1">
                <a:latin typeface="Source Sans Pro ExtraLight"/>
                <a:ea typeface="Source Sans Pro ExtraLight"/>
                <a:cs typeface="Source Sans Pro ExtraLight"/>
                <a:sym typeface="Source Sans Pro ExtraLight"/>
              </a:rPr>
              <a:t>mean</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mpg</a:t>
            </a:r>
            <a:r>
              <a:rPr lang="da-DK" dirty="0">
                <a:latin typeface="Source Sans Pro ExtraLight"/>
                <a:ea typeface="Source Sans Pro ExtraLight"/>
                <a:cs typeface="Source Sans Pro ExtraLight"/>
                <a:sym typeface="Source Sans Pro ExtraLight"/>
              </a:rPr>
              <a:t>))</a:t>
            </a:r>
          </a:p>
          <a:p>
            <a:pPr>
              <a:lnSpc>
                <a:spcPct val="80000"/>
              </a:lnSpc>
              <a:spcBef>
                <a:spcPts val="0"/>
              </a:spcBef>
              <a:defRPr>
                <a:solidFill>
                  <a:srgbClr val="000000"/>
                </a:solidFill>
              </a:defRPr>
            </a:pPr>
            <a:endParaRPr lang="da-DK"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count</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wt</a:t>
            </a:r>
            <a:r>
              <a:rPr lang="da-DK" dirty="0">
                <a:latin typeface="+mj-lt"/>
                <a:ea typeface="+mj-ea"/>
                <a:cs typeface="+mj-cs"/>
                <a:sym typeface="Source Sans Pro Regular"/>
              </a:rPr>
              <a:t> = NULL, sort = FALSE, </a:t>
            </a:r>
            <a:r>
              <a:rPr lang="da-DK" dirty="0" err="1">
                <a:latin typeface="+mj-lt"/>
                <a:ea typeface="+mj-ea"/>
                <a:cs typeface="+mj-cs"/>
                <a:sym typeface="Source Sans Pro Regular"/>
              </a:rPr>
              <a:t>name</a:t>
            </a:r>
            <a:r>
              <a:rPr lang="da-DK" dirty="0">
                <a:latin typeface="+mj-lt"/>
                <a:ea typeface="+mj-ea"/>
                <a:cs typeface="+mj-cs"/>
                <a:sym typeface="Source Sans Pro Regular"/>
              </a:rPr>
              <a:t> = NULL</a:t>
            </a:r>
            <a:r>
              <a:rPr lang="da-DK" dirty="0"/>
              <a:t>) Tæl antallet af rækker i hver gruppe defineret af variablene i … </a:t>
            </a:r>
            <a:r>
              <a:rPr lang="da-DK" dirty="0">
                <a:latin typeface="+mj-lt"/>
                <a:ea typeface="+mj-ea"/>
                <a:cs typeface="+mj-cs"/>
                <a:sym typeface="Source Sans Pro Regular"/>
              </a:rPr>
              <a:t> Også </a:t>
            </a:r>
            <a:r>
              <a:rPr lang="da-DK" dirty="0" err="1"/>
              <a:t>tally</a:t>
            </a:r>
            <a:r>
              <a:rPr lang="da-DK" dirty="0"/>
              <a:t>()</a:t>
            </a:r>
            <a:r>
              <a:rPr lang="da-DK" dirty="0">
                <a:latin typeface="+mj-lt"/>
                <a:ea typeface="+mj-ea"/>
                <a:cs typeface="+mj-cs"/>
                <a:sym typeface="Source Sans Pro Regular"/>
              </a:rPr>
              <a:t>.</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count</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cyl</a:t>
            </a:r>
            <a:r>
              <a:rPr lang="da-DK"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7903"/>
            <a:ext cx="1180526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rPr lang="da-DK" dirty="0" err="1"/>
              <a:t>RStudio</a:t>
            </a:r>
            <a:r>
              <a:rPr lang="da-DK" dirty="0"/>
              <a:t>® er et varemærke tilhørende </a:t>
            </a:r>
            <a:r>
              <a:rPr lang="da-DK" dirty="0" err="1"/>
              <a:t>RStudio</a:t>
            </a:r>
            <a:r>
              <a:rPr lang="da-DK" dirty="0"/>
              <a:t>, PBC  •  </a:t>
            </a:r>
            <a:r>
              <a:rPr lang="da-DK" u="sng" dirty="0">
                <a:solidFill>
                  <a:srgbClr val="0000FF"/>
                </a:solidFill>
                <a:uFill>
                  <a:solidFill>
                    <a:srgbClr val="0000FF"/>
                  </a:solidFill>
                </a:uFill>
                <a:hlinkClick r:id="rId2"/>
              </a:rPr>
              <a:t>CC BY SA</a:t>
            </a:r>
            <a:r>
              <a:rPr lang="da-DK" dirty="0"/>
              <a:t>  </a:t>
            </a:r>
            <a:r>
              <a:rPr lang="da-DK" dirty="0" err="1"/>
              <a:t>RStudio</a:t>
            </a:r>
            <a:r>
              <a:rPr lang="da-DK" dirty="0"/>
              <a:t>  •  </a:t>
            </a:r>
            <a:r>
              <a:rPr lang="da-DK" u="sng" dirty="0">
                <a:solidFill>
                  <a:srgbClr val="0000FF"/>
                </a:solidFill>
                <a:uFill>
                  <a:solidFill>
                    <a:srgbClr val="0000FF"/>
                  </a:solidFill>
                </a:uFill>
                <a:hlinkClick r:id="rId3"/>
              </a:rPr>
              <a:t>info@rstudio.com</a:t>
            </a:r>
            <a:r>
              <a:rPr lang="da-DK" dirty="0"/>
              <a:t>  •  844-448-1212  •  </a:t>
            </a:r>
            <a:r>
              <a:rPr lang="da-DK" u="sng" dirty="0">
                <a:solidFill>
                  <a:srgbClr val="0000FF"/>
                </a:solidFill>
                <a:uFill>
                  <a:solidFill>
                    <a:srgbClr val="0000FF"/>
                  </a:solidFill>
                </a:uFill>
                <a:hlinkClick r:id="rId4"/>
              </a:rPr>
              <a:t>rstudio.com</a:t>
            </a:r>
            <a:r>
              <a:rPr lang="da-DK" dirty="0"/>
              <a:t>  •  Lær mere på </a:t>
            </a:r>
            <a:r>
              <a:rPr lang="da-DK"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lang="da-DK" dirty="0"/>
              <a:t>  •  </a:t>
            </a:r>
            <a:r>
              <a:rPr lang="da-DK" dirty="0" err="1"/>
              <a:t>dplyr</a:t>
            </a:r>
            <a:r>
              <a:rPr lang="da-DK" dirty="0"/>
              <a:t>  1.0.7  •  Opdateret:  2022-06 • Oversat af Erik Gahner Larsen og Jeppe </a:t>
            </a:r>
            <a:r>
              <a:rPr lang="da-DK" dirty="0" err="1"/>
              <a:t>Vierø</a:t>
            </a:r>
            <a:endParaRPr lang="da-DK" dirty="0"/>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Hver observation i sin egen række</a:t>
            </a:r>
            <a:endParaRPr lang="da-DK"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Hver variabel i sin egen kolonne</a:t>
            </a:r>
            <a:endParaRPr lang="da-DK" dirty="0">
              <a:latin typeface="Source Sans Pro Bold"/>
              <a:ea typeface="Source Sans Pro Bold"/>
              <a:cs typeface="Source Sans Pro Bold"/>
              <a:sym typeface="Source Sans Pro Bold"/>
            </a:endParaRPr>
          </a:p>
        </p:txBody>
      </p:sp>
      <p:sp>
        <p:nvSpPr>
          <p:cNvPr id="155" name="&amp;"/>
          <p:cNvSpPr txBox="1"/>
          <p:nvPr/>
        </p:nvSpPr>
        <p:spPr>
          <a:xfrm>
            <a:off x="1381436" y="1871991"/>
            <a:ext cx="203176" cy="29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lang="da-DK"/>
              <a:t>&amp;</a:t>
            </a:r>
          </a:p>
        </p:txBody>
      </p:sp>
      <p:sp>
        <p:nvSpPr>
          <p:cNvPr id="156" name="dplyr functions work with pipes and expect tidy data. In tidy data:"/>
          <p:cNvSpPr txBox="1"/>
          <p:nvPr/>
        </p:nvSpPr>
        <p:spPr>
          <a:xfrm>
            <a:off x="317500" y="1524000"/>
            <a:ext cx="4264736" cy="225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dplyr</a:t>
            </a:r>
            <a:r>
              <a:rPr lang="da-DK" dirty="0"/>
              <a:t> funktioner arbejder med </a:t>
            </a:r>
            <a:r>
              <a:rPr lang="da-DK" i="1" dirty="0" err="1"/>
              <a:t>pipes</a:t>
            </a:r>
            <a:r>
              <a:rPr lang="da-DK" dirty="0"/>
              <a:t> og forventer </a:t>
            </a:r>
            <a:r>
              <a:rPr lang="da-DK" dirty="0" err="1"/>
              <a:t>tidy</a:t>
            </a:r>
            <a:r>
              <a:rPr lang="da-DK" dirty="0"/>
              <a:t> data. I </a:t>
            </a:r>
            <a:r>
              <a:rPr lang="da-DK" dirty="0" err="1"/>
              <a:t>tidy</a:t>
            </a:r>
            <a:r>
              <a:rPr lang="da-DK" dirty="0"/>
              <a:t> data er:</a:t>
            </a:r>
            <a:endParaRPr lang="da-DK"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da-DK" dirty="0" err="1"/>
              <a:t>pipes</a:t>
            </a:r>
            <a:endParaRPr lang="da-DK" dirty="0"/>
          </a:p>
        </p:txBody>
      </p:sp>
      <p:sp>
        <p:nvSpPr>
          <p:cNvPr id="158" name="x %&gt;% f(y)…"/>
          <p:cNvSpPr txBox="1"/>
          <p:nvPr/>
        </p:nvSpPr>
        <p:spPr>
          <a:xfrm>
            <a:off x="3325200" y="2402350"/>
            <a:ext cx="1195269"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x %&gt;% f(y) </a:t>
            </a:r>
          </a:p>
          <a:p>
            <a:pPr>
              <a:lnSpc>
                <a:spcPct val="80000"/>
              </a:lnSpc>
              <a:spcBef>
                <a:spcPts val="0"/>
              </a:spcBef>
              <a:defRPr>
                <a:solidFill>
                  <a:srgbClr val="000000"/>
                </a:solidFill>
              </a:defRPr>
            </a:pPr>
            <a:r>
              <a:rPr lang="da-DK" dirty="0"/>
              <a:t>bliver til  </a:t>
            </a:r>
            <a:r>
              <a:rPr lang="da-DK"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lang="da-DK"/>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filter(</a:t>
            </a:r>
            <a:r>
              <a:rPr lang="da-DK" dirty="0">
                <a:latin typeface="+mj-lt"/>
                <a:ea typeface="+mj-ea"/>
                <a:cs typeface="+mj-cs"/>
                <a:sym typeface="Source Sans Pro Regular"/>
              </a:rPr>
              <a:t>.data, …, .</a:t>
            </a:r>
            <a:r>
              <a:rPr lang="da-DK" dirty="0" err="1">
                <a:latin typeface="+mj-lt"/>
                <a:ea typeface="+mj-ea"/>
                <a:cs typeface="+mj-cs"/>
                <a:sym typeface="Source Sans Pro Regular"/>
              </a:rPr>
              <a:t>preserve</a:t>
            </a:r>
            <a:r>
              <a:rPr lang="da-DK" dirty="0">
                <a:latin typeface="+mj-lt"/>
                <a:ea typeface="+mj-ea"/>
                <a:cs typeface="+mj-cs"/>
                <a:sym typeface="Source Sans Pro Regular"/>
              </a:rPr>
              <a:t> = FALSE</a:t>
            </a:r>
            <a:r>
              <a:rPr lang="da-DK" dirty="0"/>
              <a:t>)</a:t>
            </a:r>
            <a:r>
              <a:rPr lang="da-DK" dirty="0">
                <a:latin typeface="+mj-lt"/>
                <a:ea typeface="+mj-ea"/>
                <a:cs typeface="+mj-cs"/>
                <a:sym typeface="Source Sans Pro Regular"/>
              </a:rPr>
              <a:t> </a:t>
            </a:r>
            <a:r>
              <a:rPr lang="da-DK" dirty="0"/>
              <a:t>Udtræk rækker der opfylder logiske kriterier. </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filter(</a:t>
            </a:r>
            <a:r>
              <a:rPr lang="da-DK" dirty="0" err="1"/>
              <a:t>mtcars</a:t>
            </a:r>
            <a:r>
              <a:rPr lang="da-DK" dirty="0"/>
              <a:t>, </a:t>
            </a:r>
            <a:r>
              <a:rPr lang="da-DK" dirty="0" err="1"/>
              <a:t>mpg</a:t>
            </a:r>
            <a:r>
              <a:rPr lang="da-DK" dirty="0"/>
              <a:t> &gt; 20)</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distinct</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keep_all</a:t>
            </a:r>
            <a:r>
              <a:rPr lang="da-DK" dirty="0">
                <a:latin typeface="+mj-lt"/>
                <a:ea typeface="+mj-ea"/>
                <a:cs typeface="+mj-cs"/>
                <a:sym typeface="Source Sans Pro Regular"/>
              </a:rPr>
              <a:t> = FALSE</a:t>
            </a:r>
            <a:r>
              <a:rPr lang="da-DK" dirty="0"/>
              <a:t>)</a:t>
            </a:r>
            <a:r>
              <a:rPr lang="da-DK" dirty="0">
                <a:latin typeface="+mj-lt"/>
                <a:ea typeface="+mj-ea"/>
                <a:cs typeface="+mj-cs"/>
                <a:sym typeface="Source Sans Pro Regular"/>
              </a:rPr>
              <a:t> </a:t>
            </a:r>
            <a:r>
              <a:rPr lang="da-DK" dirty="0">
                <a:sym typeface="Source Sans Pro Bold"/>
              </a:rPr>
              <a:t>Fjern rækker med duplikerede værdier.</a:t>
            </a:r>
            <a:r>
              <a:rPr lang="da-DK" dirty="0">
                <a:latin typeface="+mj-lt"/>
                <a:ea typeface="+mj-ea"/>
                <a:cs typeface="+mj-cs"/>
                <a:sym typeface="Source Sans Pro Regular"/>
              </a:rPr>
              <a:t> </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distinct</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gear)</a:t>
            </a:r>
            <a:endParaRPr lang="da-DK" i="1" dirty="0"/>
          </a:p>
          <a:p>
            <a:pPr>
              <a:lnSpc>
                <a:spcPct val="80000"/>
              </a:lnSpc>
              <a:spcBef>
                <a:spcPts val="0"/>
              </a:spcBef>
              <a:defRPr>
                <a:solidFill>
                  <a:srgbClr val="000000"/>
                </a:solidFill>
              </a:defRPr>
            </a:pPr>
            <a:endParaRPr lang="da-DK"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slice(</a:t>
            </a:r>
            <a:r>
              <a:rPr lang="da-DK" dirty="0">
                <a:latin typeface="+mj-lt"/>
                <a:ea typeface="+mj-ea"/>
                <a:cs typeface="+mj-cs"/>
                <a:sym typeface="Source Sans Pro Regular"/>
              </a:rPr>
              <a:t>.data, …, .</a:t>
            </a:r>
            <a:r>
              <a:rPr lang="da-DK" dirty="0" err="1">
                <a:latin typeface="+mj-lt"/>
                <a:ea typeface="+mj-ea"/>
                <a:cs typeface="+mj-cs"/>
                <a:sym typeface="Source Sans Pro Regular"/>
              </a:rPr>
              <a:t>preserve</a:t>
            </a:r>
            <a:r>
              <a:rPr lang="da-DK" dirty="0">
                <a:latin typeface="+mj-lt"/>
                <a:ea typeface="+mj-ea"/>
                <a:cs typeface="+mj-cs"/>
                <a:sym typeface="Source Sans Pro Regular"/>
              </a:rPr>
              <a:t> = FALSE</a:t>
            </a:r>
            <a:r>
              <a:rPr lang="da-DK" dirty="0"/>
              <a:t>)</a:t>
            </a:r>
            <a:r>
              <a:rPr lang="da-DK" dirty="0">
                <a:latin typeface="+mj-lt"/>
                <a:ea typeface="+mj-ea"/>
                <a:cs typeface="+mj-cs"/>
                <a:sym typeface="Source Sans Pro Regular"/>
              </a:rPr>
              <a:t> </a:t>
            </a:r>
            <a:r>
              <a:rPr lang="da-DK" dirty="0">
                <a:sym typeface="Source Sans Pro Bold"/>
              </a:rPr>
              <a:t>Vælg rækker efter position.</a:t>
            </a:r>
            <a:r>
              <a:rPr lang="da-DK"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slice(</a:t>
            </a:r>
            <a:r>
              <a:rPr lang="da-DK" dirty="0" err="1"/>
              <a:t>mtcars</a:t>
            </a:r>
            <a:r>
              <a:rPr lang="da-DK" dirty="0"/>
              <a:t>, 10:15)</a:t>
            </a:r>
            <a:endParaRPr lang="da-DK" i="1" dirty="0">
              <a:latin typeface="+mj-lt"/>
              <a:ea typeface="+mj-ea"/>
              <a:cs typeface="+mj-cs"/>
              <a:sym typeface="Source Sans Pro Regular"/>
            </a:endParaRPr>
          </a:p>
          <a:p>
            <a:pPr>
              <a:lnSpc>
                <a:spcPct val="80000"/>
              </a:lnSpc>
              <a:spcBef>
                <a:spcPts val="0"/>
              </a:spcBef>
              <a:defRPr i="1">
                <a:solidFill>
                  <a:srgbClr val="000000"/>
                </a:solidFill>
              </a:defRPr>
            </a:pPr>
            <a:endParaRPr lang="da-DK"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slice_sample</a:t>
            </a:r>
            <a:r>
              <a:rPr lang="da-DK" dirty="0"/>
              <a:t>(</a:t>
            </a:r>
            <a:r>
              <a:rPr lang="da-DK" dirty="0">
                <a:latin typeface="+mj-lt"/>
                <a:ea typeface="+mj-ea"/>
                <a:cs typeface="+mj-cs"/>
                <a:sym typeface="Source Sans Pro Regular"/>
              </a:rPr>
              <a:t>.data, …, n, prop, </a:t>
            </a:r>
            <a:r>
              <a:rPr lang="da-DK" dirty="0" err="1">
                <a:latin typeface="+mj-lt"/>
                <a:ea typeface="+mj-ea"/>
                <a:cs typeface="+mj-cs"/>
                <a:sym typeface="Source Sans Pro Regular"/>
              </a:rPr>
              <a:t>weight_by</a:t>
            </a:r>
            <a:r>
              <a:rPr lang="da-DK" dirty="0">
                <a:latin typeface="+mj-lt"/>
                <a:ea typeface="+mj-ea"/>
                <a:cs typeface="+mj-cs"/>
                <a:sym typeface="Source Sans Pro Regular"/>
              </a:rPr>
              <a:t> = NULL, </a:t>
            </a:r>
            <a:r>
              <a:rPr lang="da-DK" dirty="0" err="1">
                <a:latin typeface="+mj-lt"/>
                <a:ea typeface="+mj-ea"/>
                <a:cs typeface="+mj-cs"/>
                <a:sym typeface="Source Sans Pro Regular"/>
              </a:rPr>
              <a:t>replace</a:t>
            </a:r>
            <a:r>
              <a:rPr lang="da-DK" dirty="0">
                <a:latin typeface="+mj-lt"/>
                <a:ea typeface="+mj-ea"/>
                <a:cs typeface="+mj-cs"/>
                <a:sym typeface="Source Sans Pro Regular"/>
              </a:rPr>
              <a:t> = FALSE</a:t>
            </a:r>
            <a:r>
              <a:rPr lang="da-DK" dirty="0"/>
              <a:t>) Vælg rækker tilfældigt. Brug n til at vælge et antal rækker og prop til at vælge en andel af rækker.</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slice_sample</a:t>
            </a:r>
            <a:r>
              <a:rPr lang="da-DK" dirty="0"/>
              <a:t>(</a:t>
            </a:r>
            <a:r>
              <a:rPr lang="da-DK" dirty="0" err="1"/>
              <a:t>mtcars</a:t>
            </a:r>
            <a:r>
              <a:rPr lang="da-DK" dirty="0"/>
              <a:t>, n = 5, </a:t>
            </a:r>
            <a:r>
              <a:rPr lang="da-DK" dirty="0" err="1"/>
              <a:t>replace</a:t>
            </a:r>
            <a:r>
              <a:rPr lang="da-DK" dirty="0"/>
              <a:t> = TRUE)</a:t>
            </a:r>
            <a:endParaRPr lang="da-DK" i="1" dirty="0">
              <a:latin typeface="+mj-lt"/>
              <a:ea typeface="+mj-ea"/>
              <a:cs typeface="+mj-cs"/>
              <a:sym typeface="Source Sans Pro Regular"/>
            </a:endParaRPr>
          </a:p>
          <a:p>
            <a:pPr>
              <a:lnSpc>
                <a:spcPct val="80000"/>
              </a:lnSpc>
              <a:spcBef>
                <a:spcPts val="0"/>
              </a:spcBef>
              <a:defRPr>
                <a:solidFill>
                  <a:srgbClr val="000000"/>
                </a:solidFill>
              </a:defRPr>
            </a:pPr>
            <a:endParaRPr lang="da-DK"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slice_min</a:t>
            </a:r>
            <a:r>
              <a:rPr lang="da-DK" dirty="0"/>
              <a:t>(</a:t>
            </a:r>
            <a:r>
              <a:rPr lang="da-DK" dirty="0">
                <a:latin typeface="+mj-lt"/>
                <a:ea typeface="+mj-ea"/>
                <a:cs typeface="+mj-cs"/>
                <a:sym typeface="Source Sans Pro Regular"/>
              </a:rPr>
              <a:t>.data, </a:t>
            </a:r>
            <a:r>
              <a:rPr lang="da-DK" dirty="0" err="1">
                <a:latin typeface="+mj-lt"/>
                <a:ea typeface="+mj-ea"/>
                <a:cs typeface="+mj-cs"/>
                <a:sym typeface="Source Sans Pro Regular"/>
              </a:rPr>
              <a:t>order_by</a:t>
            </a:r>
            <a:r>
              <a:rPr lang="da-DK" dirty="0">
                <a:latin typeface="+mj-lt"/>
                <a:ea typeface="+mj-ea"/>
                <a:cs typeface="+mj-cs"/>
                <a:sym typeface="Source Sans Pro Regular"/>
              </a:rPr>
              <a:t>, …, n, prop, </a:t>
            </a:r>
            <a:r>
              <a:rPr lang="da-DK" dirty="0" err="1">
                <a:latin typeface="+mj-lt"/>
                <a:ea typeface="+mj-ea"/>
                <a:cs typeface="+mj-cs"/>
                <a:sym typeface="Source Sans Pro Regular"/>
              </a:rPr>
              <a:t>with_ties</a:t>
            </a:r>
            <a:r>
              <a:rPr lang="da-DK" dirty="0">
                <a:latin typeface="+mj-lt"/>
                <a:ea typeface="+mj-ea"/>
                <a:cs typeface="+mj-cs"/>
                <a:sym typeface="Source Sans Pro Regular"/>
              </a:rPr>
              <a:t> = TRUE</a:t>
            </a:r>
            <a:r>
              <a:rPr lang="da-DK" dirty="0"/>
              <a:t>) </a:t>
            </a:r>
            <a:r>
              <a:rPr lang="da-DK" dirty="0">
                <a:latin typeface="+mj-lt"/>
                <a:ea typeface="+mj-ea"/>
                <a:cs typeface="+mj-cs"/>
                <a:sym typeface="Source Sans Pro Regular"/>
              </a:rPr>
              <a:t>and </a:t>
            </a:r>
            <a:r>
              <a:rPr lang="da-DK" dirty="0" err="1"/>
              <a:t>slice_max</a:t>
            </a:r>
            <a:r>
              <a:rPr lang="da-DK" dirty="0"/>
              <a:t>() Vælg rækker med de laveste og højeste værdier.</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slice_min</a:t>
            </a:r>
            <a:r>
              <a:rPr lang="da-DK" dirty="0"/>
              <a:t>(</a:t>
            </a:r>
            <a:r>
              <a:rPr lang="da-DK" dirty="0" err="1"/>
              <a:t>mtcars</a:t>
            </a:r>
            <a:r>
              <a:rPr lang="da-DK" dirty="0"/>
              <a:t>, </a:t>
            </a:r>
            <a:r>
              <a:rPr lang="da-DK" dirty="0" err="1"/>
              <a:t>mpg</a:t>
            </a:r>
            <a:r>
              <a:rPr lang="da-DK" dirty="0"/>
              <a:t>, prop = 0.25)</a:t>
            </a:r>
          </a:p>
          <a:p>
            <a:pPr>
              <a:lnSpc>
                <a:spcPct val="80000"/>
              </a:lnSpc>
              <a:spcBef>
                <a:spcPts val="0"/>
              </a:spcBef>
              <a:defRPr i="1">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slice_head</a:t>
            </a:r>
            <a:r>
              <a:rPr lang="da-DK" dirty="0"/>
              <a:t>(</a:t>
            </a:r>
            <a:r>
              <a:rPr lang="da-DK" dirty="0">
                <a:latin typeface="+mj-lt"/>
                <a:ea typeface="+mj-ea"/>
                <a:cs typeface="+mj-cs"/>
                <a:sym typeface="Source Sans Pro Regular"/>
              </a:rPr>
              <a:t>.data, …, n, prop</a:t>
            </a:r>
            <a:r>
              <a:rPr lang="da-DK" dirty="0"/>
              <a:t>)</a:t>
            </a:r>
            <a:r>
              <a:rPr lang="da-DK" dirty="0">
                <a:latin typeface="+mj-lt"/>
                <a:ea typeface="+mj-ea"/>
                <a:cs typeface="+mj-cs"/>
                <a:sym typeface="Source Sans Pro Regular"/>
              </a:rPr>
              <a:t> and </a:t>
            </a:r>
            <a:r>
              <a:rPr lang="da-DK" dirty="0" err="1"/>
              <a:t>slice_tail</a:t>
            </a:r>
            <a:r>
              <a:rPr lang="da-DK" dirty="0"/>
              <a:t>()</a:t>
            </a:r>
            <a:r>
              <a:rPr lang="da-DK" dirty="0">
                <a:latin typeface="+mj-lt"/>
                <a:ea typeface="+mj-ea"/>
                <a:cs typeface="+mj-cs"/>
                <a:sym typeface="Source Sans Pro Regular"/>
              </a:rPr>
              <a:t> </a:t>
            </a:r>
            <a:r>
              <a:rPr lang="da-DK" dirty="0"/>
              <a:t>Vælg de første eller sidste rækker.</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slice_head</a:t>
            </a:r>
            <a:r>
              <a:rPr lang="da-DK" dirty="0"/>
              <a:t>(</a:t>
            </a:r>
            <a:r>
              <a:rPr lang="da-DK" dirty="0" err="1"/>
              <a:t>mtcars</a:t>
            </a:r>
            <a:r>
              <a:rPr lang="da-DK" dirty="0"/>
              <a:t>, n = 5)</a:t>
            </a:r>
          </a:p>
        </p:txBody>
      </p:sp>
      <p:sp>
        <p:nvSpPr>
          <p:cNvPr id="162" name="Row functions return a subset of rows as a new table."/>
          <p:cNvSpPr txBox="1"/>
          <p:nvPr/>
        </p:nvSpPr>
        <p:spPr>
          <a:xfrm>
            <a:off x="4791188" y="2320095"/>
            <a:ext cx="4140392"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80000"/>
              </a:lnSpc>
              <a:spcBef>
                <a:spcPts val="0"/>
              </a:spcBef>
              <a:defRPr>
                <a:solidFill>
                  <a:srgbClr val="000000"/>
                </a:solidFill>
              </a:defRPr>
            </a:lvl1pPr>
          </a:lstStyle>
          <a:p>
            <a:r>
              <a:rPr lang="da-DK" dirty="0"/>
              <a:t>Rækkefunktioner returnerer specifikke rækker som en ny tabel.</a:t>
            </a:r>
          </a:p>
        </p:txBody>
      </p:sp>
      <p:sp>
        <p:nvSpPr>
          <p:cNvPr id="163" name="See ?base::Logic and ?Comparison for help."/>
          <p:cNvSpPr txBox="1"/>
          <p:nvPr/>
        </p:nvSpPr>
        <p:spPr>
          <a:xfrm>
            <a:off x="4940358" y="7470051"/>
            <a:ext cx="2738928"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0">
              <a:lnSpc>
                <a:spcPct val="80000"/>
              </a:lnSpc>
              <a:spcBef>
                <a:spcPts val="0"/>
              </a:spcBef>
              <a:defRPr sz="1100">
                <a:solidFill>
                  <a:srgbClr val="000000"/>
                </a:solidFill>
              </a:defRPr>
            </a:pPr>
            <a:r>
              <a:rPr lang="da-DK" dirty="0"/>
              <a:t>Se ?</a:t>
            </a:r>
            <a:r>
              <a:rPr lang="da-DK" dirty="0" err="1"/>
              <a:t>base::Logic</a:t>
            </a:r>
            <a:r>
              <a:rPr lang="da-DK" dirty="0"/>
              <a:t> og ?</a:t>
            </a:r>
            <a:r>
              <a:rPr lang="da-DK" dirty="0" err="1"/>
              <a:t>Comparison</a:t>
            </a:r>
            <a:r>
              <a:rPr lang="da-DK" dirty="0"/>
              <a:t> for hjælp.</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arrange</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by_group</a:t>
            </a:r>
            <a:r>
              <a:rPr lang="da-DK" dirty="0">
                <a:latin typeface="+mj-lt"/>
                <a:ea typeface="+mj-ea"/>
                <a:cs typeface="+mj-cs"/>
                <a:sym typeface="Source Sans Pro Regular"/>
              </a:rPr>
              <a:t> = FALSE</a:t>
            </a:r>
            <a:r>
              <a:rPr lang="da-DK" dirty="0"/>
              <a:t>) Sorter rækker efter værdi på en kolonne eller kolonner (lav til høj). Brug sammen med </a:t>
            </a:r>
            <a:r>
              <a:rPr lang="da-DK" dirty="0" err="1"/>
              <a:t>desc</a:t>
            </a:r>
            <a:r>
              <a:rPr lang="da-DK" dirty="0"/>
              <a:t>() til at sortere fra høj til lav.</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arrange</a:t>
            </a:r>
            <a:r>
              <a:rPr lang="da-DK" dirty="0"/>
              <a:t>(</a:t>
            </a:r>
            <a:r>
              <a:rPr lang="da-DK" dirty="0" err="1"/>
              <a:t>mtcars</a:t>
            </a:r>
            <a:r>
              <a:rPr lang="da-DK" dirty="0"/>
              <a:t>, </a:t>
            </a:r>
            <a:r>
              <a:rPr lang="da-DK" dirty="0" err="1"/>
              <a:t>mpg</a:t>
            </a:r>
            <a:r>
              <a:rPr lang="da-DK"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arrange</a:t>
            </a:r>
            <a:r>
              <a:rPr lang="da-DK" dirty="0"/>
              <a:t>(</a:t>
            </a:r>
            <a:r>
              <a:rPr lang="da-DK" dirty="0" err="1"/>
              <a:t>mtcars</a:t>
            </a:r>
            <a:r>
              <a:rPr lang="da-DK" dirty="0"/>
              <a:t>, </a:t>
            </a:r>
            <a:r>
              <a:rPr lang="da-DK" dirty="0" err="1"/>
              <a:t>desc</a:t>
            </a:r>
            <a:r>
              <a:rPr lang="da-DK" dirty="0"/>
              <a:t>(</a:t>
            </a:r>
            <a:r>
              <a:rPr lang="da-DK" dirty="0" err="1"/>
              <a:t>mpg</a:t>
            </a:r>
            <a:r>
              <a:rPr lang="da-DK" dirty="0"/>
              <a:t>))</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add_row</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before</a:t>
            </a:r>
            <a:r>
              <a:rPr lang="da-DK" dirty="0">
                <a:latin typeface="+mj-lt"/>
                <a:ea typeface="+mj-ea"/>
                <a:cs typeface="+mj-cs"/>
                <a:sym typeface="Source Sans Pro Regular"/>
              </a:rPr>
              <a:t> = NULL, .</a:t>
            </a:r>
            <a:r>
              <a:rPr lang="da-DK" dirty="0" err="1">
                <a:latin typeface="+mj-lt"/>
                <a:ea typeface="+mj-ea"/>
                <a:cs typeface="+mj-cs"/>
                <a:sym typeface="Source Sans Pro Regular"/>
              </a:rPr>
              <a:t>after</a:t>
            </a:r>
            <a:r>
              <a:rPr lang="da-DK" dirty="0">
                <a:latin typeface="+mj-lt"/>
                <a:ea typeface="+mj-ea"/>
                <a:cs typeface="+mj-cs"/>
                <a:sym typeface="Source Sans Pro Regular"/>
              </a:rPr>
              <a:t> = NULL</a:t>
            </a:r>
            <a:r>
              <a:rPr lang="da-DK" dirty="0"/>
              <a:t>) Tilføj en eller flere rækker til en tabel.</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add_row</a:t>
            </a:r>
            <a:r>
              <a:rPr lang="da-DK" dirty="0"/>
              <a:t>(</a:t>
            </a:r>
            <a:r>
              <a:rPr lang="da-DK" dirty="0" err="1"/>
              <a:t>cars</a:t>
            </a:r>
            <a:r>
              <a:rPr lang="da-DK" dirty="0"/>
              <a:t>, speed = 1, </a:t>
            </a:r>
            <a:r>
              <a:rPr lang="da-DK" dirty="0" err="1"/>
              <a:t>dist</a:t>
            </a:r>
            <a:r>
              <a:rPr lang="da-DK" dirty="0"/>
              <a:t> = 1)</a:t>
            </a:r>
          </a:p>
        </p:txBody>
      </p:sp>
      <p:sp>
        <p:nvSpPr>
          <p:cNvPr id="166" name="Group Cases"/>
          <p:cNvSpPr txBox="1"/>
          <p:nvPr/>
        </p:nvSpPr>
        <p:spPr>
          <a:xfrm>
            <a:off x="317498" y="5786261"/>
            <a:ext cx="2135200"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da-DK" dirty="0"/>
              <a:t>Gruppér rækker</a:t>
            </a:r>
          </a:p>
        </p:txBody>
      </p:sp>
      <p:sp>
        <p:nvSpPr>
          <p:cNvPr id="167" name="Manipulate Cases"/>
          <p:cNvSpPr txBox="1"/>
          <p:nvPr/>
        </p:nvSpPr>
        <p:spPr>
          <a:xfrm>
            <a:off x="4803888" y="1576131"/>
            <a:ext cx="2364430"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EA13A"/>
                </a:solidFill>
              </a:defRPr>
            </a:pPr>
            <a:r>
              <a:rPr lang="da-DK" dirty="0"/>
              <a:t>Manipuler rækker</a:t>
            </a:r>
          </a:p>
        </p:txBody>
      </p:sp>
      <p:sp>
        <p:nvSpPr>
          <p:cNvPr id="168" name="EXTRACT VARIABLES"/>
          <p:cNvSpPr txBox="1"/>
          <p:nvPr/>
        </p:nvSpPr>
        <p:spPr>
          <a:xfrm>
            <a:off x="9426688" y="2062118"/>
            <a:ext cx="123110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UDTRÆK VARIABLE</a:t>
            </a:r>
          </a:p>
        </p:txBody>
      </p:sp>
      <p:sp>
        <p:nvSpPr>
          <p:cNvPr id="169" name="ADD CASES"/>
          <p:cNvSpPr txBox="1"/>
          <p:nvPr/>
        </p:nvSpPr>
        <p:spPr>
          <a:xfrm>
            <a:off x="4803888" y="9094190"/>
            <a:ext cx="955390"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lang="da-DK" dirty="0"/>
              <a:t>TILFØJ RÆKKE</a:t>
            </a:r>
          </a:p>
        </p:txBody>
      </p:sp>
      <p:sp>
        <p:nvSpPr>
          <p:cNvPr id="170" name="ARRANGE CASES"/>
          <p:cNvSpPr txBox="1"/>
          <p:nvPr/>
        </p:nvSpPr>
        <p:spPr>
          <a:xfrm>
            <a:off x="4803888" y="7823831"/>
            <a:ext cx="130163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ARRANGER RÆKKER</a:t>
            </a:r>
          </a:p>
        </p:txBody>
      </p:sp>
      <p:sp>
        <p:nvSpPr>
          <p:cNvPr id="171" name="Logical and boolean operators to use with filter()"/>
          <p:cNvSpPr txBox="1"/>
          <p:nvPr/>
        </p:nvSpPr>
        <p:spPr>
          <a:xfrm>
            <a:off x="4920206" y="6791302"/>
            <a:ext cx="3778278"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Logiske og booleske operatorer der kan bruges med 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lang="da-DK"/>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lang="da-DK"/>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80000"/>
              </a:lnSpc>
              <a:spcBef>
                <a:spcPts val="0"/>
              </a:spcBef>
              <a:defRPr>
                <a:solidFill>
                  <a:srgbClr val="000000"/>
                </a:solidFill>
              </a:defRPr>
            </a:lvl1pPr>
          </a:lstStyle>
          <a:p>
            <a:r>
              <a:rPr lang="da-DK" dirty="0"/>
              <a:t>Kolonnefunktioner returnerer kolonner som en vektor eller tabel.</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contains</a:t>
            </a:r>
            <a:r>
              <a:rPr lang="da-DK" dirty="0"/>
              <a:t>(</a:t>
            </a:r>
            <a:r>
              <a:rPr lang="da-DK" dirty="0">
                <a:latin typeface="+mj-lt"/>
                <a:ea typeface="+mj-ea"/>
                <a:cs typeface="+mj-cs"/>
                <a:sym typeface="Source Sans Pro Regular"/>
              </a:rPr>
              <a:t>match</a:t>
            </a:r>
            <a:r>
              <a:rPr lang="da-DK" dirty="0"/>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ends_with</a:t>
            </a:r>
            <a:r>
              <a:rPr lang="da-DK" dirty="0"/>
              <a:t>(</a:t>
            </a:r>
            <a:r>
              <a:rPr lang="da-DK" dirty="0">
                <a:latin typeface="+mj-lt"/>
                <a:ea typeface="+mj-ea"/>
                <a:cs typeface="+mj-cs"/>
                <a:sym typeface="Source Sans Pro Regular"/>
              </a:rPr>
              <a:t>match</a:t>
            </a:r>
            <a:r>
              <a:rPr lang="da-DK" dirty="0"/>
              <a:t>)</a:t>
            </a:r>
            <a:br>
              <a:rPr lang="da-DK" dirty="0"/>
            </a:br>
            <a:r>
              <a:rPr lang="da-DK" dirty="0" err="1"/>
              <a:t>starts_with</a:t>
            </a:r>
            <a:r>
              <a:rPr lang="da-DK" dirty="0"/>
              <a:t>(</a:t>
            </a:r>
            <a:r>
              <a:rPr lang="da-DK" dirty="0">
                <a:latin typeface="+mj-lt"/>
                <a:ea typeface="+mj-ea"/>
                <a:cs typeface="+mj-cs"/>
                <a:sym typeface="Source Sans Pro Regular"/>
              </a:rPr>
              <a:t>match</a:t>
            </a:r>
            <a:r>
              <a:rPr lang="da-DK" dirty="0"/>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a:t>:</a:t>
            </a:r>
            <a:r>
              <a:rPr lang="da-DK">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a:t>-</a:t>
            </a:r>
            <a:r>
              <a:rPr lang="da-DK">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num_range(</a:t>
            </a:r>
            <a:r>
              <a:rPr lang="da-DK">
                <a:latin typeface="+mj-lt"/>
                <a:ea typeface="+mj-ea"/>
                <a:cs typeface="+mj-cs"/>
                <a:sym typeface="Source Sans Pro Regular"/>
              </a:rPr>
              <a:t>prefix, range</a:t>
            </a:r>
            <a:r>
              <a:rPr lang="da-DK"/>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all_of(</a:t>
            </a:r>
            <a:r>
              <a:rPr lang="da-DK">
                <a:latin typeface="+mj-lt"/>
                <a:ea typeface="+mj-ea"/>
                <a:cs typeface="+mj-cs"/>
                <a:sym typeface="Source Sans Pro Regular"/>
              </a:rPr>
              <a:t>x</a:t>
            </a:r>
            <a:r>
              <a:rPr lang="da-DK"/>
              <a:t>)/any_of(</a:t>
            </a:r>
            <a:r>
              <a:rPr lang="da-DK">
                <a:latin typeface="+mj-lt"/>
                <a:ea typeface="+mj-ea"/>
                <a:cs typeface="+mj-cs"/>
                <a:sym typeface="Source Sans Pro Regular"/>
              </a:rPr>
              <a:t>x, …, vars</a:t>
            </a:r>
            <a:r>
              <a:rPr lang="da-DK"/>
              <a:t>)</a:t>
            </a:r>
            <a:br>
              <a:rPr lang="da-DK"/>
            </a:br>
            <a:r>
              <a:rPr lang="da-DK"/>
              <a:t>matches(</a:t>
            </a:r>
            <a:r>
              <a:rPr lang="da-DK">
                <a:latin typeface="+mj-lt"/>
                <a:ea typeface="+mj-ea"/>
                <a:cs typeface="+mj-cs"/>
                <a:sym typeface="Source Sans Pro Regular"/>
              </a:rPr>
              <a:t>match</a:t>
            </a:r>
            <a:r>
              <a:rPr lang="da-DK"/>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lang="da-DK" dirty="0" err="1"/>
              <a:t>pull</a:t>
            </a:r>
            <a:r>
              <a:rPr lang="da-DK" dirty="0"/>
              <a:t>(</a:t>
            </a:r>
            <a:r>
              <a:rPr lang="da-DK" dirty="0">
                <a:latin typeface="+mj-lt"/>
                <a:ea typeface="+mj-ea"/>
                <a:cs typeface="+mj-cs"/>
                <a:sym typeface="Source Sans Pro Regular"/>
              </a:rPr>
              <a:t>.data,  var = -1, </a:t>
            </a:r>
            <a:r>
              <a:rPr lang="da-DK" dirty="0" err="1">
                <a:latin typeface="+mj-lt"/>
                <a:ea typeface="+mj-ea"/>
                <a:cs typeface="+mj-cs"/>
                <a:sym typeface="Source Sans Pro Regular"/>
              </a:rPr>
              <a:t>name</a:t>
            </a:r>
            <a:r>
              <a:rPr lang="da-DK" dirty="0">
                <a:latin typeface="+mj-lt"/>
                <a:ea typeface="+mj-ea"/>
                <a:cs typeface="+mj-cs"/>
                <a:sym typeface="Source Sans Pro Regular"/>
              </a:rPr>
              <a:t> = NULL, …</a:t>
            </a:r>
            <a:r>
              <a:rPr lang="da-DK" dirty="0"/>
              <a:t>) Udtræk kolonneværdier som en vektor via navn eller indeksværdi.</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pull</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wt</a:t>
            </a:r>
            <a:r>
              <a:rPr lang="da-DK" dirty="0">
                <a:latin typeface="Source Sans Pro ExtraLight"/>
                <a:ea typeface="Source Sans Pro ExtraLight"/>
                <a:cs typeface="Source Sans Pro ExtraLight"/>
                <a:sym typeface="Source Sans Pro ExtraLight"/>
              </a:rPr>
              <a:t>)</a:t>
            </a:r>
            <a:endParaRPr lang="da-DK"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lang="da-DK" dirty="0" err="1"/>
              <a:t>select</a:t>
            </a:r>
            <a:r>
              <a:rPr lang="da-DK" dirty="0"/>
              <a:t>(</a:t>
            </a:r>
            <a:r>
              <a:rPr lang="da-DK" dirty="0">
                <a:latin typeface="+mj-lt"/>
                <a:ea typeface="+mj-ea"/>
                <a:cs typeface="+mj-cs"/>
                <a:sym typeface="Source Sans Pro Regular"/>
              </a:rPr>
              <a:t>.data, …</a:t>
            </a:r>
            <a:r>
              <a:rPr lang="da-DK" dirty="0"/>
              <a:t>) Udtræk kolonner som en tabel. </a:t>
            </a:r>
            <a:br>
              <a:rPr lang="da-DK" dirty="0"/>
            </a:br>
            <a:r>
              <a:rPr lang="da-DK" dirty="0" err="1">
                <a:latin typeface="Source Sans Pro ExtraLight"/>
                <a:ea typeface="Source Sans Pro ExtraLight"/>
                <a:cs typeface="Source Sans Pro ExtraLight"/>
                <a:sym typeface="Source Sans Pro ExtraLight"/>
              </a:rPr>
              <a:t>select</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mpg</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wt</a:t>
            </a:r>
            <a:r>
              <a:rPr lang="da-DK" dirty="0">
                <a:latin typeface="Source Sans Pro ExtraLight"/>
                <a:ea typeface="Source Sans Pro ExtraLight"/>
                <a:cs typeface="Source Sans Pro ExtraLight"/>
                <a:sym typeface="Source Sans Pro ExtraLight"/>
              </a:rPr>
              <a:t>)</a:t>
            </a:r>
            <a:endParaRPr lang="da-DK"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lang="da-DK" dirty="0" err="1"/>
              <a:t>relocate</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before</a:t>
            </a:r>
            <a:r>
              <a:rPr lang="da-DK" dirty="0">
                <a:latin typeface="+mj-lt"/>
                <a:ea typeface="+mj-ea"/>
                <a:cs typeface="+mj-cs"/>
                <a:sym typeface="Source Sans Pro Regular"/>
              </a:rPr>
              <a:t> = NULL, .</a:t>
            </a:r>
            <a:r>
              <a:rPr lang="da-DK" dirty="0" err="1">
                <a:latin typeface="+mj-lt"/>
                <a:ea typeface="+mj-ea"/>
                <a:cs typeface="+mj-cs"/>
                <a:sym typeface="Source Sans Pro Regular"/>
              </a:rPr>
              <a:t>after</a:t>
            </a:r>
            <a:r>
              <a:rPr lang="da-DK" dirty="0">
                <a:latin typeface="+mj-lt"/>
                <a:ea typeface="+mj-ea"/>
                <a:cs typeface="+mj-cs"/>
                <a:sym typeface="Source Sans Pro Regular"/>
              </a:rPr>
              <a:t> = NULL</a:t>
            </a:r>
            <a:r>
              <a:rPr lang="da-DK" dirty="0"/>
              <a:t>) Flyt kolonner til en ny position.</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relocate</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mtcars</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mpg</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cyl</a:t>
            </a:r>
            <a:r>
              <a:rPr lang="da-DK" dirty="0">
                <a:latin typeface="Source Sans Pro ExtraLight"/>
                <a:ea typeface="Source Sans Pro ExtraLight"/>
                <a:cs typeface="Source Sans Pro ExtraLight"/>
                <a:sym typeface="Source Sans Pro ExtraLight"/>
              </a:rPr>
              <a:t>, .</a:t>
            </a:r>
            <a:r>
              <a:rPr lang="da-DK" dirty="0" err="1">
                <a:latin typeface="Source Sans Pro ExtraLight"/>
                <a:ea typeface="Source Sans Pro ExtraLight"/>
                <a:cs typeface="Source Sans Pro ExtraLight"/>
                <a:sym typeface="Source Sans Pro ExtraLight"/>
              </a:rPr>
              <a:t>after</a:t>
            </a:r>
            <a:r>
              <a:rPr lang="da-DK" dirty="0">
                <a:latin typeface="Source Sans Pro ExtraLight"/>
                <a:ea typeface="Source Sans Pro ExtraLight"/>
                <a:cs typeface="Source Sans Pro ExtraLight"/>
                <a:sym typeface="Source Sans Pro ExtraLight"/>
              </a:rPr>
              <a:t> = </a:t>
            </a:r>
            <a:r>
              <a:rPr lang="da-DK" dirty="0" err="1">
                <a:latin typeface="Source Sans Pro ExtraLight"/>
                <a:ea typeface="Source Sans Pro ExtraLight"/>
                <a:cs typeface="Source Sans Pro ExtraLight"/>
                <a:sym typeface="Source Sans Pro ExtraLight"/>
              </a:rPr>
              <a:t>last_col</a:t>
            </a:r>
            <a:r>
              <a:rPr lang="da-DK"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2495876"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da-DK" dirty="0"/>
              <a:t>Manipuler variable</a:t>
            </a:r>
          </a:p>
        </p:txBody>
      </p:sp>
      <p:sp>
        <p:nvSpPr>
          <p:cNvPr id="180" name="Use these helpers with select() and across()…"/>
          <p:cNvSpPr txBox="1"/>
          <p:nvPr/>
        </p:nvSpPr>
        <p:spPr>
          <a:xfrm>
            <a:off x="9501030" y="4566586"/>
            <a:ext cx="3387146" cy="3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Brug disse hjælpefunktioner med </a:t>
            </a:r>
            <a:r>
              <a:rPr lang="da-DK" dirty="0" err="1"/>
              <a:t>select</a:t>
            </a:r>
            <a:r>
              <a:rPr lang="da-DK" dirty="0"/>
              <a:t>() og </a:t>
            </a:r>
            <a:r>
              <a:rPr lang="da-DK" dirty="0" err="1"/>
              <a:t>across</a:t>
            </a:r>
            <a:r>
              <a:rPr lang="da-DK" dirty="0"/>
              <a:t>()</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e.g</a:t>
            </a:r>
            <a:r>
              <a:rPr lang="da-DK" dirty="0"/>
              <a:t>. </a:t>
            </a:r>
            <a:r>
              <a:rPr lang="da-DK" dirty="0" err="1"/>
              <a:t>select</a:t>
            </a:r>
            <a:r>
              <a:rPr lang="da-DK" dirty="0"/>
              <a:t>(</a:t>
            </a:r>
            <a:r>
              <a:rPr lang="da-DK" dirty="0" err="1"/>
              <a:t>mtcars</a:t>
            </a:r>
            <a:r>
              <a:rPr lang="da-DK" dirty="0"/>
              <a:t>, </a:t>
            </a:r>
            <a:r>
              <a:rPr lang="da-DK" dirty="0" err="1"/>
              <a:t>mpg:cyl</a:t>
            </a:r>
            <a:r>
              <a:rPr lang="da-DK" dirty="0"/>
              <a:t>)</a:t>
            </a:r>
          </a:p>
        </p:txBody>
      </p:sp>
      <p:sp>
        <p:nvSpPr>
          <p:cNvPr id="181" name="Apply vectorized functions to columns. Vectorized functions take vectors as input and return vectors of the same length as output (see back)."/>
          <p:cNvSpPr txBox="1"/>
          <p:nvPr/>
        </p:nvSpPr>
        <p:spPr>
          <a:xfrm>
            <a:off x="9426688" y="7502374"/>
            <a:ext cx="4268448" cy="63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Anvend </a:t>
            </a:r>
            <a:r>
              <a:rPr lang="da-DK" dirty="0" err="1"/>
              <a:t>vektoriserede</a:t>
            </a:r>
            <a:r>
              <a:rPr lang="da-DK" dirty="0"/>
              <a:t> funktioner på kolonner. </a:t>
            </a:r>
            <a:r>
              <a:rPr lang="da-DK" dirty="0" err="1"/>
              <a:t>Vektoriserede</a:t>
            </a:r>
            <a:r>
              <a:rPr lang="da-DK" dirty="0"/>
              <a:t> funktioner tager vektorer som input og returnerer vektorer af samme længde som output (se bagsiden).</a:t>
            </a:r>
          </a:p>
        </p:txBody>
      </p:sp>
      <p:sp>
        <p:nvSpPr>
          <p:cNvPr id="182" name="mutate(.data, …, .keep = &quot;all&quot;, .before = NULL,  .after = NULL) Compute new column(s). Also add_column(), add_count(), and add_tally().…"/>
          <p:cNvSpPr txBox="1"/>
          <p:nvPr/>
        </p:nvSpPr>
        <p:spPr>
          <a:xfrm>
            <a:off x="10569043" y="8286091"/>
            <a:ext cx="3254430" cy="20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mutate</a:t>
            </a:r>
            <a:r>
              <a:rPr lang="da-DK" dirty="0"/>
              <a:t>(</a:t>
            </a:r>
            <a:r>
              <a:rPr lang="da-DK" dirty="0">
                <a:latin typeface="+mj-lt"/>
                <a:ea typeface="+mj-ea"/>
                <a:cs typeface="+mj-cs"/>
                <a:sym typeface="Source Sans Pro Regular"/>
              </a:rPr>
              <a:t>.data, …, .</a:t>
            </a:r>
            <a:r>
              <a:rPr lang="da-DK" dirty="0" err="1">
                <a:latin typeface="+mj-lt"/>
                <a:ea typeface="+mj-ea"/>
                <a:cs typeface="+mj-cs"/>
                <a:sym typeface="Source Sans Pro Regular"/>
              </a:rPr>
              <a:t>keep</a:t>
            </a:r>
            <a:r>
              <a:rPr lang="da-DK" dirty="0">
                <a:latin typeface="+mj-lt"/>
                <a:ea typeface="+mj-ea"/>
                <a:cs typeface="+mj-cs"/>
                <a:sym typeface="Source Sans Pro Regular"/>
              </a:rPr>
              <a:t> = "all", .</a:t>
            </a:r>
            <a:r>
              <a:rPr lang="da-DK" dirty="0" err="1">
                <a:latin typeface="+mj-lt"/>
                <a:ea typeface="+mj-ea"/>
                <a:cs typeface="+mj-cs"/>
                <a:sym typeface="Source Sans Pro Regular"/>
              </a:rPr>
              <a:t>before</a:t>
            </a:r>
            <a:r>
              <a:rPr lang="da-DK" dirty="0">
                <a:latin typeface="+mj-lt"/>
                <a:ea typeface="+mj-ea"/>
                <a:cs typeface="+mj-cs"/>
                <a:sym typeface="Source Sans Pro Regular"/>
              </a:rPr>
              <a:t> = NULL, </a:t>
            </a:r>
            <a:br>
              <a:rPr lang="da-DK" dirty="0">
                <a:latin typeface="+mj-lt"/>
                <a:ea typeface="+mj-ea"/>
                <a:cs typeface="+mj-cs"/>
                <a:sym typeface="Source Sans Pro Regular"/>
              </a:rPr>
            </a:br>
            <a:r>
              <a:rPr lang="da-DK" dirty="0">
                <a:latin typeface="+mj-lt"/>
                <a:ea typeface="+mj-ea"/>
                <a:cs typeface="+mj-cs"/>
                <a:sym typeface="Source Sans Pro Regular"/>
              </a:rPr>
              <a:t>.</a:t>
            </a:r>
            <a:r>
              <a:rPr lang="da-DK" dirty="0" err="1">
                <a:latin typeface="+mj-lt"/>
                <a:ea typeface="+mj-ea"/>
                <a:cs typeface="+mj-cs"/>
                <a:sym typeface="Source Sans Pro Regular"/>
              </a:rPr>
              <a:t>after</a:t>
            </a:r>
            <a:r>
              <a:rPr lang="da-DK" dirty="0">
                <a:latin typeface="+mj-lt"/>
                <a:ea typeface="+mj-ea"/>
                <a:cs typeface="+mj-cs"/>
                <a:sym typeface="Source Sans Pro Regular"/>
              </a:rPr>
              <a:t> = NULL</a:t>
            </a:r>
            <a:r>
              <a:rPr lang="da-DK" dirty="0"/>
              <a:t>)</a:t>
            </a:r>
            <a:r>
              <a:rPr lang="da-DK" dirty="0">
                <a:latin typeface="+mj-lt"/>
                <a:ea typeface="+mj-ea"/>
                <a:cs typeface="+mj-cs"/>
                <a:sym typeface="Source Sans Pro Regular"/>
              </a:rPr>
              <a:t> </a:t>
            </a:r>
            <a:r>
              <a:rPr lang="da-DK" dirty="0"/>
              <a:t>Laver nye kolonner. Også </a:t>
            </a:r>
            <a:r>
              <a:rPr lang="da-DK" dirty="0" err="1"/>
              <a:t>add</a:t>
            </a:r>
            <a:r>
              <a:rPr lang="da-DK" dirty="0"/>
              <a:t>__column(), </a:t>
            </a:r>
            <a:r>
              <a:rPr lang="da-DK" dirty="0" err="1"/>
              <a:t>add_count</a:t>
            </a:r>
            <a:r>
              <a:rPr lang="da-DK" dirty="0"/>
              <a:t>() og </a:t>
            </a:r>
            <a:r>
              <a:rPr lang="da-DK" dirty="0" err="1"/>
              <a:t>add_tally</a:t>
            </a:r>
            <a:r>
              <a:rPr lang="da-DK"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mutate</a:t>
            </a:r>
            <a:r>
              <a:rPr lang="da-DK" dirty="0"/>
              <a:t>(</a:t>
            </a:r>
            <a:r>
              <a:rPr lang="da-DK" dirty="0" err="1"/>
              <a:t>mtcars</a:t>
            </a:r>
            <a:r>
              <a:rPr lang="da-DK" dirty="0"/>
              <a:t>, </a:t>
            </a:r>
            <a:r>
              <a:rPr lang="da-DK" dirty="0" err="1"/>
              <a:t>gpm</a:t>
            </a:r>
            <a:r>
              <a:rPr lang="da-DK" dirty="0"/>
              <a:t> = 1 / </a:t>
            </a:r>
            <a:r>
              <a:rPr lang="da-DK" dirty="0" err="1"/>
              <a:t>mpg</a:t>
            </a:r>
            <a:r>
              <a:rPr lang="da-DK" dirty="0"/>
              <a:t>)</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transmute</a:t>
            </a:r>
            <a:r>
              <a:rPr lang="da-DK" dirty="0"/>
              <a:t>(</a:t>
            </a:r>
            <a:r>
              <a:rPr lang="da-DK" dirty="0">
                <a:latin typeface="+mj-lt"/>
                <a:ea typeface="+mj-ea"/>
                <a:cs typeface="+mj-cs"/>
                <a:sym typeface="Source Sans Pro Regular"/>
              </a:rPr>
              <a:t>.data, …</a:t>
            </a:r>
            <a:r>
              <a:rPr lang="da-DK" dirty="0"/>
              <a:t>) Laver nye kolonner, dropper andre. </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transmute</a:t>
            </a:r>
            <a:r>
              <a:rPr lang="da-DK" dirty="0"/>
              <a:t>(</a:t>
            </a:r>
            <a:r>
              <a:rPr lang="da-DK" dirty="0" err="1"/>
              <a:t>mtcars</a:t>
            </a:r>
            <a:r>
              <a:rPr lang="da-DK" dirty="0"/>
              <a:t>, </a:t>
            </a:r>
            <a:r>
              <a:rPr lang="da-DK" dirty="0" err="1"/>
              <a:t>gpm</a:t>
            </a:r>
            <a:r>
              <a:rPr lang="da-DK" dirty="0"/>
              <a:t> = 1 / </a:t>
            </a:r>
            <a:r>
              <a:rPr lang="da-DK" dirty="0" err="1"/>
              <a:t>mpg</a:t>
            </a:r>
            <a:r>
              <a:rPr lang="da-DK" dirty="0"/>
              <a:t>)</a:t>
            </a:r>
            <a:endParaRPr lang="da-DK" i="1" dirty="0">
              <a:latin typeface="+mj-lt"/>
              <a:ea typeface="+mj-ea"/>
              <a:cs typeface="+mj-cs"/>
              <a:sym typeface="Source Sans Pro Regular"/>
            </a:endParaRPr>
          </a:p>
          <a:p>
            <a:pPr>
              <a:lnSpc>
                <a:spcPct val="80000"/>
              </a:lnSpc>
              <a:spcBef>
                <a:spcPts val="0"/>
              </a:spcBef>
              <a:defRPr i="1">
                <a:solidFill>
                  <a:srgbClr val="000000"/>
                </a:solidFill>
              </a:defRPr>
            </a:pPr>
            <a:endParaRPr lang="da-DK"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rename</a:t>
            </a:r>
            <a:r>
              <a:rPr lang="da-DK" dirty="0"/>
              <a:t>(</a:t>
            </a:r>
            <a:r>
              <a:rPr lang="da-DK" dirty="0">
                <a:latin typeface="+mj-lt"/>
                <a:ea typeface="+mj-ea"/>
                <a:cs typeface="+mj-cs"/>
                <a:sym typeface="Source Sans Pro Regular"/>
              </a:rPr>
              <a:t>.data, …</a:t>
            </a:r>
            <a:r>
              <a:rPr lang="da-DK" dirty="0"/>
              <a:t>)</a:t>
            </a:r>
            <a:r>
              <a:rPr lang="da-DK" dirty="0">
                <a:latin typeface="+mj-lt"/>
                <a:ea typeface="+mj-ea"/>
                <a:cs typeface="+mj-cs"/>
                <a:sym typeface="Source Sans Pro Regular"/>
              </a:rPr>
              <a:t> </a:t>
            </a:r>
            <a:r>
              <a:rPr lang="da-DK" dirty="0"/>
              <a:t>Ændrer navn på kolonner. Brug </a:t>
            </a:r>
            <a:r>
              <a:rPr lang="da-DK" dirty="0" err="1"/>
              <a:t>rename_with</a:t>
            </a:r>
            <a:r>
              <a:rPr lang="da-DK" dirty="0"/>
              <a:t>() til at ændre navn med en funktion.</a:t>
            </a:r>
            <a:br>
              <a:rPr lang="da-DK" dirty="0">
                <a:latin typeface="+mj-lt"/>
                <a:ea typeface="+mj-ea"/>
                <a:cs typeface="+mj-cs"/>
                <a:sym typeface="Source Sans Pro Regular"/>
              </a:rPr>
            </a:br>
            <a:r>
              <a:rPr lang="da-DK" dirty="0" err="1">
                <a:latin typeface="Source Sans Pro ExtraLight"/>
                <a:ea typeface="Source Sans Pro ExtraLight"/>
                <a:cs typeface="Source Sans Pro ExtraLight"/>
                <a:sym typeface="Source Sans Pro ExtraLight"/>
              </a:rPr>
              <a:t>rename</a:t>
            </a:r>
            <a:r>
              <a:rPr lang="da-DK" dirty="0">
                <a:latin typeface="Source Sans Pro ExtraLight"/>
                <a:ea typeface="Source Sans Pro ExtraLight"/>
                <a:cs typeface="Source Sans Pro ExtraLight"/>
                <a:sym typeface="Source Sans Pro ExtraLight"/>
              </a:rPr>
              <a:t>(</a:t>
            </a:r>
            <a:r>
              <a:rPr lang="da-DK" dirty="0" err="1">
                <a:latin typeface="Source Sans Pro ExtraLight"/>
                <a:ea typeface="Source Sans Pro ExtraLight"/>
                <a:cs typeface="Source Sans Pro ExtraLight"/>
                <a:sym typeface="Source Sans Pro ExtraLight"/>
              </a:rPr>
              <a:t>cars</a:t>
            </a:r>
            <a:r>
              <a:rPr lang="da-DK" dirty="0">
                <a:latin typeface="Source Sans Pro ExtraLight"/>
                <a:ea typeface="Source Sans Pro ExtraLight"/>
                <a:cs typeface="Source Sans Pro ExtraLight"/>
                <a:sym typeface="Source Sans Pro ExtraLight"/>
              </a:rPr>
              <a:t>, distance = </a:t>
            </a:r>
            <a:r>
              <a:rPr lang="da-DK" dirty="0" err="1">
                <a:latin typeface="Source Sans Pro ExtraLight"/>
                <a:ea typeface="Source Sans Pro ExtraLight"/>
                <a:cs typeface="Source Sans Pro ExtraLight"/>
                <a:sym typeface="Source Sans Pro ExtraLight"/>
              </a:rPr>
              <a:t>dist</a:t>
            </a:r>
            <a:r>
              <a:rPr lang="da-DK"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17339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LAV NYE VARIABLE</a:t>
            </a:r>
          </a:p>
        </p:txBody>
      </p:sp>
      <p:sp>
        <p:nvSpPr>
          <p:cNvPr id="184" name="EXTRACT CASES"/>
          <p:cNvSpPr txBox="1"/>
          <p:nvPr/>
        </p:nvSpPr>
        <p:spPr>
          <a:xfrm>
            <a:off x="4803888" y="2062118"/>
            <a:ext cx="171040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UDTRÆK OBSERVATIONER</a:t>
            </a:r>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lang="da-DK"/>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lang="da-DK"/>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93" name="Line"/>
          <p:cNvSpPr/>
          <p:nvPr/>
        </p:nvSpPr>
        <p:spPr>
          <a:xfrm>
            <a:off x="9837425" y="8527870"/>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94" name="Line"/>
          <p:cNvSpPr/>
          <p:nvPr/>
        </p:nvSpPr>
        <p:spPr>
          <a:xfrm>
            <a:off x="9837425" y="9239456"/>
            <a:ext cx="139607" cy="3"/>
          </a:xfrm>
          <a:prstGeom prst="line">
            <a:avLst/>
          </a:prstGeom>
          <a:ln w="12700">
            <a:solidFill>
              <a:srgbClr val="53585F"/>
            </a:solidFill>
            <a:miter lim="400000"/>
            <a:tailEnd type="triangle"/>
          </a:ln>
        </p:spPr>
        <p:txBody>
          <a:bodyPr lIns="45718" tIns="45718" rIns="45718" bIns="45718"/>
          <a:lstStyle/>
          <a:p>
            <a:endParaRPr lang="da-DK"/>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lang="da-DK"/>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lang="da-DK"/>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lang="da-DK"/>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553310"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da-DK" dirty="0"/>
              <a:t>opsummeringsfunktion</a:t>
            </a:r>
          </a:p>
        </p:txBody>
      </p:sp>
      <p:pic>
        <p:nvPicPr>
          <p:cNvPr id="200" name="Image" descr="Image"/>
          <p:cNvPicPr>
            <a:picLocks noChangeAspect="1"/>
          </p:cNvPicPr>
          <p:nvPr/>
        </p:nvPicPr>
        <p:blipFill>
          <a:blip r:embed="rId8"/>
          <a:stretch>
            <a:fillRect/>
          </a:stretch>
        </p:blipFill>
        <p:spPr>
          <a:xfrm>
            <a:off x="11087961" y="7921773"/>
            <a:ext cx="2483946" cy="276233"/>
          </a:xfrm>
          <a:prstGeom prst="rect">
            <a:avLst/>
          </a:prstGeom>
          <a:ln w="12700">
            <a:miter lim="400000"/>
          </a:ln>
        </p:spPr>
      </p:pic>
      <p:sp>
        <p:nvSpPr>
          <p:cNvPr id="201" name="vectorized function"/>
          <p:cNvSpPr txBox="1"/>
          <p:nvPr/>
        </p:nvSpPr>
        <p:spPr>
          <a:xfrm>
            <a:off x="11214923" y="7951937"/>
            <a:ext cx="1359346"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da-DK" dirty="0" err="1"/>
              <a:t>Vektoriseret</a:t>
            </a:r>
            <a:r>
              <a:rPr lang="da-DK" dirty="0"/>
              <a:t> </a:t>
            </a:r>
            <a:r>
              <a:rPr lang="da-DK" dirty="0" err="1"/>
              <a:t>funtkion</a:t>
            </a:r>
            <a:endParaRPr lang="da-DK" dirty="0"/>
          </a:p>
        </p:txBody>
      </p:sp>
      <p:sp>
        <p:nvSpPr>
          <p:cNvPr id="202" name="Data Transformation with dplyr : : CHEAT SHEET"/>
          <p:cNvSpPr txBox="1">
            <a:spLocks noGrp="1"/>
          </p:cNvSpPr>
          <p:nvPr>
            <p:ph type="title"/>
          </p:nvPr>
        </p:nvSpPr>
        <p:spPr>
          <a:xfrm>
            <a:off x="275720" y="361177"/>
            <a:ext cx="10898131" cy="803348"/>
          </a:xfrm>
          <a:prstGeom prst="rect">
            <a:avLst/>
          </a:prstGeom>
        </p:spPr>
        <p:txBody>
          <a:bodyPr lIns="0" tIns="0" rIns="0" bIns="0" anchor="t">
            <a:normAutofit/>
          </a:bodyPr>
          <a:lstStyle/>
          <a:p>
            <a:pPr>
              <a:defRPr>
                <a:solidFill>
                  <a:srgbClr val="424242"/>
                </a:solidFill>
                <a:latin typeface="Source Sans Pro Light"/>
                <a:ea typeface="Source Sans Pro Light"/>
                <a:cs typeface="Source Sans Pro Light"/>
                <a:sym typeface="Source Sans Pro Light"/>
              </a:defRPr>
            </a:pPr>
            <a:r>
              <a:rPr lang="da-DK" dirty="0"/>
              <a:t>Datatransformation med </a:t>
            </a:r>
            <a:r>
              <a:rPr lang="da-DK" dirty="0" err="1"/>
              <a:t>dplyr</a:t>
            </a:r>
            <a:r>
              <a:rPr lang="da-DK" dirty="0"/>
              <a:t> : :</a:t>
            </a:r>
            <a:r>
              <a:rPr lang="da-DK" dirty="0">
                <a:latin typeface="+mj-lt"/>
                <a:ea typeface="+mj-ea"/>
                <a:cs typeface="+mj-cs"/>
                <a:sym typeface="Source Sans Pro Regular"/>
              </a:rPr>
              <a:t> </a:t>
            </a:r>
            <a:r>
              <a:rPr lang="da-DK" sz="3300" dirty="0">
                <a:latin typeface="Source Sans Pro Bold"/>
                <a:ea typeface="Source Sans Pro Bold"/>
                <a:cs typeface="Source Sans Pro Bold"/>
                <a:sym typeface="Source Sans Pro Bold"/>
              </a:rPr>
              <a:t>SNYDEARK</a:t>
            </a:r>
            <a:endParaRPr lang="da-DK"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lang="da-DK"/>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lang="da-DK"/>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lang="da-DK"/>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79884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MANIPULER FLERE VARIABLE PÅ SAMME TID</a:t>
            </a:r>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across</a:t>
            </a:r>
            <a:r>
              <a:rPr lang="da-DK" dirty="0"/>
              <a:t>(</a:t>
            </a:r>
            <a:r>
              <a:rPr lang="da-DK" dirty="0">
                <a:latin typeface="+mj-lt"/>
                <a:ea typeface="+mj-ea"/>
                <a:cs typeface="+mj-cs"/>
                <a:sym typeface="Source Sans Pro Regular"/>
              </a:rPr>
              <a:t>.</a:t>
            </a:r>
            <a:r>
              <a:rPr lang="da-DK" dirty="0" err="1">
                <a:latin typeface="+mj-lt"/>
                <a:ea typeface="+mj-ea"/>
                <a:cs typeface="+mj-cs"/>
                <a:sym typeface="Source Sans Pro Regular"/>
              </a:rPr>
              <a:t>cols</a:t>
            </a:r>
            <a:r>
              <a:rPr lang="da-DK" dirty="0">
                <a:latin typeface="+mj-lt"/>
                <a:ea typeface="+mj-ea"/>
                <a:cs typeface="+mj-cs"/>
                <a:sym typeface="Source Sans Pro Regular"/>
              </a:rPr>
              <a:t>, .</a:t>
            </a:r>
            <a:r>
              <a:rPr lang="da-DK" dirty="0" err="1">
                <a:latin typeface="+mj-lt"/>
                <a:ea typeface="+mj-ea"/>
                <a:cs typeface="+mj-cs"/>
                <a:sym typeface="Source Sans Pro Regular"/>
              </a:rPr>
              <a:t>funs</a:t>
            </a:r>
            <a:r>
              <a:rPr lang="da-DK" dirty="0">
                <a:latin typeface="+mj-lt"/>
                <a:ea typeface="+mj-ea"/>
                <a:cs typeface="+mj-cs"/>
                <a:sym typeface="Source Sans Pro Regular"/>
              </a:rPr>
              <a:t>, …, .</a:t>
            </a:r>
            <a:r>
              <a:rPr lang="da-DK" dirty="0" err="1">
                <a:latin typeface="+mj-lt"/>
                <a:ea typeface="+mj-ea"/>
                <a:cs typeface="+mj-cs"/>
                <a:sym typeface="Source Sans Pro Regular"/>
              </a:rPr>
              <a:t>names</a:t>
            </a:r>
            <a:r>
              <a:rPr lang="da-DK" dirty="0">
                <a:latin typeface="+mj-lt"/>
                <a:ea typeface="+mj-ea"/>
                <a:cs typeface="+mj-cs"/>
                <a:sym typeface="Source Sans Pro Regular"/>
              </a:rPr>
              <a:t> = NULL</a:t>
            </a:r>
            <a:r>
              <a:rPr lang="da-DK" dirty="0"/>
              <a:t>)</a:t>
            </a:r>
            <a:r>
              <a:rPr lang="da-DK" dirty="0">
                <a:latin typeface="+mj-lt"/>
                <a:ea typeface="+mj-ea"/>
                <a:cs typeface="+mj-cs"/>
                <a:sym typeface="Source Sans Pro Regular"/>
              </a:rPr>
              <a:t> </a:t>
            </a:r>
            <a:r>
              <a:rPr lang="da-DK" dirty="0"/>
              <a:t>Opsummer eller manipuler flere kolonner på samme måde. </a:t>
            </a: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summarise</a:t>
            </a:r>
            <a:r>
              <a:rPr lang="da-DK" dirty="0"/>
              <a:t>(</a:t>
            </a:r>
            <a:r>
              <a:rPr lang="da-DK" dirty="0" err="1"/>
              <a:t>mtcars</a:t>
            </a:r>
            <a:r>
              <a:rPr lang="da-DK" dirty="0"/>
              <a:t>, </a:t>
            </a:r>
            <a:r>
              <a:rPr lang="da-DK" dirty="0" err="1"/>
              <a:t>across</a:t>
            </a:r>
            <a:r>
              <a:rPr lang="da-DK" dirty="0"/>
              <a:t>(</a:t>
            </a:r>
            <a:r>
              <a:rPr lang="da-DK" dirty="0" err="1"/>
              <a:t>everything</a:t>
            </a:r>
            <a:r>
              <a:rPr lang="da-DK" dirty="0"/>
              <a:t>(), </a:t>
            </a:r>
            <a:r>
              <a:rPr lang="da-DK" dirty="0" err="1"/>
              <a:t>mean</a:t>
            </a:r>
            <a:r>
              <a:rPr lang="da-DK" dirty="0"/>
              <a:t>))</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c_across</a:t>
            </a:r>
            <a:r>
              <a:rPr lang="da-DK" dirty="0"/>
              <a:t>(</a:t>
            </a:r>
            <a:r>
              <a:rPr lang="da-DK" dirty="0">
                <a:latin typeface="+mj-lt"/>
                <a:ea typeface="+mj-ea"/>
                <a:cs typeface="+mj-cs"/>
                <a:sym typeface="Source Sans Pro Regular"/>
              </a:rPr>
              <a:t>.</a:t>
            </a:r>
            <a:r>
              <a:rPr lang="da-DK" dirty="0" err="1">
                <a:latin typeface="+mj-lt"/>
                <a:ea typeface="+mj-ea"/>
                <a:cs typeface="+mj-cs"/>
                <a:sym typeface="Source Sans Pro Regular"/>
              </a:rPr>
              <a:t>cols</a:t>
            </a:r>
            <a:r>
              <a:rPr lang="da-DK" dirty="0"/>
              <a:t>)</a:t>
            </a:r>
            <a:r>
              <a:rPr lang="da-DK" dirty="0">
                <a:latin typeface="+mj-lt"/>
                <a:ea typeface="+mj-ea"/>
                <a:cs typeface="+mj-cs"/>
                <a:sym typeface="Source Sans Pro Regular"/>
              </a:rPr>
              <a:t> </a:t>
            </a:r>
            <a:r>
              <a:rPr lang="da-DK" dirty="0"/>
              <a:t>Beregn på tværs af kolonner i rækkevise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transmute</a:t>
            </a:r>
            <a:r>
              <a:rPr lang="da-DK" dirty="0"/>
              <a:t>(</a:t>
            </a:r>
            <a:r>
              <a:rPr lang="da-DK" dirty="0" err="1"/>
              <a:t>rowwise</a:t>
            </a:r>
            <a:r>
              <a:rPr lang="da-DK" dirty="0"/>
              <a:t>(</a:t>
            </a:r>
            <a:r>
              <a:rPr lang="da-DK" dirty="0" err="1"/>
              <a:t>UKgas</a:t>
            </a:r>
            <a:r>
              <a:rPr lang="da-DK" dirty="0"/>
              <a:t>), total = sum(</a:t>
            </a:r>
            <a:r>
              <a:rPr lang="da-DK" dirty="0" err="1"/>
              <a:t>c_across</a:t>
            </a:r>
            <a:r>
              <a:rPr lang="da-DK"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lang="da-DK"/>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lang="da-DK"/>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ungroup</a:t>
            </a:r>
            <a:r>
              <a:rPr lang="da-DK" dirty="0"/>
              <a:t>(</a:t>
            </a:r>
            <a:r>
              <a:rPr lang="da-DK" dirty="0">
                <a:latin typeface="+mj-lt"/>
                <a:ea typeface="+mj-ea"/>
                <a:cs typeface="+mj-cs"/>
                <a:sym typeface="Source Sans Pro Regular"/>
              </a:rPr>
              <a:t>x, …</a:t>
            </a:r>
            <a:r>
              <a:rPr lang="da-DK" dirty="0"/>
              <a:t>)</a:t>
            </a:r>
            <a:r>
              <a:rPr lang="da-DK" dirty="0">
                <a:latin typeface="+mj-lt"/>
                <a:ea typeface="+mj-ea"/>
                <a:cs typeface="+mj-cs"/>
                <a:sym typeface="Source Sans Pro Regular"/>
              </a:rPr>
              <a:t> returnerer en ikke-grupperet kopi af tabel.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ungroup</a:t>
            </a:r>
            <a:r>
              <a:rPr lang="da-DK" dirty="0"/>
              <a:t>(</a:t>
            </a:r>
            <a:r>
              <a:rPr lang="da-DK" dirty="0" err="1"/>
              <a:t>g_mtcars</a:t>
            </a:r>
            <a:r>
              <a:rPr lang="da-DK"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lang="da-DK"/>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lang="da-DK"/>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lang="da-DK"/>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lang="da-DK"/>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lang="da-DK"/>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a:t>mtcars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a:t>   group_by(cyl)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a:t>   summarise(avg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starwars</a:t>
            </a:r>
            <a:r>
              <a:rPr lang="da-DK"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   </a:t>
            </a:r>
            <a:r>
              <a:rPr lang="da-DK" dirty="0" err="1"/>
              <a:t>rowwise</a:t>
            </a:r>
            <a:r>
              <a:rPr lang="da-DK"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   </a:t>
            </a:r>
            <a:r>
              <a:rPr lang="da-DK" dirty="0" err="1"/>
              <a:t>mutate</a:t>
            </a:r>
            <a:r>
              <a:rPr lang="da-DK" dirty="0"/>
              <a:t>(</a:t>
            </a:r>
            <a:r>
              <a:rPr lang="da-DK" dirty="0" err="1"/>
              <a:t>film_count</a:t>
            </a:r>
            <a:r>
              <a:rPr lang="da-DK" dirty="0"/>
              <a:t> = </a:t>
            </a:r>
            <a:r>
              <a:rPr lang="da-DK" dirty="0" err="1"/>
              <a:t>length</a:t>
            </a:r>
            <a:r>
              <a:rPr lang="da-DK" dirty="0"/>
              <a:t>(films))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lang="da-DK"/>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793784300"/>
              </p:ext>
            </p:extLst>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is.na</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r>
                        <a:rPr sz="1200" dirty="0" err="1">
                          <a:sym typeface="Source Sans Pro Regular"/>
                        </a:rPr>
                        <a:t>is.na</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nvGraphicFramePr>
        <p:xfrm>
          <a:off x="9451820"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nvGraphicFramePr>
        <p:xfrm>
          <a:off x="9451820" y="905864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nvGraphicFramePr>
        <p:xfrm>
          <a:off x="10007904"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nvGraphicFramePr>
        <p:xfrm>
          <a:off x="10007904" y="905864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68729" y="-986668"/>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lang="da-DK"/>
            </a:p>
          </p:txBody>
        </p:sp>
      </p:grpSp>
      <p:sp>
        <p:nvSpPr>
          <p:cNvPr id="290" name="OFFSET…"/>
          <p:cNvSpPr txBox="1"/>
          <p:nvPr/>
        </p:nvSpPr>
        <p:spPr>
          <a:xfrm>
            <a:off x="323996" y="2715785"/>
            <a:ext cx="3161408" cy="803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a:latin typeface="Source Sans Pro Bold"/>
                <a:ea typeface="Source Sans Pro Bold"/>
                <a:cs typeface="Source Sans Pro Bold"/>
                <a:sym typeface="Source Sans Pro Bold"/>
              </a:defRPr>
            </a:pPr>
            <a:r>
              <a:rPr lang="da-DK"/>
              <a:t>FORSKYDNING</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lag()</a:t>
            </a:r>
            <a:r>
              <a:rPr lang="da-DK">
                <a:solidFill>
                  <a:srgbClr val="000000"/>
                </a:solidFill>
              </a:rPr>
              <a:t> - forskyd element med 1</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lead()</a:t>
            </a:r>
            <a:r>
              <a:rPr lang="da-DK">
                <a:solidFill>
                  <a:srgbClr val="000000"/>
                </a:solidFill>
              </a:rPr>
              <a:t> - forskyd element med -1</a:t>
            </a:r>
          </a:p>
          <a:p>
            <a:pPr>
              <a:lnSpc>
                <a:spcPct val="80000"/>
              </a:lnSpc>
              <a:spcBef>
                <a:spcPts val="0"/>
              </a:spcBef>
              <a:defRPr>
                <a:solidFill>
                  <a:srgbClr val="000000"/>
                </a:solidFill>
              </a:defRPr>
            </a:pPr>
            <a:endParaRPr lang="da-DK">
              <a:solidFill>
                <a:srgbClr val="000000"/>
              </a:solidFill>
            </a:endParaRPr>
          </a:p>
          <a:p>
            <a:pPr>
              <a:defRPr>
                <a:latin typeface="Source Sans Pro Bold"/>
                <a:ea typeface="Source Sans Pro Bold"/>
                <a:cs typeface="Source Sans Pro Bold"/>
                <a:sym typeface="Source Sans Pro Bold"/>
              </a:defRPr>
            </a:pPr>
            <a:r>
              <a:rPr lang="da-DK"/>
              <a:t>KUMULATIV AGGREGERING</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cumall()</a:t>
            </a:r>
            <a:r>
              <a:rPr lang="da-DK">
                <a:solidFill>
                  <a:srgbClr val="000000"/>
                </a:solidFill>
              </a:rPr>
              <a:t> - kumulativ all()</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cumany()</a:t>
            </a:r>
            <a:r>
              <a:rPr lang="da-DK">
                <a:solidFill>
                  <a:srgbClr val="000000"/>
                </a:solidFill>
              </a:rPr>
              <a:t> - kumulativ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cummax()</a:t>
            </a:r>
            <a:r>
              <a:rPr lang="da-DK">
                <a:latin typeface="+mj-lt"/>
                <a:ea typeface="+mj-ea"/>
                <a:cs typeface="+mj-cs"/>
                <a:sym typeface="Source Sans Pro Regular"/>
              </a:rPr>
              <a:t> </a:t>
            </a:r>
            <a:r>
              <a:rPr lang="da-DK"/>
              <a:t>-</a:t>
            </a:r>
            <a:r>
              <a:rPr lang="da-DK">
                <a:latin typeface="+mj-lt"/>
                <a:ea typeface="+mj-ea"/>
                <a:cs typeface="+mj-cs"/>
                <a:sym typeface="Source Sans Pro Regular"/>
              </a:rPr>
              <a:t> kumulativ max()</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cummean()</a:t>
            </a:r>
            <a:r>
              <a:rPr lang="da-DK">
                <a:solidFill>
                  <a:srgbClr val="000000"/>
                </a:solidFill>
              </a:rPr>
              <a:t> - kumulativ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cummin()</a:t>
            </a:r>
            <a:r>
              <a:rPr lang="da-DK">
                <a:latin typeface="+mj-lt"/>
                <a:ea typeface="+mj-ea"/>
                <a:cs typeface="+mj-cs"/>
                <a:sym typeface="Source Sans Pro Regular"/>
              </a:rPr>
              <a:t> - kumulativ min()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cumprod()</a:t>
            </a:r>
            <a:r>
              <a:rPr lang="da-DK">
                <a:latin typeface="+mj-lt"/>
                <a:ea typeface="+mj-ea"/>
                <a:cs typeface="+mj-cs"/>
                <a:sym typeface="Source Sans Pro Regular"/>
              </a:rPr>
              <a:t> - kumulativ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cumsum()</a:t>
            </a:r>
            <a:r>
              <a:rPr lang="da-DK">
                <a:latin typeface="+mj-lt"/>
                <a:ea typeface="+mj-ea"/>
                <a:cs typeface="+mj-cs"/>
                <a:sym typeface="Source Sans Pro Regular"/>
              </a:rPr>
              <a:t> - </a:t>
            </a:r>
            <a:r>
              <a:rPr lang="da-DK"/>
              <a:t>kumulativ</a:t>
            </a:r>
            <a:r>
              <a:rPr lang="da-DK">
                <a:latin typeface="+mj-lt"/>
                <a:ea typeface="+mj-ea"/>
                <a:cs typeface="+mj-cs"/>
                <a:sym typeface="Source Sans Pro Regular"/>
              </a:rPr>
              <a:t> sum()</a:t>
            </a:r>
          </a:p>
          <a:p>
            <a:pPr>
              <a:lnSpc>
                <a:spcPct val="80000"/>
              </a:lnSpc>
              <a:spcBef>
                <a:spcPts val="0"/>
              </a:spcBef>
              <a:defRPr>
                <a:solidFill>
                  <a:srgbClr val="000000"/>
                </a:solidFill>
              </a:defRPr>
            </a:pPr>
            <a:endParaRPr lang="da-DK">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da-DK"/>
              <a:t>RANKING</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cume_dist()</a:t>
            </a:r>
            <a:r>
              <a:rPr lang="da-DK">
                <a:solidFill>
                  <a:srgbClr val="000000"/>
                </a:solidFill>
              </a:rPr>
              <a:t> - andel af alle værdier &lt;=</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dense_rank()</a:t>
            </a:r>
            <a:r>
              <a:rPr lang="da-DK">
                <a:solidFill>
                  <a:srgbClr val="000000"/>
                </a:solidFill>
              </a:rPr>
              <a:t> - rang m bånd = min, 0 huller</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min_rank() -</a:t>
            </a:r>
            <a:r>
              <a:rPr lang="da-DK">
                <a:solidFill>
                  <a:srgbClr val="000000"/>
                </a:solidFill>
              </a:rPr>
              <a:t> rang m bånd = min</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ntile()</a:t>
            </a:r>
            <a:r>
              <a:rPr lang="da-DK">
                <a:solidFill>
                  <a:srgbClr val="000000"/>
                </a:solidFill>
              </a:rPr>
              <a:t> - </a:t>
            </a:r>
            <a:r>
              <a:rPr lang="da-DK" i="1">
                <a:solidFill>
                  <a:srgbClr val="000000"/>
                </a:solidFill>
              </a:rPr>
              <a:t>n</a:t>
            </a:r>
            <a:r>
              <a:rPr lang="da-DK">
                <a:solidFill>
                  <a:srgbClr val="000000"/>
                </a:solidFill>
              </a:rPr>
              <a:t> bånd</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percent_rank()</a:t>
            </a:r>
            <a:r>
              <a:rPr lang="da-DK">
                <a:solidFill>
                  <a:srgbClr val="000000"/>
                </a:solidFill>
              </a:rPr>
              <a:t> - min_rank skaleret til  [0,1]</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row_number()</a:t>
            </a:r>
            <a:r>
              <a:rPr lang="da-DK">
                <a:solidFill>
                  <a:srgbClr val="000000"/>
                </a:solidFill>
              </a:rPr>
              <a:t> - rang med bånd = "first"</a:t>
            </a:r>
          </a:p>
          <a:p>
            <a:pPr>
              <a:lnSpc>
                <a:spcPct val="80000"/>
              </a:lnSpc>
              <a:spcBef>
                <a:spcPts val="0"/>
              </a:spcBef>
              <a:defRPr>
                <a:solidFill>
                  <a:srgbClr val="000000"/>
                </a:solidFill>
              </a:defRPr>
            </a:pPr>
            <a:endParaRPr lang="da-DK">
              <a:solidFill>
                <a:srgbClr val="000000"/>
              </a:solidFill>
            </a:endParaRPr>
          </a:p>
          <a:p>
            <a:pPr>
              <a:defRPr>
                <a:latin typeface="Source Sans Pro Bold"/>
                <a:ea typeface="Source Sans Pro Bold"/>
                <a:cs typeface="Source Sans Pro Bold"/>
                <a:sym typeface="Source Sans Pro Bold"/>
              </a:defRPr>
            </a:pPr>
            <a:r>
              <a:rPr lang="da-DK"/>
              <a:t>MATEMATIK</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 - , *, /, ^, %/%, %% </a:t>
            </a:r>
            <a:r>
              <a:rPr lang="da-DK">
                <a:latin typeface="+mj-lt"/>
                <a:ea typeface="+mj-ea"/>
                <a:cs typeface="+mj-cs"/>
                <a:sym typeface="Source Sans Pro Regular"/>
              </a:rPr>
              <a:t>- aritmetiske operationer</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log(), log2(), log10() </a:t>
            </a:r>
            <a:r>
              <a:rPr lang="da-DK">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&lt;, &lt;=, &gt;, &gt;=, !=, ==</a:t>
            </a:r>
            <a:r>
              <a:rPr lang="da-DK">
                <a:latin typeface="+mj-lt"/>
                <a:ea typeface="+mj-ea"/>
                <a:cs typeface="+mj-cs"/>
                <a:sym typeface="Source Sans Pro Regular"/>
              </a:rPr>
              <a:t> - logiske sammenligninger</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between()</a:t>
            </a:r>
            <a:r>
              <a:rPr lang="da-DK">
                <a:solidFill>
                  <a:srgbClr val="000000"/>
                </a:solidFill>
              </a:rPr>
              <a:t> - x &gt;= venstre &amp; x &lt;= højre</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near()</a:t>
            </a:r>
            <a:r>
              <a:rPr lang="da-DK">
                <a:solidFill>
                  <a:srgbClr val="000000"/>
                </a:solidFill>
              </a:rPr>
              <a:t> - safe == for flydende decimaler</a:t>
            </a:r>
          </a:p>
          <a:p>
            <a:pPr>
              <a:lnSpc>
                <a:spcPct val="80000"/>
              </a:lnSpc>
              <a:spcBef>
                <a:spcPts val="0"/>
              </a:spcBef>
              <a:defRPr>
                <a:solidFill>
                  <a:srgbClr val="000000"/>
                </a:solidFill>
              </a:defRPr>
            </a:pPr>
            <a:endParaRPr lang="da-DK">
              <a:solidFill>
                <a:srgbClr val="000000"/>
              </a:solidFill>
            </a:endParaRPr>
          </a:p>
          <a:p>
            <a:pPr>
              <a:defRPr>
                <a:latin typeface="Source Sans Pro Bold"/>
                <a:ea typeface="Source Sans Pro Bold"/>
                <a:cs typeface="Source Sans Pro Bold"/>
                <a:sym typeface="Source Sans Pro Bold"/>
              </a:defRPr>
            </a:pPr>
            <a:r>
              <a:rPr lang="da-DK"/>
              <a:t>DIVERSE</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case_when()</a:t>
            </a:r>
            <a:r>
              <a:rPr lang="da-DK">
                <a:solidFill>
                  <a:srgbClr val="000000"/>
                </a:solidFill>
              </a:rPr>
              <a:t> - if_else() med flere værdier</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a:t>              starwars %&gt;% </a:t>
            </a:r>
            <a:br>
              <a:rPr lang="da-DK"/>
            </a:br>
            <a:r>
              <a:rPr lang="da-DK"/>
              <a:t>                  mutate(type = case_when(</a:t>
            </a:r>
            <a:br>
              <a:rPr lang="da-DK"/>
            </a:br>
            <a:r>
              <a:rPr lang="da-DK"/>
              <a:t>                      height &gt; 200 | mass &gt; 200 ~ "large",</a:t>
            </a:r>
            <a:br>
              <a:rPr lang="da-DK"/>
            </a:br>
            <a:r>
              <a:rPr lang="da-DK"/>
              <a:t>                          species == "Droid"           ~ "robot",</a:t>
            </a:r>
            <a:br>
              <a:rPr lang="da-DK"/>
            </a:br>
            <a:r>
              <a:rPr lang="da-DK"/>
              <a:t>                          TRUE                                    ~ "other")</a:t>
            </a:r>
            <a:br>
              <a:rPr lang="da-DK"/>
            </a:br>
            <a:r>
              <a:rPr lang="da-DK"/>
              <a:t>                          )</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coalesce()</a:t>
            </a:r>
            <a:r>
              <a:rPr lang="da-DK">
                <a:solidFill>
                  <a:srgbClr val="000000"/>
                </a:solidFill>
              </a:rPr>
              <a:t> - giver første ikke-NA værdi til 	andre observationer i kolonne</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if_else()</a:t>
            </a:r>
            <a:r>
              <a:rPr lang="da-DK">
                <a:solidFill>
                  <a:srgbClr val="000000"/>
                </a:solidFill>
              </a:rPr>
              <a:t> - if() + else() til værdier</a:t>
            </a:r>
          </a:p>
          <a:p>
            <a:pPr>
              <a:lnSpc>
                <a:spcPct val="80000"/>
              </a:lnSpc>
              <a:spcBef>
                <a:spcPts val="0"/>
              </a:spcBef>
              <a:defRPr>
                <a:solidFill>
                  <a:srgbClr val="A6AAA9"/>
                </a:solidFill>
              </a:defRPr>
            </a:pPr>
            <a:r>
              <a:rPr lang="da-DK"/>
              <a:t>dplyr::</a:t>
            </a:r>
            <a:r>
              <a:rPr lang="da-DK">
                <a:solidFill>
                  <a:srgbClr val="000000"/>
                </a:solidFill>
                <a:latin typeface="Source Sans Pro Bold"/>
                <a:ea typeface="Source Sans Pro Bold"/>
                <a:cs typeface="Source Sans Pro Bold"/>
                <a:sym typeface="Source Sans Pro Bold"/>
              </a:rPr>
              <a:t>na_if()</a:t>
            </a:r>
            <a:r>
              <a:rPr lang="da-DK">
                <a:solidFill>
                  <a:srgbClr val="000000"/>
                </a:solidFill>
              </a:rPr>
              <a:t> - erstat specifikke værdier med NA</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pmax()</a:t>
            </a:r>
            <a:r>
              <a:rPr lang="da-DK">
                <a:latin typeface="+mj-lt"/>
                <a:ea typeface="+mj-ea"/>
                <a:cs typeface="+mj-cs"/>
                <a:sym typeface="Source Sans Pro Regular"/>
              </a:rPr>
              <a:t> -  max() til værdier</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pmin()</a:t>
            </a:r>
            <a:r>
              <a:rPr lang="da-DK">
                <a:latin typeface="+mj-lt"/>
                <a:ea typeface="+mj-ea"/>
                <a:cs typeface="+mj-cs"/>
                <a:sym typeface="Source Sans Pro Regular"/>
              </a:rPr>
              <a:t> - min() til værdier</a:t>
            </a: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mutate() og transmute() anvender vektoriserede funktioner på kolonner til at oprette nye kolonner. Vektoriserede funktioner tager vektorer som input og returnerer vektorer af samme længde som output.</a:t>
            </a:r>
            <a:endParaRPr lang="da-DK">
              <a:latin typeface="+mj-lt"/>
              <a:ea typeface="+mj-ea"/>
              <a:cs typeface="+mj-cs"/>
              <a:sym typeface="Source Sans Pro Regular"/>
            </a:endParaRPr>
          </a:p>
        </p:txBody>
      </p:sp>
      <p:sp>
        <p:nvSpPr>
          <p:cNvPr id="292" name="Vectorized Functions"/>
          <p:cNvSpPr txBox="1"/>
          <p:nvPr/>
        </p:nvSpPr>
        <p:spPr>
          <a:xfrm>
            <a:off x="286288" y="775739"/>
            <a:ext cx="3323026"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da-DK" dirty="0" err="1"/>
              <a:t>Vektoriserede</a:t>
            </a:r>
            <a:r>
              <a:rPr lang="da-DK" dirty="0"/>
              <a:t> funktioner</a:t>
            </a:r>
          </a:p>
        </p:txBody>
      </p:sp>
      <p:sp>
        <p:nvSpPr>
          <p:cNvPr id="293" name="TO USE WITH MUTATE ()"/>
          <p:cNvSpPr txBox="1"/>
          <p:nvPr/>
        </p:nvSpPr>
        <p:spPr>
          <a:xfrm>
            <a:off x="323996" y="1203306"/>
            <a:ext cx="1415452"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a:t>BRUG MED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lang="da-DK"/>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59345"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da-DK"/>
                <a:t>vektoriseret funktion</a:t>
              </a:r>
            </a:p>
          </p:txBody>
        </p:sp>
      </p:grpSp>
      <p:sp>
        <p:nvSpPr>
          <p:cNvPr id="298" name="Summary Functions"/>
          <p:cNvSpPr txBox="1"/>
          <p:nvPr/>
        </p:nvSpPr>
        <p:spPr>
          <a:xfrm>
            <a:off x="3724247" y="775739"/>
            <a:ext cx="3103414"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da-DK"/>
              <a:t>Summeringsfunktioner</a:t>
            </a:r>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lang="da-DK"/>
          </a:p>
        </p:txBody>
      </p:sp>
      <p:sp>
        <p:nvSpPr>
          <p:cNvPr id="300" name="TO USE WITH SUMMARISE ()"/>
          <p:cNvSpPr txBox="1"/>
          <p:nvPr/>
        </p:nvSpPr>
        <p:spPr>
          <a:xfrm>
            <a:off x="3714820" y="1203306"/>
            <a:ext cx="162544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a:t>BRUG MED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a:t>summarise() anvender opsummeringsfunktioner på kolonner for at oprette en ny tabel. Opsummeringsfunktioner tager vektorer som input og returnerer enkelte værdier som output.</a:t>
            </a:r>
            <a:endParaRPr lang="da-DK">
              <a:latin typeface="+mj-lt"/>
              <a:ea typeface="+mj-ea"/>
              <a:cs typeface="+mj-cs"/>
              <a:sym typeface="Source Sans Pro Regular"/>
            </a:endParaRP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lang="da-DK" dirty="0"/>
              <a:t>TÆL</a:t>
            </a:r>
          </a:p>
          <a:p>
            <a:pPr defTabSz="578358">
              <a:lnSpc>
                <a:spcPct val="80000"/>
              </a:lnSpc>
              <a:spcBef>
                <a:spcPts val="0"/>
              </a:spcBef>
              <a:defRPr sz="1100">
                <a:solidFill>
                  <a:srgbClr val="A6AAA9"/>
                </a:solidFill>
              </a:defRPr>
            </a:pPr>
            <a:r>
              <a:rPr lang="da-DK" dirty="0" err="1"/>
              <a:t>dplyr::</a:t>
            </a:r>
            <a:r>
              <a:rPr lang="da-DK" dirty="0" err="1">
                <a:solidFill>
                  <a:srgbClr val="000000"/>
                </a:solidFill>
                <a:latin typeface="Source Sans Pro Bold"/>
                <a:ea typeface="Source Sans Pro Bold"/>
                <a:cs typeface="Source Sans Pro Bold"/>
                <a:sym typeface="Source Sans Pro Bold"/>
              </a:rPr>
              <a:t>n</a:t>
            </a:r>
            <a:r>
              <a:rPr lang="da-DK" dirty="0">
                <a:solidFill>
                  <a:srgbClr val="000000"/>
                </a:solidFill>
                <a:latin typeface="Source Sans Pro Bold"/>
                <a:ea typeface="Source Sans Pro Bold"/>
                <a:cs typeface="Source Sans Pro Bold"/>
                <a:sym typeface="Source Sans Pro Bold"/>
              </a:rPr>
              <a:t>()</a:t>
            </a:r>
            <a:r>
              <a:rPr lang="da-DK" dirty="0">
                <a:solidFill>
                  <a:srgbClr val="000000"/>
                </a:solidFill>
              </a:rPr>
              <a:t> - antal observationer/rækker</a:t>
            </a:r>
          </a:p>
          <a:p>
            <a:pPr defTabSz="578358">
              <a:lnSpc>
                <a:spcPct val="80000"/>
              </a:lnSpc>
              <a:spcBef>
                <a:spcPts val="0"/>
              </a:spcBef>
              <a:defRPr sz="1100">
                <a:solidFill>
                  <a:srgbClr val="A6AAA9"/>
                </a:solidFill>
              </a:defRPr>
            </a:pPr>
            <a:r>
              <a:rPr lang="da-DK" dirty="0" err="1"/>
              <a:t>dplyr::</a:t>
            </a:r>
            <a:r>
              <a:rPr lang="da-DK" dirty="0" err="1">
                <a:solidFill>
                  <a:srgbClr val="000000"/>
                </a:solidFill>
                <a:latin typeface="Source Sans Pro Bold"/>
                <a:ea typeface="Source Sans Pro Bold"/>
                <a:cs typeface="Source Sans Pro Bold"/>
                <a:sym typeface="Source Sans Pro Bold"/>
              </a:rPr>
              <a:t>n_distinct</a:t>
            </a:r>
            <a:r>
              <a:rPr lang="da-DK" dirty="0">
                <a:solidFill>
                  <a:srgbClr val="000000"/>
                </a:solidFill>
                <a:latin typeface="Source Sans Pro Bold"/>
                <a:ea typeface="Source Sans Pro Bold"/>
                <a:cs typeface="Source Sans Pro Bold"/>
                <a:sym typeface="Source Sans Pro Bold"/>
              </a:rPr>
              <a:t>()</a:t>
            </a:r>
            <a:r>
              <a:rPr lang="da-DK" dirty="0">
                <a:solidFill>
                  <a:srgbClr val="000000"/>
                </a:solidFill>
              </a:rPr>
              <a:t> - antal unikke rækker</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sum(!</a:t>
            </a:r>
            <a:r>
              <a:rPr lang="da-DK" dirty="0" err="1"/>
              <a:t>is.na</a:t>
            </a:r>
            <a:r>
              <a:rPr lang="da-DK" dirty="0"/>
              <a:t>())</a:t>
            </a:r>
            <a:r>
              <a:rPr lang="da-DK" dirty="0">
                <a:latin typeface="+mj-lt"/>
                <a:ea typeface="+mj-ea"/>
                <a:cs typeface="+mj-cs"/>
                <a:sym typeface="Source Sans Pro Regular"/>
              </a:rPr>
              <a:t> - antal af ikke-NA</a:t>
            </a:r>
          </a:p>
          <a:p>
            <a:pPr defTabSz="578358">
              <a:lnSpc>
                <a:spcPct val="80000"/>
              </a:lnSpc>
              <a:spcBef>
                <a:spcPts val="0"/>
              </a:spcBef>
              <a:defRPr sz="1100">
                <a:solidFill>
                  <a:srgbClr val="000000"/>
                </a:solidFill>
              </a:defRPr>
            </a:pPr>
            <a:endParaRPr lang="da-DK"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da-DK" dirty="0"/>
              <a:t>POSITION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err="1"/>
              <a:t>mean</a:t>
            </a:r>
            <a:r>
              <a:rPr lang="da-DK" dirty="0"/>
              <a:t>()</a:t>
            </a:r>
            <a:r>
              <a:rPr lang="da-DK" dirty="0">
                <a:latin typeface="+mj-lt"/>
                <a:ea typeface="+mj-ea"/>
                <a:cs typeface="+mj-cs"/>
                <a:sym typeface="Source Sans Pro Regular"/>
              </a:rPr>
              <a:t> - gennemsnit, og </a:t>
            </a:r>
            <a:r>
              <a:rPr lang="da-DK" dirty="0" err="1"/>
              <a:t>mean</a:t>
            </a:r>
            <a:r>
              <a:rPr lang="da-DK" dirty="0"/>
              <a:t>(!</a:t>
            </a:r>
            <a:r>
              <a:rPr lang="da-DK" dirty="0" err="1"/>
              <a:t>is.na</a:t>
            </a:r>
            <a:r>
              <a:rPr lang="da-DK" dirty="0"/>
              <a:t>())</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median()</a:t>
            </a:r>
            <a:r>
              <a:rPr lang="da-DK" dirty="0">
                <a:latin typeface="+mj-lt"/>
                <a:ea typeface="+mj-ea"/>
                <a:cs typeface="+mj-cs"/>
                <a:sym typeface="Source Sans Pro Regular"/>
              </a:rPr>
              <a:t> - median</a:t>
            </a:r>
          </a:p>
          <a:p>
            <a:pPr defTabSz="578358">
              <a:lnSpc>
                <a:spcPct val="80000"/>
              </a:lnSpc>
              <a:spcBef>
                <a:spcPts val="0"/>
              </a:spcBef>
              <a:defRPr sz="1100">
                <a:solidFill>
                  <a:srgbClr val="000000"/>
                </a:solidFill>
              </a:defRPr>
            </a:pPr>
            <a:endParaRPr lang="da-DK"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da-DK" dirty="0"/>
              <a:t>LOGISK</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err="1"/>
              <a:t>mean</a:t>
            </a:r>
            <a:r>
              <a:rPr lang="da-DK" dirty="0"/>
              <a:t>()</a:t>
            </a:r>
            <a:r>
              <a:rPr lang="da-DK" dirty="0">
                <a:latin typeface="+mj-lt"/>
                <a:ea typeface="+mj-ea"/>
                <a:cs typeface="+mj-cs"/>
                <a:sym typeface="Source Sans Pro Regular"/>
              </a:rPr>
              <a:t> </a:t>
            </a:r>
            <a:r>
              <a:rPr lang="da-DK" dirty="0"/>
              <a:t>-</a:t>
            </a:r>
            <a:r>
              <a:rPr lang="da-DK" dirty="0">
                <a:latin typeface="+mj-lt"/>
                <a:ea typeface="+mj-ea"/>
                <a:cs typeface="+mj-cs"/>
                <a:sym typeface="Source Sans Pro Regular"/>
              </a:rPr>
              <a:t> andel af værdier med TRUE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sum()</a:t>
            </a:r>
            <a:r>
              <a:rPr lang="da-DK" dirty="0">
                <a:latin typeface="+mj-lt"/>
                <a:ea typeface="+mj-ea"/>
                <a:cs typeface="+mj-cs"/>
                <a:sym typeface="Source Sans Pro Regular"/>
              </a:rPr>
              <a:t> - antal af værdier med TRUE</a:t>
            </a:r>
          </a:p>
          <a:p>
            <a:pPr defTabSz="578358">
              <a:lnSpc>
                <a:spcPct val="80000"/>
              </a:lnSpc>
              <a:spcBef>
                <a:spcPts val="0"/>
              </a:spcBef>
              <a:defRPr sz="1100">
                <a:solidFill>
                  <a:srgbClr val="000000"/>
                </a:solidFill>
              </a:defRPr>
            </a:pPr>
            <a:endParaRPr lang="da-DK"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da-DK" dirty="0"/>
              <a:t>RÆKKEFØLGE</a:t>
            </a:r>
          </a:p>
          <a:p>
            <a:pPr defTabSz="578358">
              <a:lnSpc>
                <a:spcPct val="80000"/>
              </a:lnSpc>
              <a:spcBef>
                <a:spcPts val="0"/>
              </a:spcBef>
              <a:defRPr sz="1100">
                <a:solidFill>
                  <a:srgbClr val="A6AAA9"/>
                </a:solidFill>
              </a:defRPr>
            </a:pPr>
            <a:r>
              <a:rPr lang="da-DK" dirty="0" err="1"/>
              <a:t>dplyr::</a:t>
            </a:r>
            <a:r>
              <a:rPr lang="da-DK" dirty="0" err="1">
                <a:solidFill>
                  <a:srgbClr val="000000"/>
                </a:solidFill>
                <a:latin typeface="Source Sans Pro Bold"/>
                <a:ea typeface="Source Sans Pro Bold"/>
                <a:cs typeface="Source Sans Pro Bold"/>
                <a:sym typeface="Source Sans Pro Bold"/>
              </a:rPr>
              <a:t>first</a:t>
            </a:r>
            <a:r>
              <a:rPr lang="da-DK" dirty="0">
                <a:solidFill>
                  <a:srgbClr val="000000"/>
                </a:solidFill>
                <a:latin typeface="Source Sans Pro Bold"/>
                <a:ea typeface="Source Sans Pro Bold"/>
                <a:cs typeface="Source Sans Pro Bold"/>
                <a:sym typeface="Source Sans Pro Bold"/>
              </a:rPr>
              <a:t>()</a:t>
            </a:r>
            <a:r>
              <a:rPr lang="da-DK" dirty="0">
                <a:solidFill>
                  <a:srgbClr val="000000"/>
                </a:solidFill>
              </a:rPr>
              <a:t> - første værdi</a:t>
            </a:r>
          </a:p>
          <a:p>
            <a:pPr defTabSz="578358">
              <a:lnSpc>
                <a:spcPct val="80000"/>
              </a:lnSpc>
              <a:spcBef>
                <a:spcPts val="0"/>
              </a:spcBef>
              <a:defRPr sz="1100">
                <a:solidFill>
                  <a:srgbClr val="A6AAA9"/>
                </a:solidFill>
              </a:defRPr>
            </a:pPr>
            <a:r>
              <a:rPr lang="da-DK" dirty="0" err="1"/>
              <a:t>dplyr::</a:t>
            </a:r>
            <a:r>
              <a:rPr lang="da-DK" dirty="0" err="1">
                <a:solidFill>
                  <a:srgbClr val="000000"/>
                </a:solidFill>
                <a:latin typeface="Source Sans Pro Bold"/>
                <a:ea typeface="Source Sans Pro Bold"/>
                <a:cs typeface="Source Sans Pro Bold"/>
                <a:sym typeface="Source Sans Pro Bold"/>
              </a:rPr>
              <a:t>last</a:t>
            </a:r>
            <a:r>
              <a:rPr lang="da-DK" dirty="0">
                <a:solidFill>
                  <a:srgbClr val="000000"/>
                </a:solidFill>
                <a:latin typeface="Source Sans Pro Bold"/>
                <a:ea typeface="Source Sans Pro Bold"/>
                <a:cs typeface="Source Sans Pro Bold"/>
                <a:sym typeface="Source Sans Pro Bold"/>
              </a:rPr>
              <a:t>()</a:t>
            </a:r>
            <a:r>
              <a:rPr lang="da-DK" dirty="0">
                <a:solidFill>
                  <a:srgbClr val="000000"/>
                </a:solidFill>
              </a:rPr>
              <a:t> - sidste værdi</a:t>
            </a:r>
          </a:p>
          <a:p>
            <a:pPr defTabSz="578358">
              <a:lnSpc>
                <a:spcPct val="80000"/>
              </a:lnSpc>
              <a:spcBef>
                <a:spcPts val="0"/>
              </a:spcBef>
              <a:defRPr sz="1100">
                <a:solidFill>
                  <a:srgbClr val="A6AAA9"/>
                </a:solidFill>
              </a:defRPr>
            </a:pPr>
            <a:r>
              <a:rPr lang="da-DK" dirty="0" err="1"/>
              <a:t>dplyr::</a:t>
            </a:r>
            <a:r>
              <a:rPr lang="da-DK" dirty="0" err="1">
                <a:solidFill>
                  <a:srgbClr val="000000"/>
                </a:solidFill>
                <a:latin typeface="Source Sans Pro Bold"/>
                <a:ea typeface="Source Sans Pro Bold"/>
                <a:cs typeface="Source Sans Pro Bold"/>
                <a:sym typeface="Source Sans Pro Bold"/>
              </a:rPr>
              <a:t>nth</a:t>
            </a:r>
            <a:r>
              <a:rPr lang="da-DK" dirty="0">
                <a:solidFill>
                  <a:srgbClr val="000000"/>
                </a:solidFill>
                <a:latin typeface="Source Sans Pro Bold"/>
                <a:ea typeface="Source Sans Pro Bold"/>
                <a:cs typeface="Source Sans Pro Bold"/>
                <a:sym typeface="Source Sans Pro Bold"/>
              </a:rPr>
              <a:t>()</a:t>
            </a:r>
            <a:r>
              <a:rPr lang="da-DK" dirty="0">
                <a:solidFill>
                  <a:srgbClr val="000000"/>
                </a:solidFill>
              </a:rPr>
              <a:t> - værdi på placering </a:t>
            </a:r>
            <a:r>
              <a:rPr lang="da-DK" i="1" dirty="0">
                <a:solidFill>
                  <a:srgbClr val="000000"/>
                </a:solidFill>
              </a:rPr>
              <a:t>n</a:t>
            </a:r>
            <a:r>
              <a:rPr lang="da-DK" dirty="0">
                <a:solidFill>
                  <a:srgbClr val="000000"/>
                </a:solidFill>
              </a:rPr>
              <a:t> i vektor</a:t>
            </a:r>
          </a:p>
          <a:p>
            <a:pPr defTabSz="578358">
              <a:lnSpc>
                <a:spcPct val="80000"/>
              </a:lnSpc>
              <a:spcBef>
                <a:spcPts val="0"/>
              </a:spcBef>
              <a:defRPr sz="1100">
                <a:solidFill>
                  <a:srgbClr val="000000"/>
                </a:solidFill>
              </a:defRPr>
            </a:pPr>
            <a:endParaRPr lang="da-DK"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da-DK" dirty="0"/>
              <a:t>RANG</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err="1"/>
              <a:t>quantile</a:t>
            </a:r>
            <a:r>
              <a:rPr lang="da-DK" dirty="0"/>
              <a:t>()</a:t>
            </a:r>
            <a:r>
              <a:rPr lang="da-DK" dirty="0">
                <a:latin typeface="+mj-lt"/>
                <a:ea typeface="+mj-ea"/>
                <a:cs typeface="+mj-cs"/>
                <a:sym typeface="Source Sans Pro Regular"/>
              </a:rPr>
              <a:t> - </a:t>
            </a:r>
            <a:r>
              <a:rPr lang="da-DK" i="1" dirty="0">
                <a:latin typeface="+mj-lt"/>
                <a:ea typeface="+mj-ea"/>
                <a:cs typeface="+mj-cs"/>
                <a:sym typeface="Source Sans Pro Regular"/>
              </a:rPr>
              <a:t>n</a:t>
            </a:r>
            <a:r>
              <a:rPr lang="da-DK" dirty="0">
                <a:latin typeface="+mj-lt"/>
                <a:ea typeface="+mj-ea"/>
                <a:cs typeface="+mj-cs"/>
                <a:sym typeface="Source Sans Pro Regular"/>
              </a:rPr>
              <a:t> </a:t>
            </a:r>
            <a:r>
              <a:rPr lang="da-DK" dirty="0" err="1">
                <a:latin typeface="+mj-lt"/>
                <a:ea typeface="+mj-ea"/>
                <a:cs typeface="+mj-cs"/>
                <a:sym typeface="Source Sans Pro Regular"/>
              </a:rPr>
              <a:t>kvantil</a:t>
            </a:r>
            <a:endParaRPr lang="da-DK"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min() </a:t>
            </a:r>
            <a:r>
              <a:rPr lang="da-DK" dirty="0">
                <a:latin typeface="+mj-lt"/>
                <a:ea typeface="+mj-ea"/>
                <a:cs typeface="+mj-cs"/>
                <a:sym typeface="Source Sans Pro Regular"/>
              </a:rPr>
              <a:t>- minimumsværdi</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max()</a:t>
            </a:r>
            <a:r>
              <a:rPr lang="da-DK" dirty="0">
                <a:latin typeface="+mj-lt"/>
                <a:ea typeface="+mj-ea"/>
                <a:cs typeface="+mj-cs"/>
                <a:sym typeface="Source Sans Pro Regular"/>
              </a:rPr>
              <a:t> - maksimumværdi</a:t>
            </a:r>
          </a:p>
          <a:p>
            <a:pPr defTabSz="578358">
              <a:lnSpc>
                <a:spcPct val="80000"/>
              </a:lnSpc>
              <a:spcBef>
                <a:spcPts val="0"/>
              </a:spcBef>
              <a:defRPr sz="1100">
                <a:solidFill>
                  <a:srgbClr val="000000"/>
                </a:solidFill>
              </a:defRPr>
            </a:pPr>
            <a:endParaRPr lang="da-DK"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da-DK" dirty="0"/>
              <a:t>SPREAD</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IQR()</a:t>
            </a:r>
            <a:r>
              <a:rPr lang="da-DK" dirty="0">
                <a:latin typeface="+mj-lt"/>
                <a:ea typeface="+mj-ea"/>
                <a:cs typeface="+mj-cs"/>
                <a:sym typeface="Source Sans Pro Regular"/>
              </a:rPr>
              <a:t> - </a:t>
            </a:r>
            <a:r>
              <a:rPr lang="da-DK" dirty="0" err="1">
                <a:latin typeface="+mj-lt"/>
                <a:ea typeface="+mj-ea"/>
                <a:cs typeface="+mj-cs"/>
                <a:sym typeface="Source Sans Pro Regular"/>
              </a:rPr>
              <a:t>i</a:t>
            </a:r>
            <a:r>
              <a:rPr lang="da-DK" dirty="0" err="1"/>
              <a:t>nterkvartilbredde</a:t>
            </a:r>
            <a:endParaRPr lang="da-DK"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mad()</a:t>
            </a:r>
            <a:r>
              <a:rPr lang="da-DK" dirty="0">
                <a:latin typeface="+mj-lt"/>
                <a:ea typeface="+mj-ea"/>
                <a:cs typeface="+mj-cs"/>
                <a:sym typeface="Source Sans Pro Regular"/>
              </a:rPr>
              <a:t> - </a:t>
            </a:r>
            <a:r>
              <a:rPr lang="da-DK" dirty="0"/>
              <a:t>median absolut afvigelse</a:t>
            </a:r>
            <a:endParaRPr lang="da-DK"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err="1"/>
              <a:t>sd</a:t>
            </a:r>
            <a:r>
              <a:rPr lang="da-DK" dirty="0"/>
              <a:t>()</a:t>
            </a:r>
            <a:r>
              <a:rPr lang="da-DK" dirty="0">
                <a:latin typeface="+mj-lt"/>
                <a:ea typeface="+mj-ea"/>
                <a:cs typeface="+mj-cs"/>
                <a:sym typeface="Source Sans Pro Regular"/>
              </a:rPr>
              <a:t> - standardafvigelse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da-DK" dirty="0"/>
              <a:t>var()</a:t>
            </a:r>
            <a:r>
              <a:rPr lang="da-DK" dirty="0">
                <a:latin typeface="+mj-lt"/>
                <a:ea typeface="+mj-ea"/>
                <a:cs typeface="+mj-cs"/>
                <a:sym typeface="Source Sans Pro Regular"/>
              </a:rPr>
              <a:t> - varians</a:t>
            </a:r>
          </a:p>
        </p:txBody>
      </p:sp>
      <p:sp>
        <p:nvSpPr>
          <p:cNvPr id="303" name="Row Names"/>
          <p:cNvSpPr txBox="1"/>
          <p:nvPr/>
        </p:nvSpPr>
        <p:spPr>
          <a:xfrm>
            <a:off x="3714820" y="7517588"/>
            <a:ext cx="1729641"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da-DK"/>
              <a:t>Rækkenavne</a:t>
            </a:r>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lang="da-DK"/>
          </a:p>
        </p:txBody>
      </p:sp>
      <p:sp>
        <p:nvSpPr>
          <p:cNvPr id="305" name="Tidy data does not use rownames, which store a variable outside of the columns. To work with the rownames, first move them into a column."/>
          <p:cNvSpPr txBox="1"/>
          <p:nvPr/>
        </p:nvSpPr>
        <p:spPr>
          <a:xfrm>
            <a:off x="3714820" y="7872010"/>
            <a:ext cx="3277329" cy="803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66673">
              <a:lnSpc>
                <a:spcPct val="80000"/>
              </a:lnSpc>
              <a:spcBef>
                <a:spcPts val="0"/>
              </a:spcBef>
              <a:defRPr sz="1100">
                <a:solidFill>
                  <a:srgbClr val="000000"/>
                </a:solidFill>
              </a:defRPr>
            </a:lvl1pPr>
          </a:lstStyle>
          <a:p>
            <a:r>
              <a:rPr lang="da-DK"/>
              <a:t>Tidy data bruger ikke rækkenavne, som gemmer en variabel uden for kolonnerne. For at arbejde med rækkenavnene skal du først flytte dem ind i en kolonne.</a:t>
            </a:r>
          </a:p>
        </p:txBody>
      </p:sp>
      <p:sp>
        <p:nvSpPr>
          <p:cNvPr id="306" name="RStudio® is a trademark of RStudio, PBC  •  CC BY SA  RStudio  •  info@rstudio.com  •  844-448-1212  •  rstudio.com  •  Learn more at dplyr.tidyverse.org  •  dplyr  1.0.7  •  Updated:  2021-07"/>
          <p:cNvSpPr txBox="1"/>
          <p:nvPr/>
        </p:nvSpPr>
        <p:spPr>
          <a:xfrm>
            <a:off x="1845571" y="10347903"/>
            <a:ext cx="1183066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rPr lang="da-DK"/>
              <a:t>RStudio® er et varemærke tilhørende RStudio, PBC  •  </a:t>
            </a:r>
            <a:r>
              <a:rPr lang="da-DK" u="sng">
                <a:solidFill>
                  <a:srgbClr val="0000FF"/>
                </a:solidFill>
                <a:uFill>
                  <a:solidFill>
                    <a:srgbClr val="0000FF"/>
                  </a:solidFill>
                </a:uFill>
                <a:hlinkClick r:id="rId3"/>
              </a:rPr>
              <a:t>CC BY SA</a:t>
            </a:r>
            <a:r>
              <a:rPr lang="da-DK"/>
              <a:t>  RStudio  •  </a:t>
            </a:r>
            <a:r>
              <a:rPr lang="da-DK" u="sng">
                <a:solidFill>
                  <a:srgbClr val="0000FF"/>
                </a:solidFill>
                <a:uFill>
                  <a:solidFill>
                    <a:srgbClr val="0000FF"/>
                  </a:solidFill>
                </a:uFill>
                <a:hlinkClick r:id="rId4"/>
              </a:rPr>
              <a:t>info@rstudio.com</a:t>
            </a:r>
            <a:r>
              <a:rPr lang="da-DK"/>
              <a:t>  •  844-448-1212  •  </a:t>
            </a:r>
            <a:r>
              <a:rPr lang="da-DK" u="sng">
                <a:solidFill>
                  <a:srgbClr val="0000FF"/>
                </a:solidFill>
                <a:uFill>
                  <a:solidFill>
                    <a:srgbClr val="0000FF"/>
                  </a:solidFill>
                </a:uFill>
                <a:hlinkClick r:id="rId5"/>
              </a:rPr>
              <a:t>rstudio.com</a:t>
            </a:r>
            <a:r>
              <a:rPr lang="da-DK"/>
              <a:t>  •  Lær mere på </a:t>
            </a:r>
            <a:r>
              <a:rPr lang="da-DK"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rPr lang="da-DK"/>
              <a:t>  •  dplyr  1.0.7  •  Opdateret:  2022-06 • Oversat af Erik Gahner Larsen og Jeppe Vierø</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lang="da-DK"/>
          </a:p>
        </p:txBody>
      </p:sp>
      <p:sp>
        <p:nvSpPr>
          <p:cNvPr id="308" name="tibble::rownames_to_column()…"/>
          <p:cNvSpPr txBox="1"/>
          <p:nvPr/>
        </p:nvSpPr>
        <p:spPr>
          <a:xfrm>
            <a:off x="4644013" y="8405582"/>
            <a:ext cx="2321243"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A6AAA9"/>
                </a:solidFill>
              </a:defRPr>
            </a:pPr>
            <a:r>
              <a:rPr lang="da-DK" dirty="0" err="1"/>
              <a:t>tibble::</a:t>
            </a:r>
            <a:r>
              <a:rPr lang="da-DK" dirty="0" err="1">
                <a:solidFill>
                  <a:srgbClr val="000000"/>
                </a:solidFill>
                <a:latin typeface="Source Sans Pro Bold"/>
                <a:ea typeface="Source Sans Pro Bold"/>
                <a:cs typeface="Source Sans Pro Bold"/>
                <a:sym typeface="Source Sans Pro Bold"/>
              </a:rPr>
              <a:t>rownames_to_column</a:t>
            </a:r>
            <a:r>
              <a:rPr lang="da-DK"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da-DK" dirty="0"/>
              <a:t>Flytter rækkenavne ind i kolonne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a </a:t>
            </a:r>
            <a:r>
              <a:rPr lang="da-DK" dirty="0">
                <a:latin typeface="Source Code Pro ExtraLight"/>
                <a:ea typeface="Source Code Pro ExtraLight"/>
                <a:cs typeface="Source Code Pro ExtraLight"/>
                <a:sym typeface="Source Code Pro ExtraLight"/>
              </a:rPr>
              <a:t>&lt;-</a:t>
            </a:r>
            <a:r>
              <a:rPr lang="da-DK" dirty="0">
                <a:latin typeface="+mj-lt"/>
                <a:ea typeface="+mj-ea"/>
                <a:cs typeface="+mj-cs"/>
                <a:sym typeface="Source Sans Pro Regular"/>
              </a:rPr>
              <a:t> </a:t>
            </a:r>
            <a:r>
              <a:rPr lang="da-DK" dirty="0" err="1"/>
              <a:t>rownames_to_column</a:t>
            </a:r>
            <a:r>
              <a:rPr lang="da-DK" dirty="0"/>
              <a:t>(</a:t>
            </a:r>
            <a:r>
              <a:rPr lang="da-DK" dirty="0" err="1"/>
              <a:t>mtcars</a:t>
            </a:r>
            <a:r>
              <a:rPr lang="da-DK"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lang="da-DK" dirty="0"/>
          </a:p>
          <a:p>
            <a:pPr>
              <a:lnSpc>
                <a:spcPct val="80000"/>
              </a:lnSpc>
              <a:spcBef>
                <a:spcPts val="0"/>
              </a:spcBef>
              <a:defRPr>
                <a:solidFill>
                  <a:srgbClr val="A6AAA9"/>
                </a:solidFill>
              </a:defRPr>
            </a:pPr>
            <a:r>
              <a:rPr lang="da-DK" dirty="0" err="1"/>
              <a:t>tibble::</a:t>
            </a:r>
            <a:r>
              <a:rPr lang="da-DK" dirty="0" err="1">
                <a:solidFill>
                  <a:srgbClr val="000000"/>
                </a:solidFill>
                <a:latin typeface="Source Sans Pro Bold"/>
                <a:ea typeface="Source Sans Pro Bold"/>
                <a:cs typeface="Source Sans Pro Bold"/>
                <a:sym typeface="Source Sans Pro Bold"/>
              </a:rPr>
              <a:t>column_to_rownames</a:t>
            </a:r>
            <a:r>
              <a:rPr lang="da-DK"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da-DK" dirty="0"/>
              <a:t>Flytter kolonne ind i rækkenavne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column_to_rownames</a:t>
            </a:r>
            <a:r>
              <a:rPr lang="da-DK"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346521"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da-DK"/>
                <a:t>summeringsfunktion</a:t>
              </a:r>
            </a:p>
          </p:txBody>
        </p:sp>
      </p:grpSp>
      <p:sp>
        <p:nvSpPr>
          <p:cNvPr id="312" name="Also tibble::has_rownames() and tibble::remove_rownames()."/>
          <p:cNvSpPr txBox="1"/>
          <p:nvPr/>
        </p:nvSpPr>
        <p:spPr>
          <a:xfrm>
            <a:off x="3714820" y="9781617"/>
            <a:ext cx="2066271"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nSpc>
                <a:spcPct val="80000"/>
              </a:lnSpc>
              <a:spcBef>
                <a:spcPts val="0"/>
              </a:spcBef>
              <a:defRPr>
                <a:solidFill>
                  <a:srgbClr val="000000"/>
                </a:solidFill>
              </a:defRPr>
            </a:pPr>
            <a:r>
              <a:rPr lang="da-DK" dirty="0"/>
              <a:t>Også </a:t>
            </a:r>
            <a:r>
              <a:rPr lang="da-DK" dirty="0" err="1">
                <a:solidFill>
                  <a:srgbClr val="A6AAA9"/>
                </a:solidFill>
              </a:rPr>
              <a:t>tibble::</a:t>
            </a:r>
            <a:r>
              <a:rPr lang="da-DK" dirty="0" err="1">
                <a:latin typeface="Source Sans Pro Bold"/>
                <a:ea typeface="Source Sans Pro Bold"/>
                <a:cs typeface="Source Sans Pro Bold"/>
                <a:sym typeface="Source Sans Pro Bold"/>
              </a:rPr>
              <a:t>has_rownames</a:t>
            </a:r>
            <a:r>
              <a:rPr lang="da-DK" dirty="0">
                <a:latin typeface="Source Sans Pro Bold"/>
                <a:ea typeface="Source Sans Pro Bold"/>
                <a:cs typeface="Source Sans Pro Bold"/>
                <a:sym typeface="Source Sans Pro Bold"/>
              </a:rPr>
              <a:t>() </a:t>
            </a:r>
            <a:r>
              <a:rPr lang="da-DK" dirty="0"/>
              <a:t>og</a:t>
            </a:r>
            <a:br>
              <a:rPr lang="da-DK" dirty="0"/>
            </a:br>
            <a:r>
              <a:rPr lang="da-DK" dirty="0" err="1">
                <a:solidFill>
                  <a:srgbClr val="A6AAA9"/>
                </a:solidFill>
              </a:rPr>
              <a:t>tibble::</a:t>
            </a:r>
            <a:r>
              <a:rPr lang="da-DK" dirty="0" err="1">
                <a:latin typeface="Source Sans Pro Bold"/>
                <a:ea typeface="Source Sans Pro Bold"/>
                <a:cs typeface="Source Sans Pro Bold"/>
                <a:sym typeface="Source Sans Pro Bold"/>
              </a:rPr>
              <a:t>remove_rownames</a:t>
            </a:r>
            <a:r>
              <a:rPr lang="da-DK" dirty="0">
                <a:latin typeface="Source Sans Pro Bold"/>
                <a:ea typeface="Source Sans Pro Bold"/>
                <a:cs typeface="Source Sans Pro Bold"/>
                <a:sym typeface="Source Sans Pro Bold"/>
              </a:rPr>
              <a:t>()</a:t>
            </a:r>
            <a:r>
              <a:rPr lang="da-DK" dirty="0"/>
              <a:t>.</a:t>
            </a:r>
          </a:p>
        </p:txBody>
      </p:sp>
      <p:sp>
        <p:nvSpPr>
          <p:cNvPr id="313" name="Combine Tables"/>
          <p:cNvSpPr txBox="1"/>
          <p:nvPr/>
        </p:nvSpPr>
        <p:spPr>
          <a:xfrm>
            <a:off x="7111868" y="775739"/>
            <a:ext cx="243015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da-DK" dirty="0"/>
              <a:t>Kombiner tabeller</a:t>
            </a:r>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lang="da-DK"/>
          </a:p>
        </p:txBody>
      </p:sp>
      <p:sp>
        <p:nvSpPr>
          <p:cNvPr id="315" name="COMBINE VARIABLES"/>
          <p:cNvSpPr txBox="1"/>
          <p:nvPr/>
        </p:nvSpPr>
        <p:spPr>
          <a:xfrm>
            <a:off x="7111868" y="1203306"/>
            <a:ext cx="135453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KOMBINER VARIABLE</a:t>
            </a:r>
          </a:p>
        </p:txBody>
      </p:sp>
      <p:sp>
        <p:nvSpPr>
          <p:cNvPr id="316" name="COMBINE CASES"/>
          <p:cNvSpPr txBox="1"/>
          <p:nvPr/>
        </p:nvSpPr>
        <p:spPr>
          <a:xfrm>
            <a:off x="10448423" y="1203306"/>
            <a:ext cx="183383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KOMBINER OBSERVATIONER</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bind_cols</a:t>
            </a:r>
            <a:r>
              <a:rPr lang="da-DK" dirty="0"/>
              <a:t>(</a:t>
            </a:r>
            <a:r>
              <a:rPr lang="da-DK" dirty="0">
                <a:latin typeface="+mj-lt"/>
                <a:ea typeface="+mj-ea"/>
                <a:cs typeface="+mj-cs"/>
                <a:sym typeface="Source Sans Pro Regular"/>
              </a:rPr>
              <a:t>…, .</a:t>
            </a:r>
            <a:r>
              <a:rPr lang="da-DK" dirty="0" err="1">
                <a:latin typeface="+mj-lt"/>
                <a:ea typeface="+mj-ea"/>
                <a:cs typeface="+mj-cs"/>
                <a:sym typeface="Source Sans Pro Regular"/>
              </a:rPr>
              <a:t>name_repair</a:t>
            </a:r>
            <a:r>
              <a:rPr lang="da-DK" dirty="0"/>
              <a:t>) Returnerer tabeller placeret side om side som én tabel. Antallet af kolonner skal være ens. Kolonner vil IKKE blive matchet pba. id (for at gøre det, se </a:t>
            </a:r>
            <a:r>
              <a:rPr lang="da-DK" dirty="0" err="1"/>
              <a:t>Relationalle</a:t>
            </a:r>
            <a:r>
              <a:rPr lang="da-DK" dirty="0"/>
              <a:t> data nedenfor), så sørg for at kontrollere, at begge tabeller er ordnet, som du ønsker, før du forbinder dem.</a:t>
            </a:r>
            <a:endParaRPr lang="da-DK" dirty="0">
              <a:latin typeface="+mj-lt"/>
              <a:ea typeface="+mj-ea"/>
              <a:cs typeface="+mj-cs"/>
              <a:sym typeface="Source Sans Pro Regular"/>
            </a:endParaRP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left_join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a:t>
            </a:r>
            <a:r>
              <a:rPr lang="da-DK" dirty="0" err="1">
                <a:latin typeface="+mj-lt"/>
                <a:ea typeface="+mj-ea"/>
                <a:cs typeface="+mj-cs"/>
                <a:sym typeface="Source Sans Pro Regular"/>
              </a:rPr>
              <a:t>suffix</a:t>
            </a:r>
            <a:r>
              <a:rPr lang="da-DK" dirty="0">
                <a:latin typeface="+mj-lt"/>
                <a:ea typeface="+mj-ea"/>
                <a:cs typeface="+mj-cs"/>
                <a:sym typeface="Source Sans Pro Regular"/>
              </a:rPr>
              <a:t> = c(".x", ".y"), …, </a:t>
            </a:r>
            <a:r>
              <a:rPr lang="da-DK" dirty="0" err="1">
                <a:latin typeface="+mj-lt"/>
                <a:ea typeface="+mj-ea"/>
                <a:cs typeface="+mj-cs"/>
                <a:sym typeface="Source Sans Pro Regular"/>
              </a:rPr>
              <a:t>keep</a:t>
            </a:r>
            <a:r>
              <a:rPr lang="da-DK" dirty="0">
                <a:latin typeface="+mj-lt"/>
                <a:ea typeface="+mj-ea"/>
                <a:cs typeface="+mj-cs"/>
                <a:sym typeface="Source Sans Pro Regular"/>
              </a:rPr>
              <a:t> = FALSE, </a:t>
            </a:r>
            <a:r>
              <a:rPr lang="da-DK" dirty="0" err="1">
                <a:latin typeface="+mj-lt"/>
                <a:ea typeface="+mj-ea"/>
                <a:cs typeface="+mj-cs"/>
                <a:sym typeface="Source Sans Pro Regular"/>
              </a:rPr>
              <a:t>na_matched</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Forbind matchende værdier fra y til x.</a:t>
            </a:r>
            <a:endParaRPr lang="da-DK" dirty="0">
              <a:latin typeface="+mj-lt"/>
              <a:ea typeface="+mj-ea"/>
              <a:cs typeface="+mj-cs"/>
              <a:sym typeface="Source Sans Pro Regular"/>
            </a:endParaRPr>
          </a:p>
          <a:p>
            <a:pPr>
              <a:lnSpc>
                <a:spcPct val="80000"/>
              </a:lnSpc>
              <a:spcBef>
                <a:spcPts val="0"/>
              </a:spcBef>
              <a:defRPr>
                <a:solidFill>
                  <a:srgbClr val="000000"/>
                </a:solidFill>
              </a:defRPr>
            </a:pP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right_join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a:t>
            </a:r>
            <a:r>
              <a:rPr lang="da-DK" dirty="0" err="1">
                <a:latin typeface="+mj-lt"/>
                <a:ea typeface="+mj-ea"/>
                <a:cs typeface="+mj-cs"/>
                <a:sym typeface="Source Sans Pro Regular"/>
              </a:rPr>
              <a:t>suffix</a:t>
            </a:r>
            <a:r>
              <a:rPr lang="da-DK" dirty="0">
                <a:latin typeface="+mj-lt"/>
                <a:ea typeface="+mj-ea"/>
                <a:cs typeface="+mj-cs"/>
                <a:sym typeface="Source Sans Pro Regular"/>
              </a:rPr>
              <a:t> = c(".x", ".y"), …, </a:t>
            </a:r>
            <a:r>
              <a:rPr lang="da-DK" dirty="0" err="1">
                <a:latin typeface="+mj-lt"/>
                <a:ea typeface="+mj-ea"/>
                <a:cs typeface="+mj-cs"/>
                <a:sym typeface="Source Sans Pro Regular"/>
              </a:rPr>
              <a:t>keep</a:t>
            </a:r>
            <a:r>
              <a:rPr lang="da-DK" dirty="0">
                <a:latin typeface="+mj-lt"/>
                <a:ea typeface="+mj-ea"/>
                <a:cs typeface="+mj-cs"/>
                <a:sym typeface="Source Sans Pro Regular"/>
              </a:rPr>
              <a:t> = FALSE, </a:t>
            </a:r>
            <a:r>
              <a:rPr lang="da-DK" dirty="0" err="1">
                <a:latin typeface="+mj-lt"/>
                <a:ea typeface="+mj-ea"/>
                <a:cs typeface="+mj-cs"/>
                <a:sym typeface="Source Sans Pro Regular"/>
              </a:rPr>
              <a:t>na_matches</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Forbind matchende værdier fra x til y.</a:t>
            </a:r>
            <a:endParaRPr lang="da-DK" dirty="0">
              <a:latin typeface="+mj-lt"/>
              <a:ea typeface="+mj-ea"/>
              <a:cs typeface="+mj-cs"/>
              <a:sym typeface="Source Sans Pro Regular"/>
            </a:endParaRPr>
          </a:p>
          <a:p>
            <a:pPr>
              <a:lnSpc>
                <a:spcPct val="80000"/>
              </a:lnSpc>
              <a:spcBef>
                <a:spcPts val="0"/>
              </a:spcBef>
              <a:defRPr>
                <a:solidFill>
                  <a:srgbClr val="000000"/>
                </a:solidFill>
              </a:defRPr>
            </a:pP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inner_join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a:t>
            </a:r>
            <a:r>
              <a:rPr lang="da-DK" dirty="0" err="1">
                <a:latin typeface="+mj-lt"/>
                <a:ea typeface="+mj-ea"/>
                <a:cs typeface="+mj-cs"/>
                <a:sym typeface="Source Sans Pro Regular"/>
              </a:rPr>
              <a:t>suffix</a:t>
            </a:r>
            <a:r>
              <a:rPr lang="da-DK" dirty="0">
                <a:latin typeface="+mj-lt"/>
                <a:ea typeface="+mj-ea"/>
                <a:cs typeface="+mj-cs"/>
                <a:sym typeface="Source Sans Pro Regular"/>
              </a:rPr>
              <a:t> = c(".x", ".y"), …, </a:t>
            </a:r>
            <a:r>
              <a:rPr lang="da-DK" dirty="0" err="1">
                <a:latin typeface="+mj-lt"/>
                <a:ea typeface="+mj-ea"/>
                <a:cs typeface="+mj-cs"/>
                <a:sym typeface="Source Sans Pro Regular"/>
              </a:rPr>
              <a:t>keep</a:t>
            </a:r>
            <a:r>
              <a:rPr lang="da-DK" dirty="0">
                <a:latin typeface="+mj-lt"/>
                <a:ea typeface="+mj-ea"/>
                <a:cs typeface="+mj-cs"/>
                <a:sym typeface="Source Sans Pro Regular"/>
              </a:rPr>
              <a:t> = FALSE, </a:t>
            </a:r>
            <a:r>
              <a:rPr lang="da-DK" dirty="0" err="1">
                <a:latin typeface="+mj-lt"/>
                <a:ea typeface="+mj-ea"/>
                <a:cs typeface="+mj-cs"/>
                <a:sym typeface="Source Sans Pro Regular"/>
              </a:rPr>
              <a:t>na_matches</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Forbind data. Behold kun rækker med matcher.</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full_join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a:t>
            </a:r>
            <a:r>
              <a:rPr lang="da-DK" dirty="0" err="1">
                <a:latin typeface="+mj-lt"/>
                <a:ea typeface="+mj-ea"/>
                <a:cs typeface="+mj-cs"/>
                <a:sym typeface="Source Sans Pro Regular"/>
              </a:rPr>
              <a:t>suffix</a:t>
            </a:r>
            <a:r>
              <a:rPr lang="da-DK" dirty="0">
                <a:latin typeface="+mj-lt"/>
                <a:ea typeface="+mj-ea"/>
                <a:cs typeface="+mj-cs"/>
                <a:sym typeface="Source Sans Pro Regular"/>
              </a:rPr>
              <a:t> = c(".x", ".y"), …, </a:t>
            </a:r>
            <a:r>
              <a:rPr lang="da-DK" dirty="0" err="1">
                <a:latin typeface="+mj-lt"/>
                <a:ea typeface="+mj-ea"/>
                <a:cs typeface="+mj-cs"/>
                <a:sym typeface="Source Sans Pro Regular"/>
              </a:rPr>
              <a:t>keep</a:t>
            </a:r>
            <a:r>
              <a:rPr lang="da-DK" dirty="0">
                <a:latin typeface="+mj-lt"/>
                <a:ea typeface="+mj-ea"/>
                <a:cs typeface="+mj-cs"/>
                <a:sym typeface="Source Sans Pro Regular"/>
              </a:rPr>
              <a:t> = FALSE, </a:t>
            </a:r>
            <a:r>
              <a:rPr lang="da-DK" dirty="0" err="1">
                <a:latin typeface="+mj-lt"/>
                <a:ea typeface="+mj-ea"/>
                <a:cs typeface="+mj-cs"/>
                <a:sym typeface="Source Sans Pro Regular"/>
              </a:rPr>
              <a:t>na_matches</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Forbind data. Bevar alle værdier, alle rækker.</a:t>
            </a:r>
            <a:endParaRPr lang="da-DK" dirty="0">
              <a:latin typeface="+mj-lt"/>
              <a:ea typeface="+mj-ea"/>
              <a:cs typeface="+mj-cs"/>
              <a:sym typeface="Source Sans Pro Regular"/>
            </a:endParaRP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Brug by = c("col1", "col2", …) til at angive en eller flere kolonner, der skal matches på.</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left_join</a:t>
            </a:r>
            <a:r>
              <a:rPr lang="da-DK" dirty="0"/>
              <a:t>(x, y, by = "A")</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defRPr>
            </a:pPr>
            <a:r>
              <a:rPr lang="da-DK" dirty="0"/>
              <a:t>Brug en navngivet vektor, by = c("col1" = "col2"), til at matche på kolonner med forskellige navne.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left_join</a:t>
            </a:r>
            <a:r>
              <a:rPr lang="da-DK" dirty="0"/>
              <a:t>(x, y, by = c("C" = "D"))</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defRPr>
            </a:pPr>
            <a:r>
              <a:rPr lang="da-DK" dirty="0"/>
              <a:t>Brug </a:t>
            </a:r>
            <a:r>
              <a:rPr lang="da-DK" dirty="0" err="1"/>
              <a:t>suffix</a:t>
            </a:r>
            <a:r>
              <a:rPr lang="da-DK" dirty="0"/>
              <a:t> til at angive suffikset til </a:t>
            </a:r>
            <a:r>
              <a:rPr lang="da-DK" dirty="0" err="1"/>
              <a:t>umatchede</a:t>
            </a:r>
            <a:r>
              <a:rPr lang="da-DK" dirty="0"/>
              <a:t> kolonner, der har samme navn i begge tabeller.</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da-DK" dirty="0" err="1"/>
              <a:t>left_join</a:t>
            </a:r>
            <a:r>
              <a:rPr lang="da-DK" dirty="0"/>
              <a:t>(x, y, by = c("C" = "D"), </a:t>
            </a:r>
            <a:br>
              <a:rPr lang="da-DK" dirty="0"/>
            </a:br>
            <a:r>
              <a:rPr lang="da-DK" dirty="0" err="1"/>
              <a:t>suffix</a:t>
            </a:r>
            <a:r>
              <a:rPr lang="da-DK" dirty="0"/>
              <a:t>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lang="da-DK"/>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lang="da-DK"/>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Brug 'join' som filter til at filtrere en tabel mod rækkerne i en anden.</a:t>
            </a:r>
          </a:p>
        </p:txBody>
      </p:sp>
      <p:sp>
        <p:nvSpPr>
          <p:cNvPr id="323" name="semi_join(x, y, by = NULL, copy = FALSE, …, na_matches = &quot;na&quot;) Return rows of x that have a match in y.  Use to see what will be included in a join.…"/>
          <p:cNvSpPr txBox="1"/>
          <p:nvPr/>
        </p:nvSpPr>
        <p:spPr>
          <a:xfrm>
            <a:off x="11000926" y="4615858"/>
            <a:ext cx="2638570" cy="1332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semi_join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 </a:t>
            </a:r>
            <a:r>
              <a:rPr lang="da-DK" dirty="0" err="1">
                <a:latin typeface="+mj-lt"/>
                <a:ea typeface="+mj-ea"/>
                <a:cs typeface="+mj-cs"/>
                <a:sym typeface="Source Sans Pro Regular"/>
              </a:rPr>
              <a:t>na_matches</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Returner rækker af x, der har et match i y. Brug til at se, hvad der vil blive inkluderet i din ‘join'.</a:t>
            </a:r>
            <a:endParaRPr lang="da-DK" dirty="0">
              <a:latin typeface="+mj-lt"/>
              <a:ea typeface="+mj-ea"/>
              <a:cs typeface="+mj-cs"/>
              <a:sym typeface="Source Sans Pro Regular"/>
            </a:endParaRPr>
          </a:p>
          <a:p>
            <a:pPr>
              <a:lnSpc>
                <a:spcPct val="80000"/>
              </a:lnSpc>
              <a:spcBef>
                <a:spcPts val="0"/>
              </a:spcBef>
              <a:defRPr>
                <a:solidFill>
                  <a:srgbClr val="000000"/>
                </a:solidFill>
              </a:defRPr>
            </a:pPr>
            <a:endParaRPr lang="da-DK"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anti_join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 </a:t>
            </a:r>
            <a:r>
              <a:rPr lang="da-DK" dirty="0" err="1">
                <a:latin typeface="+mj-lt"/>
                <a:ea typeface="+mj-ea"/>
                <a:cs typeface="+mj-cs"/>
                <a:sym typeface="Source Sans Pro Regular"/>
              </a:rPr>
              <a:t>na_matches</a:t>
            </a:r>
            <a:r>
              <a:rPr lang="da-DK" dirty="0">
                <a:latin typeface="+mj-lt"/>
                <a:ea typeface="+mj-ea"/>
                <a:cs typeface="+mj-cs"/>
                <a:sym typeface="Source Sans Pro Regular"/>
              </a:rPr>
              <a:t> = "</a:t>
            </a:r>
            <a:r>
              <a:rPr lang="da-DK" dirty="0" err="1">
                <a:latin typeface="+mj-lt"/>
                <a:ea typeface="+mj-ea"/>
                <a:cs typeface="+mj-cs"/>
                <a:sym typeface="Source Sans Pro Regular"/>
              </a:rPr>
              <a:t>na</a:t>
            </a:r>
            <a:r>
              <a:rPr lang="da-DK" dirty="0">
                <a:latin typeface="+mj-lt"/>
                <a:ea typeface="+mj-ea"/>
                <a:cs typeface="+mj-cs"/>
                <a:sym typeface="Source Sans Pro Regular"/>
              </a:rPr>
              <a:t>"</a:t>
            </a:r>
            <a:r>
              <a:rPr lang="da-DK" dirty="0"/>
              <a:t>) Returner rækker af x, der ikke har en match i y. Brug til at se, hvad der ikke er inkluderet i din ’join’.</a:t>
            </a:r>
            <a:endParaRPr lang="da-DK" dirty="0">
              <a:latin typeface="+mj-lt"/>
              <a:ea typeface="+mj-ea"/>
              <a:cs typeface="+mj-cs"/>
              <a:sym typeface="Source Sans Pro Regular"/>
            </a:endParaRP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lang="da-DK"/>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lang="da-DK"/>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lang="da-DK"/>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lang="da-DK"/>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lang="da-DK"/>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lang="da-DK"/>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lang="da-DK"/>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lang="da-DK"/>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lang="da-DK"/>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lang="da-DK"/>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lang="da-DK"/>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p>
            <a:pPr>
              <a:lnSpc>
                <a:spcPct val="80000"/>
              </a:lnSpc>
              <a:spcBef>
                <a:spcPts val="0"/>
              </a:spcBef>
              <a:defRPr>
                <a:solidFill>
                  <a:srgbClr val="000000"/>
                </a:solidFill>
              </a:defRPr>
            </a:pPr>
            <a:r>
              <a:rPr lang="da-DK" dirty="0"/>
              <a:t>Brug </a:t>
            </a:r>
            <a:r>
              <a:rPr lang="da-DK" dirty="0" err="1"/>
              <a:t>setequal</a:t>
            </a:r>
            <a:r>
              <a:rPr lang="da-DK" dirty="0"/>
              <a:t>() til at teste, om to datasæt indeholder nøjagtig de samme rækker (i vilkårlig rækkefølge).</a:t>
            </a:r>
          </a:p>
        </p:txBody>
      </p:sp>
      <p:sp>
        <p:nvSpPr>
          <p:cNvPr id="361" name="intersect(x, y, …)…"/>
          <p:cNvSpPr txBox="1"/>
          <p:nvPr/>
        </p:nvSpPr>
        <p:spPr>
          <a:xfrm>
            <a:off x="11033359" y="7802705"/>
            <a:ext cx="2529338" cy="162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intersect</a:t>
            </a:r>
            <a:r>
              <a:rPr lang="da-DK" dirty="0"/>
              <a:t>(x, y, …)</a:t>
            </a:r>
          </a:p>
          <a:p>
            <a:pPr>
              <a:lnSpc>
                <a:spcPct val="80000"/>
              </a:lnSpc>
              <a:spcBef>
                <a:spcPts val="0"/>
              </a:spcBef>
              <a:defRPr>
                <a:solidFill>
                  <a:srgbClr val="000000"/>
                </a:solidFill>
              </a:defRPr>
            </a:pPr>
            <a:r>
              <a:rPr lang="da-DK" dirty="0"/>
              <a:t>Rækker der er i både x og y.</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setdiff</a:t>
            </a:r>
            <a:r>
              <a:rPr lang="da-DK" dirty="0"/>
              <a:t>(x, y, …)</a:t>
            </a:r>
          </a:p>
          <a:p>
            <a:pPr>
              <a:lnSpc>
                <a:spcPct val="80000"/>
              </a:lnSpc>
              <a:spcBef>
                <a:spcPts val="0"/>
              </a:spcBef>
              <a:defRPr>
                <a:solidFill>
                  <a:srgbClr val="000000"/>
                </a:solidFill>
              </a:defRPr>
            </a:pPr>
            <a:r>
              <a:rPr lang="da-DK" dirty="0"/>
              <a:t>Rækker der er i x men ikke y.</a:t>
            </a:r>
          </a:p>
          <a:p>
            <a:pPr>
              <a:lnSpc>
                <a:spcPct val="80000"/>
              </a:lnSpc>
              <a:spcBef>
                <a:spcPts val="0"/>
              </a:spcBef>
              <a:defRPr>
                <a:solidFill>
                  <a:srgbClr val="000000"/>
                </a:solidFill>
              </a:defRPr>
            </a:pPr>
            <a:endParaRPr lang="da-DK"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a:t>union(x, y, …)</a:t>
            </a:r>
          </a:p>
          <a:p>
            <a:pPr>
              <a:lnSpc>
                <a:spcPct val="80000"/>
              </a:lnSpc>
              <a:spcBef>
                <a:spcPts val="0"/>
              </a:spcBef>
              <a:defRPr>
                <a:solidFill>
                  <a:srgbClr val="000000"/>
                </a:solidFill>
              </a:defRPr>
            </a:pPr>
            <a:r>
              <a:rPr lang="da-DK" dirty="0"/>
              <a:t>Rækker der er i x eller y.</a:t>
            </a:r>
          </a:p>
          <a:p>
            <a:pPr>
              <a:lnSpc>
                <a:spcPct val="80000"/>
              </a:lnSpc>
              <a:spcBef>
                <a:spcPts val="0"/>
              </a:spcBef>
              <a:defRPr>
                <a:solidFill>
                  <a:srgbClr val="000000"/>
                </a:solidFill>
              </a:defRPr>
            </a:pPr>
            <a:r>
              <a:rPr lang="da-DK" dirty="0"/>
              <a:t>(Duplikationer fjernes). </a:t>
            </a:r>
            <a:r>
              <a:rPr lang="da-DK" dirty="0" err="1"/>
              <a:t>union_all</a:t>
            </a:r>
            <a:r>
              <a:rPr lang="da-DK" dirty="0"/>
              <a:t>() beholder duplikationer.</a:t>
            </a:r>
            <a:br>
              <a:rPr lang="da-DK" dirty="0"/>
            </a:br>
            <a:endParaRPr lang="da-DK" dirty="0"/>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296353" cy="616952"/>
            <a:chOff x="25400" y="25400"/>
            <a:chExt cx="1296351" cy="616950"/>
          </a:xfrm>
        </p:grpSpPr>
        <p:sp>
          <p:nvSpPr>
            <p:cNvPr id="368" name="x"/>
            <p:cNvSpPr txBox="1"/>
            <p:nvPr/>
          </p:nvSpPr>
          <p:spPr>
            <a:xfrm>
              <a:off x="44449" y="491475"/>
              <a:ext cx="68930" cy="1508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x</a:t>
              </a:r>
            </a:p>
          </p:txBody>
        </p:sp>
        <p:sp>
          <p:nvSpPr>
            <p:cNvPr id="369" name="y"/>
            <p:cNvSpPr txBox="1"/>
            <p:nvPr/>
          </p:nvSpPr>
          <p:spPr>
            <a:xfrm>
              <a:off x="741377" y="491475"/>
              <a:ext cx="72136" cy="1508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rPr lang="da-DK"/>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141703"/>
              <a:ext cx="152286" cy="3018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lang="da-DK"/>
                <a:t>+</a:t>
              </a:r>
            </a:p>
          </p:txBody>
        </p:sp>
        <p:sp>
          <p:nvSpPr>
            <p:cNvPr id="373" name="="/>
            <p:cNvSpPr txBox="1"/>
            <p:nvPr/>
          </p:nvSpPr>
          <p:spPr>
            <a:xfrm>
              <a:off x="1169465" y="141703"/>
              <a:ext cx="152286" cy="3018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lang="da-DK"/>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lang="da-DK"/>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594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lang="da-DK" dirty="0"/>
              <a:t>Brug en ‘join' til at forbinde en tabel til kolonner fra en anden, matcher værdierne med rækkerne hvor de kan forbindes. Hver 'join' bevarer en anden kombination af værdier fra tabellerne. </a:t>
            </a:r>
          </a:p>
        </p:txBody>
      </p:sp>
      <p:sp>
        <p:nvSpPr>
          <p:cNvPr id="380" name="RELATIONAL DATA"/>
          <p:cNvSpPr txBox="1"/>
          <p:nvPr/>
        </p:nvSpPr>
        <p:spPr>
          <a:xfrm>
            <a:off x="7111868" y="3285894"/>
            <a:ext cx="1340110"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RELATIONELLE DATA</a:t>
            </a:r>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bind_rows</a:t>
            </a:r>
            <a:r>
              <a:rPr lang="da-DK" dirty="0"/>
              <a:t>(</a:t>
            </a:r>
            <a:r>
              <a:rPr lang="da-DK" dirty="0">
                <a:latin typeface="+mj-lt"/>
                <a:ea typeface="+mj-ea"/>
                <a:cs typeface="+mj-cs"/>
                <a:sym typeface="Source Sans Pro Regular"/>
              </a:rPr>
              <a:t>…, .id = NULL</a:t>
            </a:r>
            <a:r>
              <a:rPr lang="da-DK" dirty="0"/>
              <a:t>)</a:t>
            </a:r>
          </a:p>
          <a:p>
            <a:pPr>
              <a:lnSpc>
                <a:spcPct val="80000"/>
              </a:lnSpc>
              <a:spcBef>
                <a:spcPts val="0"/>
              </a:spcBef>
              <a:defRPr>
                <a:solidFill>
                  <a:srgbClr val="000000"/>
                </a:solidFill>
              </a:defRPr>
            </a:pPr>
            <a:r>
              <a:rPr lang="da-DK" dirty="0"/>
              <a:t>Returnerer tabeller oven på hinanden som en enkelt tabel. Indstil .id til et kolonnenavn for at tilføje en kolonne med de originale tabelnavne (som vist på billedet).</a:t>
            </a:r>
          </a:p>
        </p:txBody>
      </p:sp>
      <p:sp>
        <p:nvSpPr>
          <p:cNvPr id="382" name="SET OPERATIONS"/>
          <p:cNvSpPr txBox="1"/>
          <p:nvPr/>
        </p:nvSpPr>
        <p:spPr>
          <a:xfrm>
            <a:off x="10520143" y="7521803"/>
            <a:ext cx="154529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MÆNGDEOPERATIONER</a:t>
            </a:r>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lang="da-DK"/>
          </a:p>
        </p:txBody>
      </p:sp>
      <p:sp>
        <p:nvSpPr>
          <p:cNvPr id="384" name="COLUMN MATCHING FOR JOINS"/>
          <p:cNvSpPr txBox="1"/>
          <p:nvPr/>
        </p:nvSpPr>
        <p:spPr>
          <a:xfrm>
            <a:off x="7111868" y="7598003"/>
            <a:ext cx="178253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da-DK" dirty="0"/>
              <a:t>KOLONNEMATCH MED JOIN</a:t>
            </a:r>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da-DK" dirty="0"/>
              <a:t>Brug </a:t>
            </a:r>
            <a:r>
              <a:rPr lang="da-DK" dirty="0" err="1"/>
              <a:t>next_join</a:t>
            </a:r>
            <a:r>
              <a:rPr lang="da-DK" dirty="0"/>
              <a:t>() til at forbinde en tabel til en anden i en indlejret dataramme.</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da-DK" dirty="0" err="1"/>
              <a:t>nest_join</a:t>
            </a:r>
            <a:r>
              <a:rPr lang="da-DK" dirty="0"/>
              <a:t>(</a:t>
            </a:r>
            <a:r>
              <a:rPr lang="da-DK" dirty="0">
                <a:latin typeface="+mj-lt"/>
                <a:ea typeface="+mj-ea"/>
                <a:cs typeface="+mj-cs"/>
                <a:sym typeface="Source Sans Pro Regular"/>
              </a:rPr>
              <a:t>x, y, by = NULL, </a:t>
            </a:r>
            <a:r>
              <a:rPr lang="da-DK" dirty="0" err="1">
                <a:latin typeface="+mj-lt"/>
                <a:ea typeface="+mj-ea"/>
                <a:cs typeface="+mj-cs"/>
                <a:sym typeface="Source Sans Pro Regular"/>
              </a:rPr>
              <a:t>copy</a:t>
            </a:r>
            <a:r>
              <a:rPr lang="da-DK" dirty="0">
                <a:latin typeface="+mj-lt"/>
                <a:ea typeface="+mj-ea"/>
                <a:cs typeface="+mj-cs"/>
                <a:sym typeface="Source Sans Pro Regular"/>
              </a:rPr>
              <a:t> = FALSE, </a:t>
            </a:r>
            <a:r>
              <a:rPr lang="da-DK" dirty="0" err="1">
                <a:latin typeface="+mj-lt"/>
                <a:ea typeface="+mj-ea"/>
                <a:cs typeface="+mj-cs"/>
                <a:sym typeface="Source Sans Pro Regular"/>
              </a:rPr>
              <a:t>keep</a:t>
            </a:r>
            <a:r>
              <a:rPr lang="da-DK" dirty="0">
                <a:latin typeface="+mj-lt"/>
                <a:ea typeface="+mj-ea"/>
                <a:cs typeface="+mj-cs"/>
                <a:sym typeface="Source Sans Pro Regular"/>
              </a:rPr>
              <a:t> = FALSE, </a:t>
            </a:r>
            <a:r>
              <a:rPr lang="da-DK" dirty="0" err="1">
                <a:latin typeface="+mj-lt"/>
                <a:ea typeface="+mj-ea"/>
                <a:cs typeface="+mj-cs"/>
                <a:sym typeface="Source Sans Pro Regular"/>
              </a:rPr>
              <a:t>name</a:t>
            </a:r>
            <a:r>
              <a:rPr lang="da-DK" dirty="0">
                <a:latin typeface="+mj-lt"/>
                <a:ea typeface="+mj-ea"/>
                <a:cs typeface="+mj-cs"/>
                <a:sym typeface="Source Sans Pro Regular"/>
              </a:rPr>
              <a:t> = NULL, …</a:t>
            </a:r>
            <a:r>
              <a:rPr lang="da-DK" dirty="0"/>
              <a:t>)</a:t>
            </a:r>
            <a:r>
              <a:rPr lang="da-DK" dirty="0">
                <a:latin typeface="+mj-lt"/>
                <a:ea typeface="+mj-ea"/>
                <a:cs typeface="+mj-cs"/>
                <a:sym typeface="Source Sans Pro Regular"/>
              </a:rPr>
              <a:t> </a:t>
            </a:r>
            <a:r>
              <a:rPr lang="da-DK" dirty="0"/>
              <a:t>Forbind data, indlejring af match fra y i en enkelt ny kolonne.</a:t>
            </a:r>
            <a:endParaRPr lang="da-DK" dirty="0">
              <a:latin typeface="+mj-lt"/>
              <a:ea typeface="+mj-ea"/>
              <a:cs typeface="+mj-cs"/>
              <a:sym typeface="Source Sans Pro Regular"/>
            </a:endParaRP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1350</TotalTime>
  <Words>2830</Words>
  <Application>Microsoft Macintosh PowerPoint</Application>
  <PresentationFormat>Custom</PresentationFormat>
  <Paragraphs>575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Datatransformation med dplyr : : SNYDEARK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Erik Gahner Larsen -</cp:lastModifiedBy>
  <cp:revision>24</cp:revision>
  <dcterms:modified xsi:type="dcterms:W3CDTF">2022-06-17T00:39:43Z</dcterms:modified>
</cp:coreProperties>
</file>