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6B9"/>
    <a:srgbClr val="000000"/>
    <a:srgbClr val="2167BA"/>
    <a:srgbClr val="2268BC"/>
    <a:srgbClr val="2268BB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5248" autoAdjust="0"/>
  </p:normalViewPr>
  <p:slideViewPr>
    <p:cSldViewPr snapToGrid="0">
      <p:cViewPr>
        <p:scale>
          <a:sx n="113" d="100"/>
          <a:sy n="113" d="100"/>
        </p:scale>
        <p:origin x="1152" y="-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r4ds.had.co.nz/" TargetMode="External"/><Relationship Id="rId13" Type="http://schemas.openxmlformats.org/officeDocument/2006/relationships/hyperlink" Target="https://www.rdocumentation.org/packages/estimatr/versions/0.20.0" TargetMode="External"/><Relationship Id="rId1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hyperlink" Target="https://www.econometrics-with-r.org/" TargetMode="External"/><Relationship Id="rId12" Type="http://schemas.openxmlformats.org/officeDocument/2006/relationships/image" Target="../media/image5.png"/><Relationship Id="rId1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mentalbreaks.rbind.io/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twitter.com/anguyen1210" TargetMode="External"/><Relationship Id="rId15" Type="http://schemas.openxmlformats.org/officeDocument/2006/relationships/hyperlink" Target="https://rmarkdown.rstudio.com/" TargetMode="External"/><Relationship Id="rId10" Type="http://schemas.openxmlformats.org/officeDocument/2006/relationships/hyperlink" Target="https://cran.r-project.org/web/packages/wooldridge/index.html" TargetMode="External"/><Relationship Id="rId19" Type="http://schemas.openxmlformats.org/officeDocument/2006/relationships/image" Target="../media/image9.png"/><Relationship Id="rId4" Type="http://schemas.openxmlformats.org/officeDocument/2006/relationships/hyperlink" Target="https://creativecommons.org/licenses/by-sa/4.0/" TargetMode="External"/><Relationship Id="rId9" Type="http://schemas.openxmlformats.org/officeDocument/2006/relationships/hyperlink" Target="https://www.cengage.com/cgi-wadsworth/course_products_wp.pl?fid=M20b&amp;product_isbn_issn=9781111531041" TargetMode="External"/><Relationship Id="rId14" Type="http://schemas.openxmlformats.org/officeDocument/2006/relationships/hyperlink" Target="https://www.rdocumentation.org/packages/AER/versions/1.2-7/topics/tobit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documentation.org/packages/margins/versions/0.3.23/topics/margins" TargetMode="External"/><Relationship Id="rId13" Type="http://schemas.openxmlformats.org/officeDocument/2006/relationships/hyperlink" Target="https://www.rdocumentation.org/packages/lmtest/versions/0.9-37" TargetMode="External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5.png"/><Relationship Id="rId12" Type="http://schemas.openxmlformats.org/officeDocument/2006/relationships/hyperlink" Target="https://www.rdocumentation.org/packages/plm/versions/2.2-0/topics/pl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rdocumentation.org/packages/fastDummies/versions/1.5.0/topics/dummy_cols" TargetMode="External"/><Relationship Id="rId11" Type="http://schemas.openxmlformats.org/officeDocument/2006/relationships/hyperlink" Target="https://www.rdocumentation.org/packages/AER/versions/1.2-7/topics/ivreg" TargetMode="External"/><Relationship Id="rId5" Type="http://schemas.openxmlformats.org/officeDocument/2006/relationships/hyperlink" Target="https://mentalbreaks.rbind.io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twitter.com/anguyen1210" TargetMode="External"/><Relationship Id="rId9" Type="http://schemas.openxmlformats.org/officeDocument/2006/relationships/hyperlink" Target="https://www.rdocumentation.org/packages/stargazer/versions/5.2.2/topics/stargaz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94A6978-2016-4F74-A816-2A74D4F8983D}"/>
              </a:ext>
            </a:extLst>
          </p:cNvPr>
          <p:cNvSpPr/>
          <p:nvPr/>
        </p:nvSpPr>
        <p:spPr>
          <a:xfrm>
            <a:off x="3804873" y="7168113"/>
            <a:ext cx="2687367" cy="8940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EB1948-8E5D-4F4E-A3D2-F48986889B8B}"/>
              </a:ext>
            </a:extLst>
          </p:cNvPr>
          <p:cNvSpPr/>
          <p:nvPr/>
        </p:nvSpPr>
        <p:spPr>
          <a:xfrm>
            <a:off x="7359826" y="4131975"/>
            <a:ext cx="2706652" cy="13373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46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62BFFC1-2BB4-4110-9EE0-1AA1220470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161" y="212212"/>
            <a:ext cx="3485296" cy="593566"/>
          </a:xfrm>
          <a:prstGeom prst="rect">
            <a:avLst/>
          </a:prstGeom>
        </p:spPr>
      </p:pic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49" name="Basics"/>
          <p:cNvSpPr txBox="1"/>
          <p:nvPr/>
        </p:nvSpPr>
        <p:spPr>
          <a:xfrm>
            <a:off x="318334" y="1309102"/>
            <a:ext cx="1250342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da-DK" sz="1800" dirty="0"/>
              <a:t>Introduktion</a:t>
            </a:r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Stata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>
                <a:latin typeface="Lucida Console" panose="020B0609040504020204" pitchFamily="49" charset="0"/>
              </a:rPr>
              <a:t>R</a:t>
            </a:r>
            <a:r>
              <a:rPr dirty="0"/>
              <a:t> :: </a:t>
            </a:r>
            <a:r>
              <a:rPr lang="da-DK"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SNYDEARK</a:t>
            </a:r>
            <a:r>
              <a:rPr dirty="0"/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>
                <a:hlinkClick r:id="rId4"/>
              </a:rPr>
              <a:t>CC BY SA</a:t>
            </a:r>
            <a:r>
              <a:rPr dirty="0"/>
              <a:t> </a:t>
            </a:r>
            <a:r>
              <a:rPr lang="en-US" dirty="0"/>
              <a:t>Anthony Nguyen</a:t>
            </a:r>
            <a:r>
              <a:rPr dirty="0"/>
              <a:t> •  </a:t>
            </a:r>
            <a:r>
              <a:rPr lang="en-US" dirty="0">
                <a:hlinkClick r:id="rId5"/>
              </a:rPr>
              <a:t>@anguyen1210</a:t>
            </a:r>
            <a:r>
              <a:rPr dirty="0"/>
              <a:t> • </a:t>
            </a:r>
            <a:r>
              <a:rPr lang="en-US" dirty="0">
                <a:hlinkClick r:id="rId6"/>
              </a:rPr>
              <a:t>mentalbreaks.rbind.io</a:t>
            </a:r>
            <a:r>
              <a:rPr dirty="0"/>
              <a:t> </a:t>
            </a:r>
            <a:r>
              <a:rPr lang="en-US" dirty="0"/>
              <a:t>•  version 1.0.0 </a:t>
            </a:r>
            <a:r>
              <a:rPr dirty="0"/>
              <a:t>•  Updated: 201</a:t>
            </a:r>
            <a:r>
              <a:rPr lang="en-US" dirty="0"/>
              <a:t>9</a:t>
            </a:r>
            <a:r>
              <a:rPr dirty="0"/>
              <a:t>-</a:t>
            </a:r>
            <a:r>
              <a:rPr lang="en-US" dirty="0"/>
              <a:t>10</a:t>
            </a:r>
            <a:endParaRPr dirty="0"/>
          </a:p>
        </p:txBody>
      </p:sp>
      <p:sp>
        <p:nvSpPr>
          <p:cNvPr id="153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332042" y="1641771"/>
            <a:ext cx="3015693" cy="2994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da-DK" sz="1050" b="0" dirty="0"/>
              <a:t>Dette snydeark gennemgår ofte anvendte </a:t>
            </a:r>
            <a:r>
              <a:rPr lang="da-DK" sz="1050" b="0" dirty="0" err="1"/>
              <a:t>Stata</a:t>
            </a:r>
            <a:r>
              <a:rPr lang="da-DK" sz="1050" b="0" dirty="0"/>
              <a:t>-kommandoer og de tilsvarende funktioner og muligheder i R. </a:t>
            </a:r>
          </a:p>
          <a:p>
            <a:endParaRPr lang="da-DK" sz="1050" b="0" dirty="0"/>
          </a:p>
          <a:p>
            <a:r>
              <a:rPr lang="da-DK" sz="1050" b="0" dirty="0"/>
              <a:t>Referencer til at importere/rense data, ændre variable og andre basale kommandoer inkluderer </a:t>
            </a:r>
            <a:r>
              <a:rPr lang="da-DK" sz="1050" b="0" dirty="0" err="1"/>
              <a:t>Hanck</a:t>
            </a:r>
            <a:r>
              <a:rPr lang="da-DK" sz="1050" b="0" dirty="0"/>
              <a:t> et al. (2019), </a:t>
            </a:r>
            <a:r>
              <a:rPr lang="da-DK" sz="1050" b="0" i="1" dirty="0">
                <a:hlinkClick r:id="rId7"/>
              </a:rPr>
              <a:t>Econometrics with R</a:t>
            </a:r>
            <a:r>
              <a:rPr lang="da-DK" sz="1050" b="0" dirty="0"/>
              <a:t>, og </a:t>
            </a:r>
            <a:r>
              <a:rPr lang="da-DK" sz="1050" b="0" dirty="0" err="1"/>
              <a:t>Wickham</a:t>
            </a:r>
            <a:r>
              <a:rPr lang="da-DK" sz="1050" b="0" dirty="0"/>
              <a:t>  &amp; </a:t>
            </a:r>
            <a:r>
              <a:rPr lang="da-DK" sz="1050" b="0" dirty="0" err="1"/>
              <a:t>Grolemund</a:t>
            </a:r>
            <a:r>
              <a:rPr lang="da-DK" sz="1050" b="0" dirty="0"/>
              <a:t> (2017), </a:t>
            </a:r>
            <a:r>
              <a:rPr lang="da-DK" sz="1050" b="0" i="1" dirty="0">
                <a:hlinkClick r:id="rId8"/>
              </a:rPr>
              <a:t>R for Data Science</a:t>
            </a:r>
            <a:r>
              <a:rPr lang="da-DK" sz="1050" b="0" dirty="0"/>
              <a:t>. </a:t>
            </a:r>
          </a:p>
          <a:p>
            <a:br>
              <a:rPr lang="da-DK" sz="1050" b="0" dirty="0"/>
            </a:br>
            <a:r>
              <a:rPr lang="da-DK" sz="1050" b="0" dirty="0"/>
              <a:t>Eksempler med data kommer fra </a:t>
            </a:r>
            <a:r>
              <a:rPr lang="da-DK" sz="1050" b="0" dirty="0" err="1"/>
              <a:t>Wooldridge</a:t>
            </a:r>
            <a:r>
              <a:rPr lang="da-DK" sz="1050" b="0" dirty="0"/>
              <a:t> </a:t>
            </a:r>
            <a:r>
              <a:rPr lang="da-DK" sz="1050" b="0" i="1" dirty="0" err="1"/>
              <a:t>Introductory</a:t>
            </a:r>
            <a:r>
              <a:rPr lang="da-DK" sz="1050" b="0" i="1" dirty="0"/>
              <a:t> </a:t>
            </a:r>
            <a:r>
              <a:rPr lang="da-DK" sz="1050" b="0" i="1" dirty="0" err="1"/>
              <a:t>Econometrics</a:t>
            </a:r>
            <a:r>
              <a:rPr lang="da-DK" sz="1050" b="0" i="1" dirty="0"/>
              <a:t>: A </a:t>
            </a:r>
            <a:r>
              <a:rPr lang="da-DK" sz="1050" b="0" i="1" dirty="0" err="1"/>
              <a:t>Modern</a:t>
            </a:r>
            <a:r>
              <a:rPr lang="da-DK" sz="1050" b="0" i="1" dirty="0"/>
              <a:t> Approach</a:t>
            </a:r>
            <a:r>
              <a:rPr lang="da-DK" sz="1050" b="0" dirty="0"/>
              <a:t>. Download </a:t>
            </a:r>
            <a:r>
              <a:rPr lang="da-DK" sz="105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Stata</a:t>
            </a:r>
            <a:r>
              <a:rPr lang="da-DK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50" b="0" dirty="0"/>
              <a:t>datasæt </a:t>
            </a:r>
            <a:r>
              <a:rPr lang="da-DK" sz="1050" b="0" u="sng" dirty="0">
                <a:hlinkClick r:id="rId9"/>
              </a:rPr>
              <a:t>her</a:t>
            </a:r>
            <a:r>
              <a:rPr lang="da-DK" sz="1050" b="0" dirty="0"/>
              <a:t>. </a:t>
            </a:r>
            <a:r>
              <a:rPr lang="da-DK" sz="1050" b="0" dirty="0">
                <a:latin typeface="Lucida Console" panose="020B0609040504020204" pitchFamily="49" charset="0"/>
              </a:rPr>
              <a:t>R</a:t>
            </a:r>
            <a:r>
              <a:rPr lang="da-DK" sz="1050" b="0" dirty="0"/>
              <a:t> datasæt kan hentes ved at installere `</a:t>
            </a:r>
            <a:r>
              <a:rPr lang="da-DK" sz="1050" b="0" u="sng" dirty="0">
                <a:hlinkClick r:id="rId10"/>
              </a:rPr>
              <a:t>wooldridge</a:t>
            </a:r>
            <a:r>
              <a:rPr lang="da-DK" sz="1050" b="0" dirty="0"/>
              <a:t>` pakken fra CRAN.</a:t>
            </a:r>
          </a:p>
          <a:p>
            <a:endParaRPr lang="da-DK" sz="1050" b="0" dirty="0"/>
          </a:p>
          <a:p>
            <a:r>
              <a:rPr lang="da-DK" sz="1050" b="0" dirty="0"/>
              <a:t>Alle R funktioner er skrevet med base R, med mindre andet er angivet.</a:t>
            </a:r>
          </a:p>
          <a:p>
            <a:endParaRPr lang="da-DK" sz="1050" b="0" dirty="0"/>
          </a:p>
          <a:p>
            <a:endParaRPr lang="da-DK" sz="1050" b="0" dirty="0"/>
          </a:p>
          <a:p>
            <a:endParaRPr lang="da-DK" sz="1050" b="0" dirty="0"/>
          </a:p>
          <a:p>
            <a:endParaRPr lang="da-DK" sz="1050" b="0" dirty="0"/>
          </a:p>
        </p:txBody>
      </p:sp>
      <p:sp>
        <p:nvSpPr>
          <p:cNvPr id="160" name="Use a layout that flows and makes it easy to zero in on specific topics."/>
          <p:cNvSpPr txBox="1"/>
          <p:nvPr/>
        </p:nvSpPr>
        <p:spPr>
          <a:xfrm>
            <a:off x="362660" y="5727435"/>
            <a:ext cx="3059055" cy="85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ssc install outreg2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install `outreg2` package. </a:t>
            </a:r>
            <a:r>
              <a:rPr lang="en-US" sz="1050" b="0" i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unlike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packages, Stata packages do not have to be loaded each time once installed.</a:t>
            </a:r>
            <a:endParaRPr sz="105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1" name="Use visualizations to explain concepts quickly and concisely."/>
          <p:cNvSpPr txBox="1"/>
          <p:nvPr/>
        </p:nvSpPr>
        <p:spPr>
          <a:xfrm>
            <a:off x="358427" y="6549040"/>
            <a:ext cx="3080328" cy="1517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</a:rPr>
              <a:t>install.packages(“wooldridge”)</a:t>
            </a:r>
            <a:r>
              <a:rPr lang="en-US" sz="1000" b="0" dirty="0">
                <a:latin typeface="Lucida Console" panose="020B0609040504020204" pitchFamily="49" charset="0"/>
              </a:rPr>
              <a:t> 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# install `wooldridge` package</a:t>
            </a:r>
            <a:b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</a:br>
            <a:endParaRPr lang="en-US" sz="1000" b="0" dirty="0">
              <a:solidFill>
                <a:schemeClr val="bg2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000" dirty="0">
                <a:solidFill>
                  <a:srgbClr val="2066B9"/>
                </a:solidFill>
                <a:latin typeface="Lucida Console" panose="020B0609040504020204" pitchFamily="49" charset="0"/>
              </a:rPr>
              <a:t>data(package = “wooldridge”)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# list datasets in `wooldridge` package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br>
              <a:rPr lang="en-US" sz="1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</a:br>
            <a:r>
              <a:rPr lang="en-US" sz="1000" dirty="0">
                <a:solidFill>
                  <a:srgbClr val="2066B9"/>
                </a:solidFill>
                <a:latin typeface="Lucida Console" panose="020B0609040504020204" pitchFamily="49" charset="0"/>
              </a:rPr>
              <a:t>load(wage1)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# load `wage1` dataset into session</a:t>
            </a:r>
            <a:br>
              <a:rPr lang="en-US" sz="10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</a:br>
            <a:endParaRPr lang="en-US" sz="1000" dirty="0">
              <a:solidFill>
                <a:schemeClr val="bg2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000" dirty="0">
                <a:solidFill>
                  <a:srgbClr val="2066B9"/>
                </a:solidFill>
                <a:latin typeface="Lucida Console" panose="020B0609040504020204" pitchFamily="49" charset="0"/>
              </a:rPr>
              <a:t>?wage1</a:t>
            </a:r>
            <a:r>
              <a:rPr 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# consult documentation on `wage1` dataset</a:t>
            </a:r>
            <a:endParaRPr sz="10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170" name="Create a visual hierarchy. Help users navigate the page with titles, subtitles, and subsubtitles"/>
          <p:cNvSpPr txBox="1"/>
          <p:nvPr/>
        </p:nvSpPr>
        <p:spPr>
          <a:xfrm>
            <a:off x="3672829" y="1578715"/>
            <a:ext cx="3207385" cy="918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r>
              <a:rPr lang="en-US" sz="1050" b="0" dirty="0"/>
              <a:t>Where Stata only allows one to work with one data set at a time, multiple data sets can be loaded into the R environment simultaneously, and hence must be specified with each function call.  </a:t>
            </a:r>
            <a:r>
              <a:rPr lang="en-US" sz="1050" b="0" i="1" dirty="0"/>
              <a:t>Note:</a:t>
            </a:r>
            <a:r>
              <a:rPr lang="en-US" sz="1050" b="0" dirty="0"/>
              <a:t> </a:t>
            </a:r>
            <a:r>
              <a:rPr lang="en-US" sz="1050" b="0" dirty="0">
                <a:latin typeface="Lucida Console" panose="020B0609040504020204" pitchFamily="49" charset="0"/>
              </a:rPr>
              <a:t>R</a:t>
            </a:r>
            <a:r>
              <a:rPr lang="en-US" sz="1050" b="0" dirty="0"/>
              <a:t> does not have an equivalent to Stata’s `</a:t>
            </a: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codebook</a:t>
            </a:r>
            <a:r>
              <a:rPr lang="en-US" sz="1050" b="0" dirty="0"/>
              <a:t>` command.</a:t>
            </a:r>
          </a:p>
        </p:txBody>
      </p:sp>
      <p:sp>
        <p:nvSpPr>
          <p:cNvPr id="185" name="Layout Suggestions"/>
          <p:cNvSpPr txBox="1"/>
          <p:nvPr/>
        </p:nvSpPr>
        <p:spPr>
          <a:xfrm>
            <a:off x="3745370" y="1309102"/>
            <a:ext cx="1622239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dirty="0"/>
              <a:t>Summarize Data</a:t>
            </a:r>
            <a:endParaRPr sz="1800" dirty="0"/>
          </a:p>
        </p:txBody>
      </p:sp>
      <p:sp>
        <p:nvSpPr>
          <p:cNvPr id="186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89" name="Useful Elements"/>
          <p:cNvSpPr txBox="1"/>
          <p:nvPr/>
        </p:nvSpPr>
        <p:spPr>
          <a:xfrm>
            <a:off x="7151460" y="1309102"/>
            <a:ext cx="2031005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dirty="0"/>
              <a:t>Estimate Models, 1/2</a:t>
            </a:r>
            <a:endParaRPr sz="1800" dirty="0"/>
          </a:p>
        </p:txBody>
      </p:sp>
      <p:sp>
        <p:nvSpPr>
          <p:cNvPr id="190" name="Line"/>
          <p:cNvSpPr/>
          <p:nvPr/>
        </p:nvSpPr>
        <p:spPr>
          <a:xfrm>
            <a:off x="7124371" y="1217208"/>
            <a:ext cx="6471599" cy="4163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06" name="CODE"/>
          <p:cNvSpPr txBox="1"/>
          <p:nvPr/>
        </p:nvSpPr>
        <p:spPr>
          <a:xfrm>
            <a:off x="7189707" y="1738119"/>
            <a:ext cx="262892" cy="187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sz="1050" dirty="0"/>
              <a:t>OLS</a:t>
            </a:r>
            <a:endParaRPr sz="1050" dirty="0"/>
          </a:p>
        </p:txBody>
      </p:sp>
      <p:sp>
        <p:nvSpPr>
          <p:cNvPr id="222" name="Line"/>
          <p:cNvSpPr/>
          <p:nvPr/>
        </p:nvSpPr>
        <p:spPr>
          <a:xfrm>
            <a:off x="7148465" y="16616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35" name="Line"/>
          <p:cNvSpPr/>
          <p:nvPr/>
        </p:nvSpPr>
        <p:spPr>
          <a:xfrm>
            <a:off x="10572495" y="166878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262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616619" y="5520337"/>
            <a:ext cx="448425" cy="448544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7DD2723-8F07-43D1-BF04-3DCF62BDBE0D}"/>
              </a:ext>
            </a:extLst>
          </p:cNvPr>
          <p:cNvSpPr/>
          <p:nvPr/>
        </p:nvSpPr>
        <p:spPr>
          <a:xfrm>
            <a:off x="219119" y="4441778"/>
            <a:ext cx="1249060" cy="3186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dirty="0" err="1"/>
              <a:t>Opsætning</a:t>
            </a:r>
            <a:endParaRPr lang="en-US" sz="2000" dirty="0"/>
          </a:p>
        </p:txBody>
      </p:sp>
      <p:sp>
        <p:nvSpPr>
          <p:cNvPr id="293" name="Line">
            <a:extLst>
              <a:ext uri="{FF2B5EF4-FFF2-40B4-BE49-F238E27FC236}">
                <a16:creationId xmlns:a16="http://schemas.microsoft.com/office/drawing/2014/main" id="{7DC57D60-F48C-4869-A785-46655FDEF135}"/>
              </a:ext>
            </a:extLst>
          </p:cNvPr>
          <p:cNvSpPr/>
          <p:nvPr/>
        </p:nvSpPr>
        <p:spPr>
          <a:xfrm>
            <a:off x="301661" y="4376924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95" name="Use a layout that flows and makes it easy to zero in on specific topics.">
            <a:extLst>
              <a:ext uri="{FF2B5EF4-FFF2-40B4-BE49-F238E27FC236}">
                <a16:creationId xmlns:a16="http://schemas.microsoft.com/office/drawing/2014/main" id="{ED4626B4-986B-4DCE-8B2C-7544307CC192}"/>
              </a:ext>
            </a:extLst>
          </p:cNvPr>
          <p:cNvSpPr txBox="1"/>
          <p:nvPr/>
        </p:nvSpPr>
        <p:spPr>
          <a:xfrm>
            <a:off x="3707150" y="2599567"/>
            <a:ext cx="3059055" cy="1890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browse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open browser for loaded data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50" b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GB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GB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describe structure of loaded data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summarize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display summary statistics for all variables in dataset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GB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list in 1/6 </a:t>
            </a:r>
            <a:r>
              <a:rPr lang="en-GB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display first 6 rows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GB" sz="1050" b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GB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tabulate educ </a:t>
            </a:r>
            <a:r>
              <a:rPr lang="en-GB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tabulate `educ` variable frequencies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GB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tabulate educ female </a:t>
            </a:r>
            <a:r>
              <a:rPr lang="en-GB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cross-tabulate `educ` and `female` frequencies</a:t>
            </a:r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GB" sz="1050" b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50" b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50" b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50" b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50" b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50" b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50" b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GB" sz="1050" b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50" b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50" b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50" b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50" b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50" b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6DE98-0006-4909-84C2-39086A87078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94" y="9981500"/>
            <a:ext cx="630000" cy="630000"/>
          </a:xfrm>
          <a:prstGeom prst="rect">
            <a:avLst/>
          </a:prstGeom>
        </p:spPr>
      </p:pic>
      <p:sp>
        <p:nvSpPr>
          <p:cNvPr id="156" name="Where possible, use code that works when run.">
            <a:extLst>
              <a:ext uri="{FF2B5EF4-FFF2-40B4-BE49-F238E27FC236}">
                <a16:creationId xmlns:a16="http://schemas.microsoft.com/office/drawing/2014/main" id="{4C0C3125-CD84-48D4-9A22-CB5140EA9908}"/>
              </a:ext>
            </a:extLst>
          </p:cNvPr>
          <p:cNvSpPr txBox="1"/>
          <p:nvPr/>
        </p:nvSpPr>
        <p:spPr>
          <a:xfrm>
            <a:off x="10738299" y="1913322"/>
            <a:ext cx="2828724" cy="3072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dirty="0">
                <a:solidFill>
                  <a:srgbClr val="2066B9"/>
                </a:solidFill>
                <a:latin typeface="Lucida Console" panose="020B0609040504020204" pitchFamily="49" charset="0"/>
              </a:rPr>
              <a:t>mod1 &lt;- lm(wage ~ educ, </a:t>
            </a: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data = wage1</a:t>
            </a:r>
            <a:r>
              <a:rPr lang="en-US" sz="1000" dirty="0">
                <a:solidFill>
                  <a:srgbClr val="2066B9"/>
                </a:solidFill>
                <a:latin typeface="Lucida Console" panose="020B0609040504020204" pitchFamily="49" charset="0"/>
              </a:rPr>
              <a:t>)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# simple regression of `wage` by `educ`, store results in `mod1`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dirty="0">
                <a:solidFill>
                  <a:srgbClr val="2066B9"/>
                </a:solidFill>
                <a:latin typeface="Lucida Console" panose="020B0609040504020204" pitchFamily="49" charset="0"/>
              </a:rPr>
              <a:t>summary(mod1)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# print summary of `mod1` results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00" dirty="0">
              <a:solidFill>
                <a:schemeClr val="bg2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mod2 &lt;- lm(wage ~ educ, data = wage1[wage1$nonwhite==1, ]) 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# add condition with if statement`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mod3 &lt;- estimatr::lm_robust(wage ~ educ + exper, data = wage1, se_type = “stata”)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 # multiple regression with HC1 (Stata default) robust standard errors, use {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  <a:hlinkClick r:id="rId13"/>
              </a:rPr>
              <a:t>estimatr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} package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mod4 &lt;- estimatr::lm_robust(wage ~ educ + exper, data = wage1, clusters = numdep)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 # use clustered standard errors.</a:t>
            </a:r>
            <a:endParaRPr sz="1000" dirty="0">
              <a:solidFill>
                <a:schemeClr val="bg2">
                  <a:lumMod val="75000"/>
                </a:schemeClr>
              </a:solidFill>
              <a:sym typeface="Source Sans Pro"/>
            </a:endParaRPr>
          </a:p>
        </p:txBody>
      </p:sp>
      <p:sp>
        <p:nvSpPr>
          <p:cNvPr id="183" name="CODE">
            <a:extLst>
              <a:ext uri="{FF2B5EF4-FFF2-40B4-BE49-F238E27FC236}">
                <a16:creationId xmlns:a16="http://schemas.microsoft.com/office/drawing/2014/main" id="{633DD4D6-FC6C-49BD-8A93-CB4486E3F6CB}"/>
              </a:ext>
            </a:extLst>
          </p:cNvPr>
          <p:cNvSpPr txBox="1"/>
          <p:nvPr/>
        </p:nvSpPr>
        <p:spPr>
          <a:xfrm>
            <a:off x="7262150" y="5760333"/>
            <a:ext cx="1477969" cy="187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sz="1050" dirty="0"/>
              <a:t>MLE (Logit/Probit/Tobit)</a:t>
            </a:r>
            <a:endParaRPr sz="1050" dirty="0"/>
          </a:p>
        </p:txBody>
      </p:sp>
      <p:sp>
        <p:nvSpPr>
          <p:cNvPr id="184" name="Where possible, use code that works when run.">
            <a:extLst>
              <a:ext uri="{FF2B5EF4-FFF2-40B4-BE49-F238E27FC236}">
                <a16:creationId xmlns:a16="http://schemas.microsoft.com/office/drawing/2014/main" id="{A807948D-5CBE-40AE-A6D0-92C3C6BE3233}"/>
              </a:ext>
            </a:extLst>
          </p:cNvPr>
          <p:cNvSpPr txBox="1"/>
          <p:nvPr/>
        </p:nvSpPr>
        <p:spPr>
          <a:xfrm>
            <a:off x="7344062" y="6053089"/>
            <a:ext cx="2763056" cy="176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t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logit inlf nwifeinc educ 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estimate logistic regression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5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probit inlf nwifeinc educ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// estimate logistic regression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50" b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tobit hours nwifeinc educ, ll(0)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// estimate tobit regression, lower-limit of y censored at zero</a:t>
            </a:r>
            <a:endParaRPr lang="en-US" sz="105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sz="105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Source Sans Pro"/>
            </a:endParaRPr>
          </a:p>
        </p:txBody>
      </p:sp>
      <p:sp>
        <p:nvSpPr>
          <p:cNvPr id="127" name="Where possible, use code that works when run.">
            <a:extLst>
              <a:ext uri="{FF2B5EF4-FFF2-40B4-BE49-F238E27FC236}">
                <a16:creationId xmlns:a16="http://schemas.microsoft.com/office/drawing/2014/main" id="{E939C05F-A735-43A4-8236-C312F2E4BD7C}"/>
              </a:ext>
            </a:extLst>
          </p:cNvPr>
          <p:cNvSpPr txBox="1"/>
          <p:nvPr/>
        </p:nvSpPr>
        <p:spPr>
          <a:xfrm>
            <a:off x="7189707" y="8549952"/>
            <a:ext cx="2935368" cy="1722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reg wage educ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// estimation used for the following post-estimation commands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predict yhat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 // get predicted values from last estimation, store as `yhat`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predict e, res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 // get residuals from last estimation, store as `e`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50" b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sz="105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Source Sans Pro"/>
            </a:endParaRPr>
          </a:p>
        </p:txBody>
      </p:sp>
      <p:sp>
        <p:nvSpPr>
          <p:cNvPr id="162" name="CODE">
            <a:extLst>
              <a:ext uri="{FF2B5EF4-FFF2-40B4-BE49-F238E27FC236}">
                <a16:creationId xmlns:a16="http://schemas.microsoft.com/office/drawing/2014/main" id="{627A0174-D812-4390-A3C1-646724142368}"/>
              </a:ext>
            </a:extLst>
          </p:cNvPr>
          <p:cNvSpPr txBox="1"/>
          <p:nvPr/>
        </p:nvSpPr>
        <p:spPr>
          <a:xfrm>
            <a:off x="9306613" y="5791713"/>
            <a:ext cx="884858" cy="133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sz="700" i="1" dirty="0"/>
              <a:t>example data:</a:t>
            </a:r>
            <a:r>
              <a:rPr lang="en-US" sz="700" dirty="0"/>
              <a:t>`mroz`</a:t>
            </a:r>
            <a:endParaRPr sz="700" dirty="0"/>
          </a:p>
        </p:txBody>
      </p:sp>
      <p:sp>
        <p:nvSpPr>
          <p:cNvPr id="163" name="Line">
            <a:extLst>
              <a:ext uri="{FF2B5EF4-FFF2-40B4-BE49-F238E27FC236}">
                <a16:creationId xmlns:a16="http://schemas.microsoft.com/office/drawing/2014/main" id="{937786CD-71BF-41C4-AB2D-DBC9E0DA8124}"/>
              </a:ext>
            </a:extLst>
          </p:cNvPr>
          <p:cNvSpPr/>
          <p:nvPr/>
        </p:nvSpPr>
        <p:spPr>
          <a:xfrm>
            <a:off x="7124423" y="565597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4" name="Line">
            <a:extLst>
              <a:ext uri="{FF2B5EF4-FFF2-40B4-BE49-F238E27FC236}">
                <a16:creationId xmlns:a16="http://schemas.microsoft.com/office/drawing/2014/main" id="{86CC9E1E-0878-440C-946B-AA5DB1D41F0F}"/>
              </a:ext>
            </a:extLst>
          </p:cNvPr>
          <p:cNvSpPr/>
          <p:nvPr/>
        </p:nvSpPr>
        <p:spPr>
          <a:xfrm>
            <a:off x="10535538" y="518586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6" name="Where possible, use code that works when run.">
            <a:extLst>
              <a:ext uri="{FF2B5EF4-FFF2-40B4-BE49-F238E27FC236}">
                <a16:creationId xmlns:a16="http://schemas.microsoft.com/office/drawing/2014/main" id="{E203AF23-FF01-42E2-B1D0-F2B81F8486C8}"/>
              </a:ext>
            </a:extLst>
          </p:cNvPr>
          <p:cNvSpPr txBox="1"/>
          <p:nvPr/>
        </p:nvSpPr>
        <p:spPr>
          <a:xfrm>
            <a:off x="10738299" y="5256597"/>
            <a:ext cx="2828724" cy="2418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dirty="0">
                <a:solidFill>
                  <a:srgbClr val="2066B9"/>
                </a:solidFill>
                <a:latin typeface="Lucida Console" panose="020B0609040504020204" pitchFamily="49" charset="0"/>
              </a:rPr>
              <a:t>mod_log &lt;- glm(inlf~nwifeinc + educ + family=binomial(link="logit"),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dirty="0">
                <a:solidFill>
                  <a:srgbClr val="2066B9"/>
                </a:solidFill>
                <a:latin typeface="Lucida Console" panose="020B0609040504020204" pitchFamily="49" charset="0"/>
              </a:rPr>
              <a:t>    data=mroz)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 # estimate logistic regression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00" dirty="0">
              <a:solidFill>
                <a:schemeClr val="bg2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mod_pro &lt;- glm(inlf~nwifeinc + educ + family=binomial(link=“probit"),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    data=mroz)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 # estimate logistic regression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00" b="0" dirty="0">
              <a:solidFill>
                <a:schemeClr val="bg2">
                  <a:lumMod val="75000"/>
                </a:schemeClr>
              </a:solidFill>
              <a:latin typeface="Lucida Console" panose="020B06090405040202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mod_tob &lt;- AER::tobit(hours ~ nwifeinc + educ, left = 0, data = mroz)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 # estimate tobit regression, lower-limit of y censored at zero, use {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  <a:hlinkClick r:id="rId14"/>
              </a:rPr>
              <a:t>AER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} package</a:t>
            </a:r>
            <a:endParaRPr sz="1000" dirty="0">
              <a:solidFill>
                <a:schemeClr val="bg2">
                  <a:lumMod val="7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4" name="Line">
            <a:extLst>
              <a:ext uri="{FF2B5EF4-FFF2-40B4-BE49-F238E27FC236}">
                <a16:creationId xmlns:a16="http://schemas.microsoft.com/office/drawing/2014/main" id="{BC2CBF16-2C63-45DD-808A-615BDBB0DFB9}"/>
              </a:ext>
            </a:extLst>
          </p:cNvPr>
          <p:cNvSpPr/>
          <p:nvPr/>
        </p:nvSpPr>
        <p:spPr>
          <a:xfrm flipV="1">
            <a:off x="7124371" y="7766553"/>
            <a:ext cx="6442651" cy="4162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96" name="Use a layout that flows and makes it easy to zero in on specific topics.">
            <a:extLst>
              <a:ext uri="{FF2B5EF4-FFF2-40B4-BE49-F238E27FC236}">
                <a16:creationId xmlns:a16="http://schemas.microsoft.com/office/drawing/2014/main" id="{9DBE22BA-B91D-4C24-A452-96F23173489F}"/>
              </a:ext>
            </a:extLst>
          </p:cNvPr>
          <p:cNvSpPr txBox="1"/>
          <p:nvPr/>
        </p:nvSpPr>
        <p:spPr>
          <a:xfrm>
            <a:off x="358429" y="8609377"/>
            <a:ext cx="2813398" cy="145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GB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hist(wage)</a:t>
            </a:r>
            <a:r>
              <a:rPr lang="en-GB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histogram of `wage`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GB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hist(wage), by(nonwhite) //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GB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scatter(wage educ)</a:t>
            </a:r>
            <a:r>
              <a:rPr lang="en-GB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scatter plot of `wage` by `educ`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GB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twoway (scatter wage educ) (lfit wage educ)</a:t>
            </a:r>
            <a:r>
              <a:rPr lang="en-GB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scatter plot with fitted line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GB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 box wage, by(nonwhite)</a:t>
            </a:r>
            <a:r>
              <a:rPr lang="en-GB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boxplot of wage by `nonwhite`</a:t>
            </a:r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7" name="Use visualizations to explain concepts quickly and concisely.">
            <a:extLst>
              <a:ext uri="{FF2B5EF4-FFF2-40B4-BE49-F238E27FC236}">
                <a16:creationId xmlns:a16="http://schemas.microsoft.com/office/drawing/2014/main" id="{EC697604-DEB5-4754-A537-A53F58996114}"/>
              </a:ext>
            </a:extLst>
          </p:cNvPr>
          <p:cNvSpPr txBox="1"/>
          <p:nvPr/>
        </p:nvSpPr>
        <p:spPr>
          <a:xfrm>
            <a:off x="3709277" y="4897338"/>
            <a:ext cx="3080328" cy="222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</a:rPr>
              <a:t>View(wage1) 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# open browser for loaded `wage1` data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00" b="0" dirty="0">
              <a:solidFill>
                <a:schemeClr val="bg2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</a:rPr>
              <a:t>str(wage1)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 # describe structure of `wage1` data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</a:rPr>
              <a:t>summary(wage1)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 # display summary statistics for `wage1` variables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GB" sz="1000" b="0" dirty="0">
                <a:solidFill>
                  <a:srgbClr val="2066B9"/>
                </a:solidFill>
                <a:latin typeface="Lucida Console" panose="020B0609040504020204" pitchFamily="49" charset="0"/>
              </a:rPr>
              <a:t>head(wage1)</a:t>
            </a:r>
            <a:r>
              <a:rPr lang="en-GB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 # display first 6 (default) rows data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GB" sz="1000" b="0" dirty="0">
                <a:solidFill>
                  <a:srgbClr val="2066B9"/>
                </a:solidFill>
                <a:latin typeface="Lucida Console" panose="020B0609040504020204" pitchFamily="49" charset="0"/>
              </a:rPr>
              <a:t>tail(wage1) </a:t>
            </a:r>
            <a:r>
              <a:rPr lang="en-GB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# display last 6 rows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GB" sz="1000" b="0" dirty="0">
              <a:solidFill>
                <a:schemeClr val="bg2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GB" sz="1000" b="0" dirty="0">
                <a:solidFill>
                  <a:srgbClr val="2066B9"/>
                </a:solidFill>
                <a:latin typeface="Lucida Console" panose="020B0609040504020204" pitchFamily="49" charset="0"/>
              </a:rPr>
              <a:t>table(wage1$educ) </a:t>
            </a:r>
            <a:r>
              <a:rPr lang="en-GB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#tabulate `educ` frequencies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GB" sz="1000" b="0" dirty="0">
                <a:solidFill>
                  <a:srgbClr val="2066B9"/>
                </a:solidFill>
                <a:latin typeface="Lucida Console" panose="020B0609040504020204" pitchFamily="49" charset="0"/>
              </a:rPr>
              <a:t>table(“yrs_edu” = wage1$educ, “female” = wage1$female) </a:t>
            </a:r>
            <a:r>
              <a:rPr lang="en-GB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# tabulate `educ` frequencies name table columns</a:t>
            </a:r>
            <a:endParaRPr sz="1000" dirty="0">
              <a:solidFill>
                <a:schemeClr val="bg2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198" name="Layout Suggestions">
            <a:extLst>
              <a:ext uri="{FF2B5EF4-FFF2-40B4-BE49-F238E27FC236}">
                <a16:creationId xmlns:a16="http://schemas.microsoft.com/office/drawing/2014/main" id="{5E51DA42-7726-4943-9B1A-97C9E8D86BD5}"/>
              </a:ext>
            </a:extLst>
          </p:cNvPr>
          <p:cNvSpPr txBox="1"/>
          <p:nvPr/>
        </p:nvSpPr>
        <p:spPr>
          <a:xfrm>
            <a:off x="342396" y="8256361"/>
            <a:ext cx="1070806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dirty="0"/>
              <a:t>Basic plots</a:t>
            </a:r>
            <a:endParaRPr sz="1800" dirty="0"/>
          </a:p>
        </p:txBody>
      </p:sp>
      <p:sp>
        <p:nvSpPr>
          <p:cNvPr id="200" name="Use a layout that flows and makes it easy to zero in on specific topics.">
            <a:extLst>
              <a:ext uri="{FF2B5EF4-FFF2-40B4-BE49-F238E27FC236}">
                <a16:creationId xmlns:a16="http://schemas.microsoft.com/office/drawing/2014/main" id="{79D4DDF2-E081-45D1-A9D6-96D5BB809292}"/>
              </a:ext>
            </a:extLst>
          </p:cNvPr>
          <p:cNvSpPr txBox="1"/>
          <p:nvPr/>
        </p:nvSpPr>
        <p:spPr>
          <a:xfrm>
            <a:off x="4175006" y="8609376"/>
            <a:ext cx="2615505" cy="1436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fontScale="925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GB" sz="1000" b="0" dirty="0">
                <a:solidFill>
                  <a:srgbClr val="2066B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hist(wage1$wage)</a:t>
            </a:r>
            <a:r>
              <a:rPr lang="en-GB" sz="1000" b="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 histogram of `wage`</a:t>
            </a:r>
            <a:br>
              <a:rPr lang="en-GB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br>
              <a:rPr lang="en-GB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endParaRPr lang="en-GB" sz="1000" b="0" dirty="0">
              <a:solidFill>
                <a:schemeClr val="bg2">
                  <a:lumMod val="7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GB" sz="1000" b="0" dirty="0">
                <a:solidFill>
                  <a:srgbClr val="2066B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plot(y = wage$1wage, x = wage1$educ)</a:t>
            </a:r>
            <a:r>
              <a:rPr lang="en-GB" sz="1000" b="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 scatter plot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GB" sz="1000" b="0" dirty="0">
                <a:solidFill>
                  <a:srgbClr val="2066B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abline(lm(wage1$wage~wage1$educ), col=“red”)</a:t>
            </a:r>
            <a:r>
              <a:rPr lang="en-GB" sz="1000" b="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 add fitted line to scatterplot</a:t>
            </a:r>
            <a:br>
              <a:rPr lang="en-GB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endParaRPr lang="en-GB" sz="1000" b="0" dirty="0">
              <a:solidFill>
                <a:schemeClr val="bg2">
                  <a:lumMod val="7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GB" sz="1000" b="0" dirty="0">
                <a:solidFill>
                  <a:srgbClr val="2066B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boxplot(wage1$wage~wage1$nonwhite)</a:t>
            </a:r>
            <a:r>
              <a:rPr lang="en-GB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# boxplot of `wage` by `nonwhite` </a:t>
            </a:r>
            <a:endParaRPr sz="1000" dirty="0">
              <a:solidFill>
                <a:schemeClr val="bg2">
                  <a:lumMod val="7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01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4042C402-35EC-435C-A886-5CFB9E2891E1}"/>
              </a:ext>
            </a:extLst>
          </p:cNvPr>
          <p:cNvSpPr txBox="1"/>
          <p:nvPr/>
        </p:nvSpPr>
        <p:spPr>
          <a:xfrm>
            <a:off x="294899" y="4727559"/>
            <a:ext cx="3207385" cy="918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r>
              <a:rPr lang="en-US" sz="1050" b="0" i="1" dirty="0"/>
              <a:t>Note</a:t>
            </a:r>
            <a:r>
              <a:rPr lang="en-US" sz="1050" b="0" dirty="0"/>
              <a:t>:  While it is common to create a `</a:t>
            </a: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sz="1050" b="0" dirty="0"/>
              <a:t>` file in </a:t>
            </a: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Stata</a:t>
            </a:r>
            <a:r>
              <a:rPr lang="en-US" sz="1050" b="0" dirty="0"/>
              <a:t> to store the commands and output of </a:t>
            </a: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Stata</a:t>
            </a:r>
            <a:r>
              <a:rPr lang="en-US" sz="1050" b="0" dirty="0"/>
              <a:t> sessions, the equivalent does not exist in </a:t>
            </a:r>
            <a:r>
              <a:rPr lang="en-US" sz="1050" b="0" dirty="0">
                <a:latin typeface="Lucida Console" panose="020B0609040504020204" pitchFamily="49" charset="0"/>
              </a:rPr>
              <a:t>R</a:t>
            </a:r>
            <a:r>
              <a:rPr lang="en-US" sz="1050" b="0" dirty="0"/>
              <a:t>. A more savvy version in </a:t>
            </a:r>
            <a:r>
              <a:rPr lang="en-US" sz="1050" b="0" dirty="0">
                <a:latin typeface="Lucida Console" panose="020B0609040504020204" pitchFamily="49" charset="0"/>
              </a:rPr>
              <a:t>R</a:t>
            </a:r>
            <a:r>
              <a:rPr lang="en-US" sz="1050" b="0" dirty="0"/>
              <a:t> is to create a </a:t>
            </a:r>
            <a:r>
              <a:rPr lang="en-US" sz="1050" b="0" dirty="0">
                <a:hlinkClick r:id="rId15"/>
              </a:rPr>
              <a:t>R-markdown</a:t>
            </a:r>
            <a:r>
              <a:rPr lang="en-US" sz="1050" b="0" dirty="0"/>
              <a:t> file to capture code and output.</a:t>
            </a:r>
          </a:p>
        </p:txBody>
      </p:sp>
      <p:sp>
        <p:nvSpPr>
          <p:cNvPr id="121" name="Layout Suggestions">
            <a:extLst>
              <a:ext uri="{FF2B5EF4-FFF2-40B4-BE49-F238E27FC236}">
                <a16:creationId xmlns:a16="http://schemas.microsoft.com/office/drawing/2014/main" id="{6FF0ED44-783D-427C-8B37-012DF2388DF5}"/>
              </a:ext>
            </a:extLst>
          </p:cNvPr>
          <p:cNvSpPr txBox="1"/>
          <p:nvPr/>
        </p:nvSpPr>
        <p:spPr>
          <a:xfrm>
            <a:off x="5880927" y="1378082"/>
            <a:ext cx="913712" cy="113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700" i="1" dirty="0"/>
              <a:t>example data</a:t>
            </a:r>
            <a:r>
              <a:rPr lang="en-US" sz="700" dirty="0"/>
              <a:t>: `wage1`</a:t>
            </a:r>
            <a:endParaRPr sz="700" dirty="0"/>
          </a:p>
        </p:txBody>
      </p:sp>
      <p:sp>
        <p:nvSpPr>
          <p:cNvPr id="124" name="CODE">
            <a:extLst>
              <a:ext uri="{FF2B5EF4-FFF2-40B4-BE49-F238E27FC236}">
                <a16:creationId xmlns:a16="http://schemas.microsoft.com/office/drawing/2014/main" id="{A096AD30-D782-48B7-9305-75ECB75C68F7}"/>
              </a:ext>
            </a:extLst>
          </p:cNvPr>
          <p:cNvSpPr txBox="1"/>
          <p:nvPr/>
        </p:nvSpPr>
        <p:spPr>
          <a:xfrm>
            <a:off x="9246512" y="1761284"/>
            <a:ext cx="960199" cy="133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sz="700" i="1" dirty="0"/>
              <a:t>example data</a:t>
            </a:r>
            <a:r>
              <a:rPr lang="en-US" sz="700" dirty="0"/>
              <a:t>: `wage1`</a:t>
            </a:r>
            <a:endParaRPr sz="700" dirty="0"/>
          </a:p>
        </p:txBody>
      </p:sp>
      <p:sp>
        <p:nvSpPr>
          <p:cNvPr id="125" name="Layout Suggestions">
            <a:extLst>
              <a:ext uri="{FF2B5EF4-FFF2-40B4-BE49-F238E27FC236}">
                <a16:creationId xmlns:a16="http://schemas.microsoft.com/office/drawing/2014/main" id="{88947B02-7857-46D3-85D6-09D2E26EC81F}"/>
              </a:ext>
            </a:extLst>
          </p:cNvPr>
          <p:cNvSpPr txBox="1"/>
          <p:nvPr/>
        </p:nvSpPr>
        <p:spPr>
          <a:xfrm>
            <a:off x="2488475" y="8350958"/>
            <a:ext cx="896079" cy="113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700" i="1" dirty="0"/>
              <a:t>example data</a:t>
            </a:r>
            <a:r>
              <a:rPr lang="en-US" sz="700" dirty="0"/>
              <a:t>:`wage1`</a:t>
            </a:r>
            <a:endParaRPr sz="7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078898-B384-419F-8F9D-63C4C93C884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8978544"/>
            <a:ext cx="106680" cy="4663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EE259B-4305-4DD0-BBC5-2AE655C0DF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29" y="8586944"/>
            <a:ext cx="344656" cy="3402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A65060-7A34-467E-B3F5-30472D304D1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889" y="9054176"/>
            <a:ext cx="335975" cy="3315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4DCEEF-5A0A-4453-8E06-2597BAB0FD2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29" y="9666035"/>
            <a:ext cx="337035" cy="341413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AA002B99-DA85-4DDD-927F-1BABE3EC8C8E}"/>
              </a:ext>
            </a:extLst>
          </p:cNvPr>
          <p:cNvSpPr/>
          <p:nvPr/>
        </p:nvSpPr>
        <p:spPr>
          <a:xfrm>
            <a:off x="5048083" y="4505085"/>
            <a:ext cx="280247" cy="279858"/>
          </a:xfrm>
          <a:prstGeom prst="downArrow">
            <a:avLst/>
          </a:prstGeom>
          <a:gradFill flip="none" rotWithShape="1">
            <a:gsLst>
              <a:gs pos="0">
                <a:srgbClr val="2167BA">
                  <a:tint val="66000"/>
                  <a:satMod val="160000"/>
                </a:srgbClr>
              </a:gs>
              <a:gs pos="50000">
                <a:srgbClr val="2167BA">
                  <a:tint val="44500"/>
                  <a:satMod val="160000"/>
                </a:srgbClr>
              </a:gs>
              <a:gs pos="100000">
                <a:srgbClr val="2167BA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1" name="Arrow: Down 190">
            <a:extLst>
              <a:ext uri="{FF2B5EF4-FFF2-40B4-BE49-F238E27FC236}">
                <a16:creationId xmlns:a16="http://schemas.microsoft.com/office/drawing/2014/main" id="{30D9F1B1-2DE0-4117-A98D-DE56D041AA26}"/>
              </a:ext>
            </a:extLst>
          </p:cNvPr>
          <p:cNvSpPr/>
          <p:nvPr/>
        </p:nvSpPr>
        <p:spPr>
          <a:xfrm rot="16200000">
            <a:off x="10179757" y="6361365"/>
            <a:ext cx="280247" cy="279858"/>
          </a:xfrm>
          <a:prstGeom prst="downArrow">
            <a:avLst/>
          </a:prstGeom>
          <a:gradFill flip="none" rotWithShape="1">
            <a:gsLst>
              <a:gs pos="0">
                <a:srgbClr val="2167BA">
                  <a:tint val="66000"/>
                  <a:satMod val="160000"/>
                </a:srgbClr>
              </a:gs>
              <a:gs pos="50000">
                <a:srgbClr val="2167BA">
                  <a:tint val="44500"/>
                  <a:satMod val="160000"/>
                </a:srgbClr>
              </a:gs>
              <a:gs pos="100000">
                <a:srgbClr val="2167BA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2" name="Arrow: Down 191">
            <a:extLst>
              <a:ext uri="{FF2B5EF4-FFF2-40B4-BE49-F238E27FC236}">
                <a16:creationId xmlns:a16="http://schemas.microsoft.com/office/drawing/2014/main" id="{336D7ABF-BD18-4BA5-8442-D47A29A5D167}"/>
              </a:ext>
            </a:extLst>
          </p:cNvPr>
          <p:cNvSpPr/>
          <p:nvPr/>
        </p:nvSpPr>
        <p:spPr>
          <a:xfrm rot="16200000">
            <a:off x="10179757" y="8844458"/>
            <a:ext cx="280247" cy="279858"/>
          </a:xfrm>
          <a:prstGeom prst="downArrow">
            <a:avLst/>
          </a:prstGeom>
          <a:gradFill flip="none" rotWithShape="1">
            <a:gsLst>
              <a:gs pos="0">
                <a:srgbClr val="2167BA">
                  <a:tint val="66000"/>
                  <a:satMod val="160000"/>
                </a:srgbClr>
              </a:gs>
              <a:gs pos="50000">
                <a:srgbClr val="2167BA">
                  <a:tint val="44500"/>
                  <a:satMod val="160000"/>
                </a:srgbClr>
              </a:gs>
              <a:gs pos="100000">
                <a:srgbClr val="2167BA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3" name="Where possible, use code that works when run.">
            <a:extLst>
              <a:ext uri="{FF2B5EF4-FFF2-40B4-BE49-F238E27FC236}">
                <a16:creationId xmlns:a16="http://schemas.microsoft.com/office/drawing/2014/main" id="{FB0BF1AD-D263-4851-AE96-28666A91B761}"/>
              </a:ext>
            </a:extLst>
          </p:cNvPr>
          <p:cNvSpPr txBox="1"/>
          <p:nvPr/>
        </p:nvSpPr>
        <p:spPr>
          <a:xfrm>
            <a:off x="7346923" y="1947314"/>
            <a:ext cx="2873403" cy="238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reg wage educ 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simple regression of `wage` by `educ` (Results printed automatically).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5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reg wage educ if nonwhite==1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// add condition with if statement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5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reg wage educ exper, robust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// multiple regression using HC1 robust standard errors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reg wage educ exper, cluster(numdep)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// use clustered standard errors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5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Source Sans Pro"/>
            </a:endParaRPr>
          </a:p>
        </p:txBody>
      </p:sp>
      <p:sp>
        <p:nvSpPr>
          <p:cNvPr id="204" name="Arrow: Down 203">
            <a:extLst>
              <a:ext uri="{FF2B5EF4-FFF2-40B4-BE49-F238E27FC236}">
                <a16:creationId xmlns:a16="http://schemas.microsoft.com/office/drawing/2014/main" id="{1E4C64B5-3F43-44D7-8CAA-067F6BC9B778}"/>
              </a:ext>
            </a:extLst>
          </p:cNvPr>
          <p:cNvSpPr/>
          <p:nvPr/>
        </p:nvSpPr>
        <p:spPr>
          <a:xfrm rot="16200000">
            <a:off x="10179758" y="3404478"/>
            <a:ext cx="280247" cy="279858"/>
          </a:xfrm>
          <a:prstGeom prst="downArrow">
            <a:avLst/>
          </a:prstGeom>
          <a:gradFill flip="none" rotWithShape="1">
            <a:gsLst>
              <a:gs pos="0">
                <a:srgbClr val="2167BA">
                  <a:tint val="66000"/>
                  <a:satMod val="160000"/>
                </a:srgbClr>
              </a:gs>
              <a:gs pos="50000">
                <a:srgbClr val="2167BA">
                  <a:tint val="44500"/>
                  <a:satMod val="160000"/>
                </a:srgbClr>
              </a:gs>
              <a:gs pos="100000">
                <a:srgbClr val="2167BA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Useful Elements">
            <a:extLst>
              <a:ext uri="{FF2B5EF4-FFF2-40B4-BE49-F238E27FC236}">
                <a16:creationId xmlns:a16="http://schemas.microsoft.com/office/drawing/2014/main" id="{F941E74E-5D80-43D6-9754-84309862B78D}"/>
              </a:ext>
            </a:extLst>
          </p:cNvPr>
          <p:cNvSpPr txBox="1"/>
          <p:nvPr/>
        </p:nvSpPr>
        <p:spPr>
          <a:xfrm>
            <a:off x="7151461" y="7872133"/>
            <a:ext cx="1957267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dirty="0"/>
              <a:t>Postestimation, 1/2 </a:t>
            </a:r>
            <a:endParaRPr sz="1800" dirty="0"/>
          </a:p>
        </p:txBody>
      </p:sp>
      <p:sp>
        <p:nvSpPr>
          <p:cNvPr id="82" name="Where possible, use code that works when run.">
            <a:extLst>
              <a:ext uri="{FF2B5EF4-FFF2-40B4-BE49-F238E27FC236}">
                <a16:creationId xmlns:a16="http://schemas.microsoft.com/office/drawing/2014/main" id="{393720B8-4751-479E-8E47-DC75CCA7A2B5}"/>
              </a:ext>
            </a:extLst>
          </p:cNvPr>
          <p:cNvSpPr txBox="1"/>
          <p:nvPr/>
        </p:nvSpPr>
        <p:spPr>
          <a:xfrm>
            <a:off x="10738298" y="8579714"/>
            <a:ext cx="2828724" cy="1333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dirty="0">
                <a:solidFill>
                  <a:srgbClr val="2066B9"/>
                </a:solidFill>
                <a:latin typeface="Lucida Console" panose="020B0609040504020204" pitchFamily="49" charset="0"/>
              </a:rPr>
              <a:t>mod1 &lt;- </a:t>
            </a: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lm(wage ~ educ, data = wage1)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 # estimation used for the following post-estimation commands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yhat &lt;- predict(mod1) 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# get predicted values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00" b="0" dirty="0">
              <a:solidFill>
                <a:schemeClr val="bg2">
                  <a:lumMod val="75000"/>
                </a:schemeClr>
              </a:solidFill>
              <a:latin typeface="Lucida Console" panose="020B06090405040202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e &lt;- residuals(mod1)</a:t>
            </a:r>
            <a:r>
              <a:rPr lang="en-US" sz="1000" b="0" dirty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# get residual </a:t>
            </a:r>
            <a:r>
              <a:rPr lang="en-US" sz="1000" b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values</a:t>
            </a:r>
            <a:endParaRPr sz="10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" name="Layout Suggestions">
            <a:extLst>
              <a:ext uri="{FF2B5EF4-FFF2-40B4-BE49-F238E27FC236}">
                <a16:creationId xmlns:a16="http://schemas.microsoft.com/office/drawing/2014/main" id="{D2F2E025-7736-4003-BF43-B4253ACCA303}"/>
              </a:ext>
            </a:extLst>
          </p:cNvPr>
          <p:cNvSpPr txBox="1"/>
          <p:nvPr/>
        </p:nvSpPr>
        <p:spPr>
          <a:xfrm>
            <a:off x="9301804" y="7946542"/>
            <a:ext cx="894476" cy="113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700" i="1" dirty="0"/>
              <a:t>example data:</a:t>
            </a:r>
            <a:r>
              <a:rPr lang="en-US" sz="700" dirty="0"/>
              <a:t>`wage1`</a:t>
            </a:r>
            <a:endParaRPr sz="700" dirty="0"/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C18DA5C4-419D-407C-AC81-909149F07F9D}"/>
              </a:ext>
            </a:extLst>
          </p:cNvPr>
          <p:cNvSpPr/>
          <p:nvPr/>
        </p:nvSpPr>
        <p:spPr>
          <a:xfrm rot="16200000">
            <a:off x="10179758" y="8844458"/>
            <a:ext cx="280247" cy="279858"/>
          </a:xfrm>
          <a:prstGeom prst="downArrow">
            <a:avLst/>
          </a:prstGeom>
          <a:gradFill flip="none" rotWithShape="1">
            <a:gsLst>
              <a:gs pos="0">
                <a:srgbClr val="2167BA">
                  <a:tint val="66000"/>
                  <a:satMod val="160000"/>
                </a:srgbClr>
              </a:gs>
              <a:gs pos="50000">
                <a:srgbClr val="2167BA">
                  <a:tint val="44500"/>
                  <a:satMod val="160000"/>
                </a:srgbClr>
              </a:gs>
              <a:gs pos="100000">
                <a:srgbClr val="2167BA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74E84461-1F85-4046-8DA7-54B4C1602117}"/>
              </a:ext>
            </a:extLst>
          </p:cNvPr>
          <p:cNvSpPr txBox="1"/>
          <p:nvPr/>
        </p:nvSpPr>
        <p:spPr>
          <a:xfrm>
            <a:off x="7193657" y="8134895"/>
            <a:ext cx="6230693" cy="271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r>
              <a:rPr lang="en-US" sz="1050" b="0" i="1" dirty="0"/>
              <a:t>Note</a:t>
            </a:r>
            <a:r>
              <a:rPr lang="en-US" sz="1050" b="0" dirty="0"/>
              <a:t>:  Postestimation commands in </a:t>
            </a: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Stata </a:t>
            </a:r>
            <a:r>
              <a:rPr lang="en-US" sz="1050" b="0" dirty="0"/>
              <a:t>apply to the most recently run estimation commands. </a:t>
            </a:r>
          </a:p>
        </p:txBody>
      </p:sp>
      <p:sp>
        <p:nvSpPr>
          <p:cNvPr id="87" name="Line">
            <a:extLst>
              <a:ext uri="{FF2B5EF4-FFF2-40B4-BE49-F238E27FC236}">
                <a16:creationId xmlns:a16="http://schemas.microsoft.com/office/drawing/2014/main" id="{3DE77E20-3D8A-42FE-B544-061A567381DE}"/>
              </a:ext>
            </a:extLst>
          </p:cNvPr>
          <p:cNvSpPr/>
          <p:nvPr/>
        </p:nvSpPr>
        <p:spPr>
          <a:xfrm>
            <a:off x="301295" y="642493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86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CF2AB2B8-5DD1-44A5-A7E7-C7B4FAE9520A}"/>
              </a:ext>
            </a:extLst>
          </p:cNvPr>
          <p:cNvSpPr txBox="1"/>
          <p:nvPr/>
        </p:nvSpPr>
        <p:spPr>
          <a:xfrm>
            <a:off x="7448430" y="4214708"/>
            <a:ext cx="2579490" cy="1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r>
              <a:rPr lang="da-DK" sz="1050" b="0" i="1" dirty="0"/>
              <a:t>Tip</a:t>
            </a:r>
            <a:r>
              <a:rPr lang="da-DK" sz="1050" b="0" dirty="0"/>
              <a:t>: An alternate way to compute robust standard errors in </a:t>
            </a:r>
            <a:r>
              <a:rPr lang="da-DK" sz="1050" b="0" dirty="0">
                <a:latin typeface="Lucida Console" panose="020B0609040504020204" pitchFamily="49" charset="0"/>
              </a:rPr>
              <a:t>R</a:t>
            </a:r>
            <a:r>
              <a:rPr lang="da-DK" sz="1050" b="0" dirty="0"/>
              <a:t> for any models not covered by {estimatr} package is load the {AER} package and run: </a:t>
            </a:r>
            <a:br>
              <a:rPr lang="da-DK" sz="1050" b="0" dirty="0"/>
            </a:br>
            <a:endParaRPr lang="da-DK" sz="800" b="0" dirty="0"/>
          </a:p>
          <a:p>
            <a:r>
              <a:rPr lang="da-DK" sz="1050" b="0" dirty="0">
                <a:solidFill>
                  <a:srgbClr val="2066B9"/>
                </a:solidFill>
                <a:latin typeface="Lucida Console" panose="020B0609040504020204" pitchFamily="49" charset="0"/>
              </a:rPr>
              <a:t>coeftest(mod1, vcov. = vcovHC, type = "HC1") </a:t>
            </a:r>
            <a:endParaRPr lang="en-US" sz="1050" b="0" dirty="0">
              <a:solidFill>
                <a:srgbClr val="2066B9"/>
              </a:solidFill>
              <a:latin typeface="Lucida Console" panose="020B0609040504020204" pitchFamily="49" charset="0"/>
            </a:endParaRPr>
          </a:p>
        </p:txBody>
      </p:sp>
      <p:sp>
        <p:nvSpPr>
          <p:cNvPr id="89" name="Line">
            <a:extLst>
              <a:ext uri="{FF2B5EF4-FFF2-40B4-BE49-F238E27FC236}">
                <a16:creationId xmlns:a16="http://schemas.microsoft.com/office/drawing/2014/main" id="{029F5551-265A-409F-A7D2-B4281E95F822}"/>
              </a:ext>
            </a:extLst>
          </p:cNvPr>
          <p:cNvSpPr/>
          <p:nvPr/>
        </p:nvSpPr>
        <p:spPr>
          <a:xfrm flipV="1">
            <a:off x="275721" y="8177486"/>
            <a:ext cx="6442651" cy="4162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76487203-58C2-46DB-9307-F14F98886F4F}"/>
              </a:ext>
            </a:extLst>
          </p:cNvPr>
          <p:cNvSpPr/>
          <p:nvPr/>
        </p:nvSpPr>
        <p:spPr>
          <a:xfrm rot="16200000">
            <a:off x="3281593" y="9017860"/>
            <a:ext cx="280247" cy="279858"/>
          </a:xfrm>
          <a:prstGeom prst="downArrow">
            <a:avLst/>
          </a:prstGeom>
          <a:gradFill flip="none" rotWithShape="1">
            <a:gsLst>
              <a:gs pos="0">
                <a:srgbClr val="2167BA">
                  <a:tint val="66000"/>
                  <a:satMod val="160000"/>
                </a:srgbClr>
              </a:gs>
              <a:gs pos="50000">
                <a:srgbClr val="2167BA">
                  <a:tint val="44500"/>
                  <a:satMod val="160000"/>
                </a:srgbClr>
              </a:gs>
              <a:gs pos="100000">
                <a:srgbClr val="2167BA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9DD5D7D8-F013-454C-80A8-B4BF077C958C}"/>
              </a:ext>
            </a:extLst>
          </p:cNvPr>
          <p:cNvSpPr txBox="1"/>
          <p:nvPr/>
        </p:nvSpPr>
        <p:spPr>
          <a:xfrm>
            <a:off x="3846970" y="7175287"/>
            <a:ext cx="2660685" cy="918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r>
              <a:rPr lang="en-US" sz="1050" b="0" i="1" dirty="0"/>
              <a:t>Tip</a:t>
            </a:r>
            <a:r>
              <a:rPr lang="en-US" sz="1050" b="0" dirty="0"/>
              <a:t>:  The {AER} package will automatically load other useful dependent packages, including: {car}, {lmtest}, {sandwich} which are used for many of the commands listed in this cheat sheet.  </a:t>
            </a:r>
            <a:endParaRPr lang="da-DK" sz="1050" b="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US" dirty="0">
                <a:hlinkClick r:id="rId3"/>
              </a:rPr>
              <a:t>CC BY SA</a:t>
            </a:r>
            <a:r>
              <a:rPr lang="en-US" dirty="0"/>
              <a:t> Anthony Nguyen •  </a:t>
            </a:r>
            <a:r>
              <a:rPr lang="en-US" dirty="0">
                <a:hlinkClick r:id="rId4"/>
              </a:rPr>
              <a:t>@anguyen1210</a:t>
            </a:r>
            <a:r>
              <a:rPr lang="en-US" dirty="0"/>
              <a:t> • </a:t>
            </a:r>
            <a:r>
              <a:rPr lang="en-US" dirty="0">
                <a:hlinkClick r:id="rId5"/>
              </a:rPr>
              <a:t>mentalbreaks.rbind.io</a:t>
            </a:r>
            <a:r>
              <a:rPr lang="en-US" dirty="0"/>
              <a:t> •  version 1.0.0 •  Updated: 2019-10</a:t>
            </a:r>
          </a:p>
        </p:txBody>
      </p:sp>
      <p:sp>
        <p:nvSpPr>
          <p:cNvPr id="170" name="Create a visual hierarchy. Help users navigate the page with titles, subtitles, and subsubtitles"/>
          <p:cNvSpPr txBox="1"/>
          <p:nvPr/>
        </p:nvSpPr>
        <p:spPr>
          <a:xfrm>
            <a:off x="326837" y="1558055"/>
            <a:ext cx="6239062" cy="433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r>
              <a:rPr lang="en-US" sz="1050" b="0" i="1" dirty="0"/>
              <a:t>Note</a:t>
            </a:r>
            <a:r>
              <a:rPr lang="en-US" sz="1050" b="0" dirty="0"/>
              <a:t>: where </a:t>
            </a: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Stata</a:t>
            </a:r>
            <a:r>
              <a:rPr lang="en-US" sz="1050" b="0" dirty="0"/>
              <a:t> only allows one to work with one data set at a time, multiple data sets can be loaded into the </a:t>
            </a:r>
            <a:r>
              <a:rPr lang="en-US" sz="1050" b="0" dirty="0">
                <a:latin typeface="Lucida Console" panose="020B0609040504020204" pitchFamily="49" charset="0"/>
              </a:rPr>
              <a:t>R</a:t>
            </a:r>
            <a:r>
              <a:rPr lang="en-US" sz="1050" b="0" dirty="0"/>
              <a:t> environment simultaneously, hence the data set must be specified for each command. </a:t>
            </a:r>
          </a:p>
        </p:txBody>
      </p:sp>
      <p:sp>
        <p:nvSpPr>
          <p:cNvPr id="185" name="Layout Suggestions"/>
          <p:cNvSpPr txBox="1"/>
          <p:nvPr/>
        </p:nvSpPr>
        <p:spPr>
          <a:xfrm>
            <a:off x="318334" y="1309102"/>
            <a:ext cx="2058256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dirty="0"/>
              <a:t>Create/Edit Variables</a:t>
            </a:r>
            <a:endParaRPr sz="1800" dirty="0"/>
          </a:p>
        </p:txBody>
      </p:sp>
      <p:sp>
        <p:nvSpPr>
          <p:cNvPr id="189" name="Useful Elements"/>
          <p:cNvSpPr txBox="1"/>
          <p:nvPr/>
        </p:nvSpPr>
        <p:spPr>
          <a:xfrm>
            <a:off x="7151460" y="1309102"/>
            <a:ext cx="2031005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dirty="0"/>
              <a:t>Estimate Models, 2/2</a:t>
            </a:r>
            <a:endParaRPr sz="1800" dirty="0"/>
          </a:p>
        </p:txBody>
      </p:sp>
      <p:sp>
        <p:nvSpPr>
          <p:cNvPr id="190" name="Line"/>
          <p:cNvSpPr/>
          <p:nvPr/>
        </p:nvSpPr>
        <p:spPr>
          <a:xfrm>
            <a:off x="7124371" y="1217207"/>
            <a:ext cx="6472096" cy="9637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91" name="Logistics"/>
          <p:cNvSpPr txBox="1"/>
          <p:nvPr/>
        </p:nvSpPr>
        <p:spPr>
          <a:xfrm>
            <a:off x="10573099" y="1262847"/>
            <a:ext cx="2571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dirty="0"/>
          </a:p>
        </p:txBody>
      </p:sp>
      <p:sp>
        <p:nvSpPr>
          <p:cNvPr id="202" name="ICONS"/>
          <p:cNvSpPr txBox="1"/>
          <p:nvPr/>
        </p:nvSpPr>
        <p:spPr>
          <a:xfrm>
            <a:off x="7189708" y="3636980"/>
            <a:ext cx="1796967" cy="187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sz="1050" dirty="0"/>
              <a:t>Instrumental Variables (2SLS)</a:t>
            </a:r>
            <a:endParaRPr sz="1050" dirty="0"/>
          </a:p>
        </p:txBody>
      </p:sp>
      <p:sp>
        <p:nvSpPr>
          <p:cNvPr id="222" name="Line"/>
          <p:cNvSpPr/>
          <p:nvPr/>
        </p:nvSpPr>
        <p:spPr>
          <a:xfrm>
            <a:off x="7148465" y="170380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23" name="Line"/>
          <p:cNvSpPr/>
          <p:nvPr/>
        </p:nvSpPr>
        <p:spPr>
          <a:xfrm>
            <a:off x="7148465" y="350931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34" name="Line"/>
          <p:cNvSpPr/>
          <p:nvPr/>
        </p:nvSpPr>
        <p:spPr>
          <a:xfrm>
            <a:off x="10564983" y="3514424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35" name="Line"/>
          <p:cNvSpPr/>
          <p:nvPr/>
        </p:nvSpPr>
        <p:spPr>
          <a:xfrm>
            <a:off x="10535538" y="170380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95" name="Use a layout that flows and makes it easy to zero in on specific topics.">
            <a:extLst>
              <a:ext uri="{FF2B5EF4-FFF2-40B4-BE49-F238E27FC236}">
                <a16:creationId xmlns:a16="http://schemas.microsoft.com/office/drawing/2014/main" id="{ED4626B4-986B-4DCE-8B2C-7544307CC192}"/>
              </a:ext>
            </a:extLst>
          </p:cNvPr>
          <p:cNvSpPr txBox="1"/>
          <p:nvPr/>
        </p:nvSpPr>
        <p:spPr>
          <a:xfrm>
            <a:off x="344040" y="2151016"/>
            <a:ext cx="2945658" cy="3370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gen exper2 = exper^2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`exper` squared variable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egen wage_avg = mean(wage) 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average wage variable</a:t>
            </a:r>
            <a:br>
              <a:rPr lang="en-US" sz="105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05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drop tenursq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drop `tenursq` variable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50" b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br>
              <a:rPr lang="en-US" sz="7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keep wage educ exper nonwhite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keep selected variables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50" b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50" b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tab numdep, gen(numdep)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dummy variables for `numdep`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5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GB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recode exper (1/20 = 1 "1 to 20 years") (21/40 = 2 "21 to 40 years") (41/max = 3 "41+ years"), gen(experlvl) </a:t>
            </a:r>
            <a:r>
              <a:rPr lang="en-GB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recode `exper` and gen new variable</a:t>
            </a:r>
            <a:endParaRPr sz="105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6" name="Use visualizations to explain concepts quickly and concisely.">
            <a:extLst>
              <a:ext uri="{FF2B5EF4-FFF2-40B4-BE49-F238E27FC236}">
                <a16:creationId xmlns:a16="http://schemas.microsoft.com/office/drawing/2014/main" id="{E290A9A2-6279-4D73-A73E-D71AB503DCB7}"/>
              </a:ext>
            </a:extLst>
          </p:cNvPr>
          <p:cNvSpPr txBox="1"/>
          <p:nvPr/>
        </p:nvSpPr>
        <p:spPr>
          <a:xfrm>
            <a:off x="3831106" y="2151017"/>
            <a:ext cx="2847752" cy="3182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</a:rPr>
              <a:t>wage1$exper2 &lt;- wage1$exper^2</a:t>
            </a:r>
            <a:r>
              <a:rPr lang="en-US" sz="1000" b="0" dirty="0">
                <a:latin typeface="Lucida Console" panose="020B0609040504020204" pitchFamily="49" charset="0"/>
              </a:rPr>
              <a:t> 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# create `exper` squared variable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</a:rPr>
              <a:t>wage1$wage_avg &lt;- mean(wage1$wage)</a:t>
            </a:r>
            <a:r>
              <a:rPr lang="en-US" sz="1000" b="0" dirty="0">
                <a:latin typeface="Lucida Console" panose="020B0609040504020204" pitchFamily="49" charset="0"/>
              </a:rPr>
              <a:t> </a:t>
            </a:r>
            <a:r>
              <a:rPr lang="en-US" sz="1000" b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# create average wage variable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00" b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00" b="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</a:rPr>
              <a:t>wage1$tenursq &lt;- NULL</a:t>
            </a:r>
            <a:r>
              <a:rPr lang="en-US" sz="1000" b="0" dirty="0">
                <a:latin typeface="Lucida Console" panose="020B0609040504020204" pitchFamily="49" charset="0"/>
              </a:rPr>
              <a:t> 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#drop `tenursq`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00" b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000" b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</a:rPr>
              <a:t>wage1 &lt;- wage1[ , c(“wage”, “educ”, “exper”, “nonwhite”)]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 # keep selected variables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00" b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</a:rPr>
              <a:t>wage1 &lt;- fastDummies::dummy_cols(wage1, select_columns = “numdep”)</a:t>
            </a:r>
            <a:r>
              <a:rPr lang="en-US" sz="1000" b="0" dirty="0">
                <a:latin typeface="Lucida Console" panose="020B0609040504020204" pitchFamily="49" charset="0"/>
              </a:rPr>
              <a:t> </a:t>
            </a:r>
            <a:r>
              <a:rPr lang="en-US" sz="1000" b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# create dummy variables for `numdep`, use 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{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hlinkClick r:id="rId6"/>
              </a:rPr>
              <a:t>fastDummies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} package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00" b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1000" b="0" dirty="0">
                <a:solidFill>
                  <a:srgbClr val="2066B9"/>
                </a:solidFill>
                <a:latin typeface="Lucida Console" panose="020B0609040504020204" pitchFamily="49" charset="0"/>
              </a:rPr>
              <a:t>wage1$experlvl &lt;- 3</a:t>
            </a:r>
            <a:r>
              <a:rPr lang="en-GB" sz="10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GB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# recode `exper`</a:t>
            </a:r>
          </a:p>
          <a:p>
            <a:r>
              <a:rPr lang="en-GB" sz="1000" b="0" dirty="0">
                <a:solidFill>
                  <a:srgbClr val="2066B9"/>
                </a:solidFill>
                <a:latin typeface="Lucida Console" panose="020B0609040504020204" pitchFamily="49" charset="0"/>
              </a:rPr>
              <a:t>wage1$experlvl[wage1$exper &lt; 41] &lt;- 2</a:t>
            </a:r>
          </a:p>
          <a:p>
            <a:r>
              <a:rPr lang="en-GB" sz="1000" b="0" dirty="0">
                <a:solidFill>
                  <a:srgbClr val="2066B9"/>
                </a:solidFill>
                <a:latin typeface="Lucida Console" panose="020B0609040504020204" pitchFamily="49" charset="0"/>
              </a:rPr>
              <a:t>wage1$experlvl[wage1$exper &lt; 21] &lt;- 1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GB" sz="10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00" b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00" b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000" b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sz="10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165" name="CODE">
            <a:extLst>
              <a:ext uri="{FF2B5EF4-FFF2-40B4-BE49-F238E27FC236}">
                <a16:creationId xmlns:a16="http://schemas.microsoft.com/office/drawing/2014/main" id="{8FDAE608-0E9C-41D9-8899-99B9E41C4BB6}"/>
              </a:ext>
            </a:extLst>
          </p:cNvPr>
          <p:cNvSpPr txBox="1"/>
          <p:nvPr/>
        </p:nvSpPr>
        <p:spPr>
          <a:xfrm>
            <a:off x="7177308" y="1800230"/>
            <a:ext cx="1166986" cy="187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sz="1050" dirty="0"/>
              <a:t>Panel/Longitudinal</a:t>
            </a:r>
            <a:endParaRPr sz="1050" dirty="0"/>
          </a:p>
        </p:txBody>
      </p:sp>
      <p:sp>
        <p:nvSpPr>
          <p:cNvPr id="166" name="Where possible, use code that works when run.">
            <a:extLst>
              <a:ext uri="{FF2B5EF4-FFF2-40B4-BE49-F238E27FC236}">
                <a16:creationId xmlns:a16="http://schemas.microsoft.com/office/drawing/2014/main" id="{92CE7CB9-4D8A-4231-8AD9-86418E1E599F}"/>
              </a:ext>
            </a:extLst>
          </p:cNvPr>
          <p:cNvSpPr txBox="1"/>
          <p:nvPr/>
        </p:nvSpPr>
        <p:spPr>
          <a:xfrm>
            <a:off x="7259220" y="2035836"/>
            <a:ext cx="2763056" cy="1393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t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xtset id year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// set `id` as entities (panel) and `year` as time variable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xtdescribe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// describe pattern of xt data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xtsum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// summarize xt data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xtreg mrdrte unem, fe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// fixed effects regression</a:t>
            </a:r>
            <a:endParaRPr sz="105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Source Sans Pro"/>
            </a:endParaRPr>
          </a:p>
        </p:txBody>
      </p:sp>
      <p:sp>
        <p:nvSpPr>
          <p:cNvPr id="167" name="Where possible, use code that works when run.">
            <a:extLst>
              <a:ext uri="{FF2B5EF4-FFF2-40B4-BE49-F238E27FC236}">
                <a16:creationId xmlns:a16="http://schemas.microsoft.com/office/drawing/2014/main" id="{02D6DEA4-FC57-408D-9CA8-0701F1F27801}"/>
              </a:ext>
            </a:extLst>
          </p:cNvPr>
          <p:cNvSpPr txBox="1"/>
          <p:nvPr/>
        </p:nvSpPr>
        <p:spPr>
          <a:xfrm>
            <a:off x="7259221" y="3853738"/>
            <a:ext cx="2763056" cy="1257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t">
            <a:spAutoFit/>
          </a:bodyPr>
          <a:lstStyle/>
          <a:p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ivreg lwage (educ = fatheduc), first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show results of first stage regression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test first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 // test IV and endogenous variable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vreg l</a:t>
            </a: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wage(educ = fatheduc)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show results of 2SLS directly</a:t>
            </a:r>
            <a:endParaRPr sz="1050" b="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Source Sans Pro"/>
            </a:endParaRPr>
          </a:p>
        </p:txBody>
      </p:sp>
      <p:sp>
        <p:nvSpPr>
          <p:cNvPr id="168" name="Where possible, use code that works when run.">
            <a:extLst>
              <a:ext uri="{FF2B5EF4-FFF2-40B4-BE49-F238E27FC236}">
                <a16:creationId xmlns:a16="http://schemas.microsoft.com/office/drawing/2014/main" id="{0C4F7496-AA4D-40D6-94E1-938C9A06FA24}"/>
              </a:ext>
            </a:extLst>
          </p:cNvPr>
          <p:cNvSpPr txBox="1"/>
          <p:nvPr/>
        </p:nvSpPr>
        <p:spPr>
          <a:xfrm>
            <a:off x="7259220" y="4303000"/>
            <a:ext cx="2763056" cy="811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t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5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5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5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sz="105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Source Sans Pro"/>
            </a:endParaRP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4829036B-149B-47A6-830B-A4829B7157B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94" y="9981500"/>
            <a:ext cx="630000" cy="630000"/>
          </a:xfrm>
          <a:prstGeom prst="rect">
            <a:avLst/>
          </a:prstGeom>
        </p:spPr>
      </p:pic>
      <p:sp>
        <p:nvSpPr>
          <p:cNvPr id="57" name="Where possible, use code that works when run.">
            <a:extLst>
              <a:ext uri="{FF2B5EF4-FFF2-40B4-BE49-F238E27FC236}">
                <a16:creationId xmlns:a16="http://schemas.microsoft.com/office/drawing/2014/main" id="{AF86AD95-9D35-4DE8-B879-E35250716560}"/>
              </a:ext>
            </a:extLst>
          </p:cNvPr>
          <p:cNvSpPr txBox="1"/>
          <p:nvPr/>
        </p:nvSpPr>
        <p:spPr>
          <a:xfrm>
            <a:off x="7142189" y="5959930"/>
            <a:ext cx="2935368" cy="4173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reg lwage educ exper##exper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 // estimation used for following post-estimation commands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estimates store mod1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// stores in memory the last estimation results to `mod1`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5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margins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// get average predictive margins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margins, dydx(*)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 // get average marginal effects for all variables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marginsplot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// plot marginal effects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5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margins, dydx(exper)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 // average marginal effects of experience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margins, at(exper=(1(10)51))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 // average predictive margins over `exper` range at 10-year increments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50" b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estimates use mod1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// loads `mod1` back into working memory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estimates table mod1 mod2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 // display table with stored estimation results</a:t>
            </a:r>
            <a:endParaRPr sz="105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Source Sans Pro"/>
            </a:endParaRPr>
          </a:p>
        </p:txBody>
      </p:sp>
      <p:sp>
        <p:nvSpPr>
          <p:cNvPr id="58" name="Useful Elements">
            <a:extLst>
              <a:ext uri="{FF2B5EF4-FFF2-40B4-BE49-F238E27FC236}">
                <a16:creationId xmlns:a16="http://schemas.microsoft.com/office/drawing/2014/main" id="{4BE0C6B7-BF4D-4C72-A105-CCB7984BBFFE}"/>
              </a:ext>
            </a:extLst>
          </p:cNvPr>
          <p:cNvSpPr txBox="1"/>
          <p:nvPr/>
        </p:nvSpPr>
        <p:spPr>
          <a:xfrm>
            <a:off x="7151462" y="5340132"/>
            <a:ext cx="2075889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dirty="0"/>
              <a:t>Post-estimation, 2/2  </a:t>
            </a:r>
            <a:endParaRPr sz="1800" dirty="0"/>
          </a:p>
        </p:txBody>
      </p:sp>
      <p:sp>
        <p:nvSpPr>
          <p:cNvPr id="59" name="Line">
            <a:extLst>
              <a:ext uri="{FF2B5EF4-FFF2-40B4-BE49-F238E27FC236}">
                <a16:creationId xmlns:a16="http://schemas.microsoft.com/office/drawing/2014/main" id="{65B9056D-AD09-47DF-A1CF-0BBB00794883}"/>
              </a:ext>
            </a:extLst>
          </p:cNvPr>
          <p:cNvSpPr/>
          <p:nvPr/>
        </p:nvSpPr>
        <p:spPr>
          <a:xfrm flipV="1">
            <a:off x="7124373" y="5177402"/>
            <a:ext cx="6442651" cy="4162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60" name="Where possible, use code that works when run.">
            <a:extLst>
              <a:ext uri="{FF2B5EF4-FFF2-40B4-BE49-F238E27FC236}">
                <a16:creationId xmlns:a16="http://schemas.microsoft.com/office/drawing/2014/main" id="{6DE0EC9D-E2A4-461F-A58D-A719DEE1E7F9}"/>
              </a:ext>
            </a:extLst>
          </p:cNvPr>
          <p:cNvSpPr txBox="1"/>
          <p:nvPr/>
        </p:nvSpPr>
        <p:spPr>
          <a:xfrm>
            <a:off x="10631010" y="5956585"/>
            <a:ext cx="2936017" cy="4195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dirty="0">
                <a:solidFill>
                  <a:srgbClr val="2066B9"/>
                </a:solidFill>
                <a:latin typeface="Lucida Console" panose="020B0609040504020204" pitchFamily="49" charset="0"/>
              </a:rPr>
              <a:t>mod1 &lt;- lm(lwage ~ educ + exper + I(exper^2), data = wage1)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# Note: in R, mathematical expressions inside a formula call must be isolated with `I()`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00" dirty="0">
              <a:solidFill>
                <a:schemeClr val="bg2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00" b="0" dirty="0">
              <a:solidFill>
                <a:srgbClr val="2066B9"/>
              </a:solidFill>
              <a:latin typeface="Lucida Console" panose="020B06090405040202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margins::prediction(mod1) 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# get average predictive margins with {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  <a:hlinkClick r:id="rId8"/>
              </a:rPr>
              <a:t>margins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} package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m1 &lt;- margins::margins(mod1)</a:t>
            </a:r>
            <a:r>
              <a:rPr lang="en-US" sz="1000" b="0" dirty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# get average marginal effects for all variables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plot(m)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 # plot marginal effects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00" b="0" dirty="0">
              <a:solidFill>
                <a:schemeClr val="bg2">
                  <a:lumMod val="75000"/>
                </a:schemeClr>
              </a:solidFill>
              <a:latin typeface="Lucida Console" panose="020B06090405040202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da-DK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summary(m)</a:t>
            </a:r>
            <a:r>
              <a:rPr lang="da-DK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 #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 get detailed summary of marginal effects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da-DK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margins::prediction(mod1, at = list(exper = seq(1,51,10))</a:t>
            </a:r>
            <a:r>
              <a:rPr lang="da-DK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) # predictive margins over `exper` range at 10-year increments</a:t>
            </a:r>
            <a:b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</a:br>
            <a:endParaRPr lang="en-US" sz="1000" b="0" dirty="0">
              <a:solidFill>
                <a:schemeClr val="bg2">
                  <a:lumMod val="75000"/>
                </a:schemeClr>
              </a:solidFill>
              <a:latin typeface="Lucida Console" panose="020B06090405040202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stargazer::stargazer(mod1, mod2, type = “text”)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 # use {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  <a:hlinkClick r:id="rId9"/>
              </a:rPr>
              <a:t>stargazer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} package, with `type=text` to display results within R. </a:t>
            </a:r>
            <a:r>
              <a:rPr lang="en-US" sz="1000" b="0" i="1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Note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: `type= ` also can be changed for LaTex and HTML output.</a:t>
            </a:r>
            <a:endParaRPr sz="10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Layout Suggestions">
            <a:extLst>
              <a:ext uri="{FF2B5EF4-FFF2-40B4-BE49-F238E27FC236}">
                <a16:creationId xmlns:a16="http://schemas.microsoft.com/office/drawing/2014/main" id="{17E355C1-4B01-4499-A029-2D342CB50DB5}"/>
              </a:ext>
            </a:extLst>
          </p:cNvPr>
          <p:cNvSpPr txBox="1"/>
          <p:nvPr/>
        </p:nvSpPr>
        <p:spPr>
          <a:xfrm>
            <a:off x="9266238" y="5410242"/>
            <a:ext cx="913712" cy="113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700" i="1" dirty="0"/>
              <a:t>example data</a:t>
            </a:r>
            <a:r>
              <a:rPr lang="en-US" sz="700" dirty="0"/>
              <a:t>: `wage1`</a:t>
            </a:r>
            <a:endParaRPr sz="700" dirty="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D6AAB023-A1AF-4249-B0A6-E7713E7C22E8}"/>
              </a:ext>
            </a:extLst>
          </p:cNvPr>
          <p:cNvSpPr/>
          <p:nvPr/>
        </p:nvSpPr>
        <p:spPr>
          <a:xfrm rot="16200000">
            <a:off x="10179764" y="7464167"/>
            <a:ext cx="280247" cy="279858"/>
          </a:xfrm>
          <a:prstGeom prst="downArrow">
            <a:avLst/>
          </a:prstGeom>
          <a:gradFill flip="none" rotWithShape="1">
            <a:gsLst>
              <a:gs pos="0">
                <a:srgbClr val="2167BA">
                  <a:tint val="66000"/>
                  <a:satMod val="160000"/>
                </a:srgbClr>
              </a:gs>
              <a:gs pos="50000">
                <a:srgbClr val="2167BA">
                  <a:tint val="44500"/>
                  <a:satMod val="160000"/>
                </a:srgbClr>
              </a:gs>
              <a:gs pos="100000">
                <a:srgbClr val="2167BA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" name="Useful Elements">
            <a:extLst>
              <a:ext uri="{FF2B5EF4-FFF2-40B4-BE49-F238E27FC236}">
                <a16:creationId xmlns:a16="http://schemas.microsoft.com/office/drawing/2014/main" id="{F578D8A1-80FF-45A1-9EC6-8EBB96520295}"/>
              </a:ext>
            </a:extLst>
          </p:cNvPr>
          <p:cNvSpPr txBox="1"/>
          <p:nvPr/>
        </p:nvSpPr>
        <p:spPr>
          <a:xfrm>
            <a:off x="323935" y="5484718"/>
            <a:ext cx="2778005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dirty="0"/>
              <a:t>Statistical tests / diagnostics</a:t>
            </a:r>
            <a:endParaRPr sz="1800" dirty="0"/>
          </a:p>
        </p:txBody>
      </p:sp>
      <p:sp>
        <p:nvSpPr>
          <p:cNvPr id="89" name="Where possible, use code that works when run.">
            <a:extLst>
              <a:ext uri="{FF2B5EF4-FFF2-40B4-BE49-F238E27FC236}">
                <a16:creationId xmlns:a16="http://schemas.microsoft.com/office/drawing/2014/main" id="{7E7300BD-2B7A-45EC-B2CF-460D95474B52}"/>
              </a:ext>
            </a:extLst>
          </p:cNvPr>
          <p:cNvSpPr txBox="1"/>
          <p:nvPr/>
        </p:nvSpPr>
        <p:spPr>
          <a:xfrm>
            <a:off x="339528" y="5760416"/>
            <a:ext cx="2931663" cy="1829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reg lwage educ exper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// estimation used for examples below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estat hettest 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// Breusch-Pagan / Cook-Weisberg test for heteroskedasticity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estat ovtest 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// Ramsey RESET test for omitted variables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ttest wage, by(nonwhite) </a:t>
            </a:r>
            <a:r>
              <a:rPr lang="en-U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// independent group t-test, compare means of same variable between groups</a:t>
            </a:r>
          </a:p>
        </p:txBody>
      </p:sp>
      <p:sp>
        <p:nvSpPr>
          <p:cNvPr id="90" name="Useful Elements">
            <a:extLst>
              <a:ext uri="{FF2B5EF4-FFF2-40B4-BE49-F238E27FC236}">
                <a16:creationId xmlns:a16="http://schemas.microsoft.com/office/drawing/2014/main" id="{A2D39793-812D-4AC8-9DBA-0A866CD5FA0A}"/>
              </a:ext>
            </a:extLst>
          </p:cNvPr>
          <p:cNvSpPr txBox="1"/>
          <p:nvPr/>
        </p:nvSpPr>
        <p:spPr>
          <a:xfrm>
            <a:off x="318429" y="7658257"/>
            <a:ext cx="4462760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dirty="0"/>
              <a:t>Interactions, categorical/continuous variables</a:t>
            </a:r>
            <a:endParaRPr sz="1800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ADDE7E38-8EBF-4AFB-9144-951B616584C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161" y="212212"/>
            <a:ext cx="3485296" cy="593566"/>
          </a:xfrm>
          <a:prstGeom prst="rect">
            <a:avLst/>
          </a:prstGeom>
        </p:spPr>
      </p:pic>
      <p:sp>
        <p:nvSpPr>
          <p:cNvPr id="69" name="Where possible, use code that works when run.">
            <a:extLst>
              <a:ext uri="{FF2B5EF4-FFF2-40B4-BE49-F238E27FC236}">
                <a16:creationId xmlns:a16="http://schemas.microsoft.com/office/drawing/2014/main" id="{9FE6B288-DE29-4851-8D3D-19A2FA0D8DDA}"/>
              </a:ext>
            </a:extLst>
          </p:cNvPr>
          <p:cNvSpPr txBox="1"/>
          <p:nvPr/>
        </p:nvSpPr>
        <p:spPr>
          <a:xfrm>
            <a:off x="10636919" y="3682524"/>
            <a:ext cx="2828724" cy="1333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dirty="0">
                <a:solidFill>
                  <a:srgbClr val="2066B9"/>
                </a:solidFill>
                <a:latin typeface="Lucida Console" panose="020B0609040504020204" pitchFamily="49" charset="0"/>
              </a:rPr>
              <a:t>modiv &lt;-AER::ivreg(lwage ~ educ | fatheduc, data = mroz)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# estimate 2SLS with {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hlinkClick r:id="rId11"/>
              </a:rPr>
              <a:t>AER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} package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summary(modiv, diagnostics = TRUE) </a:t>
            </a:r>
            <a:r>
              <a:rPr lang="en-US" sz="1000" b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# get diagnostic tests of IV and endogenous variable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sz="10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" name="CODE">
            <a:extLst>
              <a:ext uri="{FF2B5EF4-FFF2-40B4-BE49-F238E27FC236}">
                <a16:creationId xmlns:a16="http://schemas.microsoft.com/office/drawing/2014/main" id="{977A76B4-070F-40C3-BA81-330B73EBDEFB}"/>
              </a:ext>
            </a:extLst>
          </p:cNvPr>
          <p:cNvSpPr txBox="1"/>
          <p:nvPr/>
        </p:nvSpPr>
        <p:spPr>
          <a:xfrm>
            <a:off x="9285669" y="3658254"/>
            <a:ext cx="913712" cy="133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sz="700" i="1" dirty="0"/>
              <a:t>example data</a:t>
            </a:r>
            <a:r>
              <a:rPr lang="en-US" sz="700" dirty="0"/>
              <a:t>: `mroz`</a:t>
            </a:r>
            <a:endParaRPr sz="700" dirty="0"/>
          </a:p>
        </p:txBody>
      </p:sp>
      <p:sp>
        <p:nvSpPr>
          <p:cNvPr id="72" name="CODE">
            <a:extLst>
              <a:ext uri="{FF2B5EF4-FFF2-40B4-BE49-F238E27FC236}">
                <a16:creationId xmlns:a16="http://schemas.microsoft.com/office/drawing/2014/main" id="{6FDE928F-9DD1-4F62-9CAA-9AEED709F332}"/>
              </a:ext>
            </a:extLst>
          </p:cNvPr>
          <p:cNvSpPr txBox="1"/>
          <p:nvPr/>
        </p:nvSpPr>
        <p:spPr>
          <a:xfrm>
            <a:off x="9173264" y="1828606"/>
            <a:ext cx="1006686" cy="133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sz="700" i="1" dirty="0"/>
              <a:t>example data</a:t>
            </a:r>
            <a:r>
              <a:rPr lang="en-US" sz="700" dirty="0"/>
              <a:t>: `murder`</a:t>
            </a:r>
            <a:endParaRPr sz="700" dirty="0"/>
          </a:p>
        </p:txBody>
      </p:sp>
      <p:sp>
        <p:nvSpPr>
          <p:cNvPr id="73" name="Where possible, use code that works when run.">
            <a:extLst>
              <a:ext uri="{FF2B5EF4-FFF2-40B4-BE49-F238E27FC236}">
                <a16:creationId xmlns:a16="http://schemas.microsoft.com/office/drawing/2014/main" id="{97D53996-D206-4346-AAEA-8A9C78FAFE60}"/>
              </a:ext>
            </a:extLst>
          </p:cNvPr>
          <p:cNvSpPr txBox="1"/>
          <p:nvPr/>
        </p:nvSpPr>
        <p:spPr>
          <a:xfrm>
            <a:off x="10636918" y="1822832"/>
            <a:ext cx="2828724" cy="1472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dirty="0">
                <a:solidFill>
                  <a:srgbClr val="2066B9"/>
                </a:solidFill>
                <a:latin typeface="Lucida Console" panose="020B0609040504020204" pitchFamily="49" charset="0"/>
              </a:rPr>
              <a:t>plm::is.pbalanced(murder$id, murder$year)</a:t>
            </a:r>
            <a:r>
              <a:rPr 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# check panel balance with {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  <a:hlinkClick r:id="rId12"/>
              </a:rPr>
              <a:t>plm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} package</a:t>
            </a:r>
            <a:endParaRPr lang="en-US" sz="1000" dirty="0">
              <a:solidFill>
                <a:schemeClr val="bg2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dirty="0">
                <a:solidFill>
                  <a:srgbClr val="2066B9"/>
                </a:solidFill>
                <a:latin typeface="Lucida Console" panose="020B0609040504020204" pitchFamily="49" charset="0"/>
              </a:rPr>
              <a:t>modfe &lt;- plm::plm(mrdrte ~ unem, index = c("id", "year"),model = "within", data = murder)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# estimate fixed effects (“within”) model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summary(modfe)</a:t>
            </a:r>
            <a:r>
              <a:rPr lang="en-US" sz="1000" b="0" dirty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# display results</a:t>
            </a:r>
            <a:endParaRPr sz="10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Line">
            <a:extLst>
              <a:ext uri="{FF2B5EF4-FFF2-40B4-BE49-F238E27FC236}">
                <a16:creationId xmlns:a16="http://schemas.microsoft.com/office/drawing/2014/main" id="{DA100133-9EF6-4B2B-8FEE-D887ECF57428}"/>
              </a:ext>
            </a:extLst>
          </p:cNvPr>
          <p:cNvSpPr/>
          <p:nvPr/>
        </p:nvSpPr>
        <p:spPr>
          <a:xfrm>
            <a:off x="327722" y="2031528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6" name="Line">
            <a:extLst>
              <a:ext uri="{FF2B5EF4-FFF2-40B4-BE49-F238E27FC236}">
                <a16:creationId xmlns:a16="http://schemas.microsoft.com/office/drawing/2014/main" id="{013B5B83-EC41-4272-84CF-243FC6571FD2}"/>
              </a:ext>
            </a:extLst>
          </p:cNvPr>
          <p:cNvSpPr/>
          <p:nvPr/>
        </p:nvSpPr>
        <p:spPr>
          <a:xfrm>
            <a:off x="3714795" y="2031528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CF806FA9-D1E0-4519-9A30-22007C89D908}"/>
              </a:ext>
            </a:extLst>
          </p:cNvPr>
          <p:cNvSpPr/>
          <p:nvPr/>
        </p:nvSpPr>
        <p:spPr>
          <a:xfrm rot="16200000">
            <a:off x="10179761" y="2689961"/>
            <a:ext cx="280247" cy="279858"/>
          </a:xfrm>
          <a:prstGeom prst="downArrow">
            <a:avLst/>
          </a:prstGeom>
          <a:gradFill flip="none" rotWithShape="1">
            <a:gsLst>
              <a:gs pos="0">
                <a:srgbClr val="2167BA">
                  <a:tint val="66000"/>
                  <a:satMod val="160000"/>
                </a:srgbClr>
              </a:gs>
              <a:gs pos="50000">
                <a:srgbClr val="2167BA">
                  <a:tint val="44500"/>
                  <a:satMod val="160000"/>
                </a:srgbClr>
              </a:gs>
              <a:gs pos="100000">
                <a:srgbClr val="2167BA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311AF3A8-A2D2-4E22-9648-5A0832E3785D}"/>
              </a:ext>
            </a:extLst>
          </p:cNvPr>
          <p:cNvSpPr txBox="1"/>
          <p:nvPr/>
        </p:nvSpPr>
        <p:spPr>
          <a:xfrm>
            <a:off x="7142189" y="5623597"/>
            <a:ext cx="6230693" cy="271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r>
              <a:rPr lang="en-US" sz="1050" b="0" i="1" dirty="0"/>
              <a:t>Note</a:t>
            </a:r>
            <a:r>
              <a:rPr lang="en-US" sz="1050" b="0" dirty="0"/>
              <a:t>:  Postestimation commands in </a:t>
            </a: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Stata </a:t>
            </a:r>
            <a:r>
              <a:rPr lang="en-US" sz="1050" b="0" dirty="0"/>
              <a:t>apply to the most recently run estimation commands. </a:t>
            </a:r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979F35ED-0BCF-4B0D-8BA1-3FA368DFE06F}"/>
              </a:ext>
            </a:extLst>
          </p:cNvPr>
          <p:cNvSpPr/>
          <p:nvPr/>
        </p:nvSpPr>
        <p:spPr>
          <a:xfrm rot="16200000">
            <a:off x="10179762" y="4245687"/>
            <a:ext cx="280247" cy="279858"/>
          </a:xfrm>
          <a:prstGeom prst="downArrow">
            <a:avLst/>
          </a:prstGeom>
          <a:gradFill flip="none" rotWithShape="1">
            <a:gsLst>
              <a:gs pos="0">
                <a:srgbClr val="2167BA">
                  <a:tint val="66000"/>
                  <a:satMod val="160000"/>
                </a:srgbClr>
              </a:gs>
              <a:gs pos="50000">
                <a:srgbClr val="2167BA">
                  <a:tint val="44500"/>
                  <a:satMod val="160000"/>
                </a:srgbClr>
              </a:gs>
              <a:gs pos="100000">
                <a:srgbClr val="2167BA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Arrow: Down 79">
            <a:extLst>
              <a:ext uri="{FF2B5EF4-FFF2-40B4-BE49-F238E27FC236}">
                <a16:creationId xmlns:a16="http://schemas.microsoft.com/office/drawing/2014/main" id="{112C01D5-2AD8-4FE4-9CDB-7B2D04CBC89D}"/>
              </a:ext>
            </a:extLst>
          </p:cNvPr>
          <p:cNvSpPr/>
          <p:nvPr/>
        </p:nvSpPr>
        <p:spPr>
          <a:xfrm rot="16200000">
            <a:off x="3417782" y="3408363"/>
            <a:ext cx="280247" cy="279858"/>
          </a:xfrm>
          <a:prstGeom prst="downArrow">
            <a:avLst/>
          </a:prstGeom>
          <a:gradFill flip="none" rotWithShape="1">
            <a:gsLst>
              <a:gs pos="0">
                <a:srgbClr val="2167BA">
                  <a:tint val="66000"/>
                  <a:satMod val="160000"/>
                </a:srgbClr>
              </a:gs>
              <a:gs pos="50000">
                <a:srgbClr val="2167BA">
                  <a:tint val="44500"/>
                  <a:satMod val="160000"/>
                </a:srgbClr>
              </a:gs>
              <a:gs pos="100000">
                <a:srgbClr val="2167BA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Arrow: Down 85">
            <a:extLst>
              <a:ext uri="{FF2B5EF4-FFF2-40B4-BE49-F238E27FC236}">
                <a16:creationId xmlns:a16="http://schemas.microsoft.com/office/drawing/2014/main" id="{CF912537-BB11-4032-AFCB-590C471104AA}"/>
              </a:ext>
            </a:extLst>
          </p:cNvPr>
          <p:cNvSpPr/>
          <p:nvPr/>
        </p:nvSpPr>
        <p:spPr>
          <a:xfrm rot="16200000">
            <a:off x="3412139" y="6455917"/>
            <a:ext cx="280247" cy="279858"/>
          </a:xfrm>
          <a:prstGeom prst="downArrow">
            <a:avLst/>
          </a:prstGeom>
          <a:gradFill flip="none" rotWithShape="1">
            <a:gsLst>
              <a:gs pos="0">
                <a:srgbClr val="2167BA">
                  <a:tint val="66000"/>
                  <a:satMod val="160000"/>
                </a:srgbClr>
              </a:gs>
              <a:gs pos="50000">
                <a:srgbClr val="2167BA">
                  <a:tint val="44500"/>
                  <a:satMod val="160000"/>
                </a:srgbClr>
              </a:gs>
              <a:gs pos="100000">
                <a:srgbClr val="2167BA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" name="Where possible, use code that works when run.">
            <a:extLst>
              <a:ext uri="{FF2B5EF4-FFF2-40B4-BE49-F238E27FC236}">
                <a16:creationId xmlns:a16="http://schemas.microsoft.com/office/drawing/2014/main" id="{7877BE09-2A7E-487C-AF90-D414D8BCEDAB}"/>
              </a:ext>
            </a:extLst>
          </p:cNvPr>
          <p:cNvSpPr txBox="1"/>
          <p:nvPr/>
        </p:nvSpPr>
        <p:spPr>
          <a:xfrm>
            <a:off x="3831109" y="5758892"/>
            <a:ext cx="2847751" cy="1926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dirty="0">
                <a:solidFill>
                  <a:srgbClr val="2066B9"/>
                </a:solidFill>
                <a:latin typeface="Lucida Console" panose="020B0609040504020204" pitchFamily="49" charset="0"/>
              </a:rPr>
              <a:t>mod &lt;-lm(lwage ~ educ exper, data = wage1)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 # estimate used for examples below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lmtest::bptest(mod)</a:t>
            </a:r>
            <a:r>
              <a:rPr lang="en-US" sz="1000" b="0" dirty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# Breusch-Pagan / Cook-Weisberg test for hetero-skedasticity using the {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  <a:hlinkClick r:id="rId13"/>
              </a:rPr>
              <a:t>lmtest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} package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lmtest::resettest(mod)</a:t>
            </a:r>
            <a:r>
              <a:rPr lang="en-US" sz="1000" b="0" dirty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# Ramsey RESET test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t.test(wage ~ nonwhite, data = wage1)</a:t>
            </a:r>
            <a:r>
              <a:rPr lang="en-US" sz="1000" b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 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# independent group t-test</a:t>
            </a:r>
            <a:endParaRPr lang="en-US" sz="1000" b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sz="10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Layout Suggestions">
            <a:extLst>
              <a:ext uri="{FF2B5EF4-FFF2-40B4-BE49-F238E27FC236}">
                <a16:creationId xmlns:a16="http://schemas.microsoft.com/office/drawing/2014/main" id="{77ACEE5E-12C0-48D3-916D-FDA33F41FB09}"/>
              </a:ext>
            </a:extLst>
          </p:cNvPr>
          <p:cNvSpPr txBox="1"/>
          <p:nvPr/>
        </p:nvSpPr>
        <p:spPr>
          <a:xfrm>
            <a:off x="2502793" y="1377765"/>
            <a:ext cx="913712" cy="113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700" i="1" dirty="0"/>
              <a:t>example data</a:t>
            </a:r>
            <a:r>
              <a:rPr lang="en-US" sz="700" dirty="0"/>
              <a:t>: `wage1`</a:t>
            </a:r>
            <a:endParaRPr sz="700" dirty="0"/>
          </a:p>
        </p:txBody>
      </p:sp>
      <p:sp>
        <p:nvSpPr>
          <p:cNvPr id="95" name="Line">
            <a:extLst>
              <a:ext uri="{FF2B5EF4-FFF2-40B4-BE49-F238E27FC236}">
                <a16:creationId xmlns:a16="http://schemas.microsoft.com/office/drawing/2014/main" id="{D796F242-670F-4242-8217-F0588CD43E1B}"/>
              </a:ext>
            </a:extLst>
          </p:cNvPr>
          <p:cNvSpPr/>
          <p:nvPr/>
        </p:nvSpPr>
        <p:spPr>
          <a:xfrm>
            <a:off x="297201" y="5377789"/>
            <a:ext cx="6471599" cy="4163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97" name="Layout Suggestions">
            <a:extLst>
              <a:ext uri="{FF2B5EF4-FFF2-40B4-BE49-F238E27FC236}">
                <a16:creationId xmlns:a16="http://schemas.microsoft.com/office/drawing/2014/main" id="{9A013FEC-2A0D-4CA0-A79D-1614205A2829}"/>
              </a:ext>
            </a:extLst>
          </p:cNvPr>
          <p:cNvSpPr txBox="1"/>
          <p:nvPr/>
        </p:nvSpPr>
        <p:spPr>
          <a:xfrm>
            <a:off x="3831106" y="5562179"/>
            <a:ext cx="913712" cy="113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700" i="1" dirty="0"/>
              <a:t>example data</a:t>
            </a:r>
            <a:r>
              <a:rPr lang="en-US" sz="700" dirty="0"/>
              <a:t>: `wage1`</a:t>
            </a:r>
            <a:endParaRPr sz="700" dirty="0"/>
          </a:p>
        </p:txBody>
      </p:sp>
      <p:sp>
        <p:nvSpPr>
          <p:cNvPr id="99" name="CODE">
            <a:extLst>
              <a:ext uri="{FF2B5EF4-FFF2-40B4-BE49-F238E27FC236}">
                <a16:creationId xmlns:a16="http://schemas.microsoft.com/office/drawing/2014/main" id="{0D037AAE-9557-4BAF-A5BD-C81E28BAB533}"/>
              </a:ext>
            </a:extLst>
          </p:cNvPr>
          <p:cNvSpPr txBox="1"/>
          <p:nvPr/>
        </p:nvSpPr>
        <p:spPr>
          <a:xfrm>
            <a:off x="3619869" y="4626988"/>
            <a:ext cx="182764" cy="764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US" sz="4800" b="0" dirty="0">
                <a:solidFill>
                  <a:schemeClr val="tx1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Source Sans Pro Light"/>
              </a:rPr>
              <a:t>{</a:t>
            </a:r>
            <a:endParaRPr lang="en-US" sz="4800" dirty="0">
              <a:solidFill>
                <a:schemeClr val="tx1">
                  <a:lumMod val="20000"/>
                  <a:lumOff val="8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0" name="Line">
            <a:extLst>
              <a:ext uri="{FF2B5EF4-FFF2-40B4-BE49-F238E27FC236}">
                <a16:creationId xmlns:a16="http://schemas.microsoft.com/office/drawing/2014/main" id="{89471BAC-153D-45F2-AEA7-E6F64FFD442D}"/>
              </a:ext>
            </a:extLst>
          </p:cNvPr>
          <p:cNvSpPr/>
          <p:nvPr/>
        </p:nvSpPr>
        <p:spPr>
          <a:xfrm>
            <a:off x="275722" y="7574883"/>
            <a:ext cx="6471599" cy="4163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01" name="Line">
            <a:extLst>
              <a:ext uri="{FF2B5EF4-FFF2-40B4-BE49-F238E27FC236}">
                <a16:creationId xmlns:a16="http://schemas.microsoft.com/office/drawing/2014/main" id="{EDFB498E-14BA-4A6D-B2AD-20E723EA2D63}"/>
              </a:ext>
            </a:extLst>
          </p:cNvPr>
          <p:cNvSpPr/>
          <p:nvPr/>
        </p:nvSpPr>
        <p:spPr>
          <a:xfrm>
            <a:off x="310682" y="1206951"/>
            <a:ext cx="6472096" cy="9637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02" name="Where possible, use code that works when run.">
            <a:extLst>
              <a:ext uri="{FF2B5EF4-FFF2-40B4-BE49-F238E27FC236}">
                <a16:creationId xmlns:a16="http://schemas.microsoft.com/office/drawing/2014/main" id="{2AA0FC76-F640-4C07-AAB5-A89A59144AA8}"/>
              </a:ext>
            </a:extLst>
          </p:cNvPr>
          <p:cNvSpPr txBox="1"/>
          <p:nvPr/>
        </p:nvSpPr>
        <p:spPr>
          <a:xfrm>
            <a:off x="326837" y="8512374"/>
            <a:ext cx="2931663" cy="1722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E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reg lwage i.numdep </a:t>
            </a:r>
            <a:r>
              <a:rPr lang="es-E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// treat `numdep` as a factor variable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E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reg lwage c.educ#c.exper </a:t>
            </a:r>
            <a:r>
              <a:rPr lang="es-E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// return interaction term only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E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reg lwage c.educ##c.exper </a:t>
            </a:r>
            <a:r>
              <a:rPr lang="es-E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// return full factorial specification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ES" sz="105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reg lwage c.exper##i.numdep </a:t>
            </a:r>
            <a:r>
              <a:rPr lang="es-ES" sz="1050" b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 Light"/>
              </a:rPr>
              <a:t>// return full, interact continuous and categorical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50" b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Source Sans Pro Light"/>
            </a:endParaRPr>
          </a:p>
        </p:txBody>
      </p:sp>
      <p:sp>
        <p:nvSpPr>
          <p:cNvPr id="103" name="Line">
            <a:extLst>
              <a:ext uri="{FF2B5EF4-FFF2-40B4-BE49-F238E27FC236}">
                <a16:creationId xmlns:a16="http://schemas.microsoft.com/office/drawing/2014/main" id="{AEECE36A-DDA8-40C7-9578-B3E9F0706C9B}"/>
              </a:ext>
            </a:extLst>
          </p:cNvPr>
          <p:cNvSpPr/>
          <p:nvPr/>
        </p:nvSpPr>
        <p:spPr>
          <a:xfrm>
            <a:off x="7124371" y="925466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04" name="Line">
            <a:extLst>
              <a:ext uri="{FF2B5EF4-FFF2-40B4-BE49-F238E27FC236}">
                <a16:creationId xmlns:a16="http://schemas.microsoft.com/office/drawing/2014/main" id="{E5EED1EE-13EB-4203-8A11-0C1461ED423E}"/>
              </a:ext>
            </a:extLst>
          </p:cNvPr>
          <p:cNvSpPr/>
          <p:nvPr/>
        </p:nvSpPr>
        <p:spPr>
          <a:xfrm>
            <a:off x="10540889" y="9259776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06" name="Where possible, use code that works when run.">
            <a:extLst>
              <a:ext uri="{FF2B5EF4-FFF2-40B4-BE49-F238E27FC236}">
                <a16:creationId xmlns:a16="http://schemas.microsoft.com/office/drawing/2014/main" id="{0E3DC87A-E731-4553-BDB9-820111AB33AC}"/>
              </a:ext>
            </a:extLst>
          </p:cNvPr>
          <p:cNvSpPr txBox="1"/>
          <p:nvPr/>
        </p:nvSpPr>
        <p:spPr>
          <a:xfrm>
            <a:off x="3850133" y="8505649"/>
            <a:ext cx="2828724" cy="1749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dirty="0">
                <a:solidFill>
                  <a:srgbClr val="2066B9"/>
                </a:solidFill>
                <a:latin typeface="Lucida Console" panose="020B0609040504020204" pitchFamily="49" charset="0"/>
              </a:rPr>
              <a:t>lm(lwage ~ as.factor(numdep), data = wage1)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 # treat `numdep` as factor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lm(lwage ~ educ:exper, data = wage1)</a:t>
            </a:r>
            <a:r>
              <a:rPr lang="en-US" sz="1000" b="0" dirty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# return interaction term only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lm(lwage ~ educ*exper, data = wage1)</a:t>
            </a:r>
            <a:r>
              <a:rPr lang="en-US" sz="1000" b="0" dirty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# return full factorial specification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GB" sz="1000" b="0" dirty="0">
                <a:solidFill>
                  <a:srgbClr val="2066B9"/>
                </a:solidFill>
                <a:latin typeface="Lucida Console" panose="020B0609040504020204" pitchFamily="49" charset="0"/>
                <a:sym typeface="Source Sans Pro Light"/>
              </a:rPr>
              <a:t>lm(wage ~ exper*as.factor(numdep), data = wage1)</a:t>
            </a:r>
            <a:r>
              <a:rPr lang="en-US" sz="1000" b="0" dirty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</a:t>
            </a:r>
            <a:r>
              <a:rPr lang="en-US" sz="1000" b="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  <a:sym typeface="Source Sans Pro Light"/>
              </a:rPr>
              <a:t># return full, interact continuous and categorical</a:t>
            </a:r>
            <a:endParaRPr sz="10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" name="Layout Suggestions">
            <a:extLst>
              <a:ext uri="{FF2B5EF4-FFF2-40B4-BE49-F238E27FC236}">
                <a16:creationId xmlns:a16="http://schemas.microsoft.com/office/drawing/2014/main" id="{5873BE96-A1B1-43BF-857E-FD373332FB8E}"/>
              </a:ext>
            </a:extLst>
          </p:cNvPr>
          <p:cNvSpPr txBox="1"/>
          <p:nvPr/>
        </p:nvSpPr>
        <p:spPr>
          <a:xfrm>
            <a:off x="5765146" y="7735491"/>
            <a:ext cx="913712" cy="113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700" i="1" dirty="0"/>
              <a:t>example data</a:t>
            </a:r>
            <a:r>
              <a:rPr lang="en-US" sz="700" dirty="0"/>
              <a:t>: `wage1`</a:t>
            </a:r>
            <a:endParaRPr sz="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4DA926-CC6D-435B-947A-6E5D1EC0C30A}"/>
              </a:ext>
            </a:extLst>
          </p:cNvPr>
          <p:cNvSpPr/>
          <p:nvPr/>
        </p:nvSpPr>
        <p:spPr>
          <a:xfrm>
            <a:off x="264556" y="7906338"/>
            <a:ext cx="64716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0" dirty="0"/>
              <a:t>In </a:t>
            </a: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Stata</a:t>
            </a:r>
            <a:r>
              <a:rPr lang="en-US" sz="1050" b="0" dirty="0"/>
              <a:t>, it is common to use special operators to specify the treatment of variables as continuous (`</a:t>
            </a: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c.`</a:t>
            </a:r>
            <a:r>
              <a:rPr lang="en-US" sz="1050" b="0" dirty="0"/>
              <a:t>) or categorical (</a:t>
            </a: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`i.`</a:t>
            </a:r>
            <a:r>
              <a:rPr lang="en-US" sz="1050" b="0" dirty="0"/>
              <a:t>).  Similarly, the `</a:t>
            </a:r>
            <a:r>
              <a:rPr lang="en-US" sz="1050" b="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50" b="0" dirty="0"/>
              <a:t>` operator denotes different ways to return the interaction of those variables. Here we show some common uses of these operators as well as their </a:t>
            </a:r>
            <a:r>
              <a:rPr lang="en-US" sz="1050" b="0" dirty="0">
                <a:latin typeface="Lucida Console" panose="020B0609040504020204" pitchFamily="49" charset="0"/>
              </a:rPr>
              <a:t>R</a:t>
            </a:r>
            <a:r>
              <a:rPr lang="en-US" sz="1050" b="0" dirty="0"/>
              <a:t> equivalents.</a:t>
            </a:r>
          </a:p>
        </p:txBody>
      </p:sp>
    </p:spTree>
    <p:extLst>
      <p:ext uri="{BB962C8B-B14F-4D97-AF65-F5344CB8AC3E}">
        <p14:creationId xmlns:p14="http://schemas.microsoft.com/office/powerpoint/2010/main" val="149911368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37302</TotalTime>
  <Words>2316</Words>
  <Application>Microsoft Macintosh PowerPoint</Application>
  <PresentationFormat>Custom</PresentationFormat>
  <Paragraphs>205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Avenir</vt:lpstr>
      <vt:lpstr>Calibri Light</vt:lpstr>
      <vt:lpstr>Courier New</vt:lpstr>
      <vt:lpstr>Helvetica Light</vt:lpstr>
      <vt:lpstr>Lucida Console</vt:lpstr>
      <vt:lpstr>Source Sans Pro</vt:lpstr>
      <vt:lpstr>Source Sans Pro Light</vt:lpstr>
      <vt:lpstr>Source Sans Pro Semibold</vt:lpstr>
      <vt:lpstr>White</vt:lpstr>
      <vt:lpstr>Stata til R :: SNYDEARK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Anthony Nguyen</dc:creator>
  <cp:lastModifiedBy>Erik Gahner Larsen -</cp:lastModifiedBy>
  <cp:revision>134</cp:revision>
  <dcterms:modified xsi:type="dcterms:W3CDTF">2022-07-10T11:31:02Z</dcterms:modified>
</cp:coreProperties>
</file>