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0908"/>
    <a:srgbClr val="D80805"/>
    <a:srgbClr val="6C9AA3"/>
    <a:srgbClr val="AC0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5"/>
    <p:restoredTop sz="94666"/>
  </p:normalViewPr>
  <p:slideViewPr>
    <p:cSldViewPr snapToGrid="0" snapToObjects="1">
      <p:cViewPr>
        <p:scale>
          <a:sx n="100" d="100"/>
          <a:sy n="100" d="100"/>
        </p:scale>
        <p:origin x="208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CF7B-BAB3-0C4C-B666-B553A2F88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94C7A-F4BA-3C43-8781-649244A40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7A9D6-34A0-804C-97AD-55EF615F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AE80-7A9F-6C4F-AC69-4B838C8DA96E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35104-99EC-E24E-9918-1D4D5766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5D71D-7448-E147-9ABA-7A0BA01F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D4A9-EBAE-254F-8878-BFA0CA9E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4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2EA0-7242-ED49-AFF5-927783BF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9E80F-77C9-4A4C-9F85-9EF2222AF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E5FE5-6CC0-CD4C-9023-5D42B434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AE80-7A9F-6C4F-AC69-4B838C8DA96E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DE083-7144-394A-8B75-C3A9197C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743E3-3D75-7D4B-8F69-CF620849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D4A9-EBAE-254F-8878-BFA0CA9E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0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88C71-673F-FA45-8B02-099E0842F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BED58-9C02-D841-8956-E0C740BCA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D1FD7-3788-D94E-A169-473DA3D5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AE80-7A9F-6C4F-AC69-4B838C8DA96E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13AC1-1141-F14D-9B72-43212FBF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0A8C-7BC7-004B-A1A9-FD7513FE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D4A9-EBAE-254F-8878-BFA0CA9E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6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9EAC-8E1E-A549-BCA4-A71B60F7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D8A79-5636-F340-8D47-5A71C9DE3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75EEC-2F74-2545-B462-68D36B59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AE80-7A9F-6C4F-AC69-4B838C8DA96E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DA718-99F6-DB41-ACD8-0FC95F5E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D80E1-7F8A-F446-AAF7-6D3B5642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D4A9-EBAE-254F-8878-BFA0CA9E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8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F1779-3FAB-F847-99A6-82FCD762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86E71-2406-5246-9B25-972D8CAEA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1DB8-B8CA-C74A-A7B2-E48AFEF6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AE80-7A9F-6C4F-AC69-4B838C8DA96E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0AC82-6486-DF4A-925C-C1829A02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6BF61-A58B-B346-8A91-F5F45804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D4A9-EBAE-254F-8878-BFA0CA9E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5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1665-F730-B34E-B3FB-B99B4F41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63C66-43B7-4548-9732-419D73859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6980-0DA9-0247-AF89-765182116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18A1A-F8A9-594F-B127-2D05023B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AE80-7A9F-6C4F-AC69-4B838C8DA96E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953B4-61F9-6446-9676-0F5DECBE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05AC5-67C9-4543-AF6C-9B3A63CE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D4A9-EBAE-254F-8878-BFA0CA9E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3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2427-D2FD-3F47-894A-0F5894A2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B4F2C-55BA-F048-B08C-AC938A3A6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A180F-0DFC-214B-8CFF-1237A7ED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75E27-8B06-894C-BFF1-DBDA8D362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6D165-9C23-5E49-8EB2-1645A96DE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F8C79-FD85-884E-B326-C4F50CC7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AE80-7A9F-6C4F-AC69-4B838C8DA96E}" type="datetimeFigureOut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57C78-222C-3D43-8413-17C39AF0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4D203-787F-3640-A6CB-114BFBE4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D4A9-EBAE-254F-8878-BFA0CA9E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6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CBB1-1FCC-F740-A37C-B27C183C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1CA2E-16BF-3948-BEE8-C01B5C31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AE80-7A9F-6C4F-AC69-4B838C8DA96E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445AD-81E7-E243-87F9-8B72D893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E7E57-8893-084C-999B-423F3BBA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D4A9-EBAE-254F-8878-BFA0CA9E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5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A7AAD-5EA1-F445-BCE4-7AFA0A83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AE80-7A9F-6C4F-AC69-4B838C8DA96E}" type="datetimeFigureOut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436D1-AC27-284B-A15C-05F119F7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95BF3-CC2B-AD40-9516-3174C370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D4A9-EBAE-254F-8878-BFA0CA9E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4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3E56-9497-B540-92DB-CA404462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1B62F-5D14-1349-8ED9-FD89FB9CB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3D516-0E6A-1E4D-A1E9-4B9D58DD1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35E81-2045-A441-B087-3AAED221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AE80-7A9F-6C4F-AC69-4B838C8DA96E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5EB7D-B8CC-5841-A8EA-BD4961AB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CFD62-2536-A94C-B9D2-C0572D02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D4A9-EBAE-254F-8878-BFA0CA9E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2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6830-3451-384C-A4CC-F8986F30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4E91FC-6C8C-034B-A641-A8777053C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9E233-686E-E347-950A-9D6CA94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20FAF-9868-BB43-ACA5-46AFAE31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AE80-7A9F-6C4F-AC69-4B838C8DA96E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8653E-C17F-3949-BA37-2AFE3E49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DB363-97E0-B14E-AD29-9AF87946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D4A9-EBAE-254F-8878-BFA0CA9E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6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0B797-F330-A144-BFE1-52AABBAA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EED93-2DEF-8F41-8B3E-0C0C41959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7C98-348C-234F-8DB3-00F02C656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0AE80-7A9F-6C4F-AC69-4B838C8DA96E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50EE0-C0F0-8542-8CB6-93D237594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969B0-02C8-7345-BC49-042DD929D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ED4A9-EBAE-254F-8878-BFA0CA9E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9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B2FC-0FF9-DE4A-9918-53F3D540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en-US" sz="5500" dirty="0">
                <a:solidFill>
                  <a:schemeClr val="bg1"/>
                </a:solidFill>
                <a:latin typeface="Futura Medium" panose="020B0602020204020303" pitchFamily="34" charset="-79"/>
                <a:ea typeface="AppleGothic" pitchFamily="2" charset="-127"/>
                <a:cs typeface="Futura Medium" panose="020B0602020204020303" pitchFamily="34" charset="-79"/>
              </a:rPr>
              <a:t>Features of a Winner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90097-74F6-9846-8F32-DDD66A7DF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NBA Predictive Analysis</a:t>
            </a:r>
            <a:endParaRPr lang="en-US" i="1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r"/>
            <a:r>
              <a:rPr lang="en-US" sz="1800" i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April 10, 2018</a:t>
            </a:r>
          </a:p>
        </p:txBody>
      </p:sp>
    </p:spTree>
    <p:extLst>
      <p:ext uri="{BB962C8B-B14F-4D97-AF65-F5344CB8AC3E}">
        <p14:creationId xmlns:p14="http://schemas.microsoft.com/office/powerpoint/2010/main" val="416403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nut 29">
            <a:extLst>
              <a:ext uri="{FF2B5EF4-FFF2-40B4-BE49-F238E27FC236}">
                <a16:creationId xmlns:a16="http://schemas.microsoft.com/office/drawing/2014/main" id="{9320459C-1B7D-3E45-AA96-A2A6397DE7BB}"/>
              </a:ext>
            </a:extLst>
          </p:cNvPr>
          <p:cNvSpPr/>
          <p:nvPr/>
        </p:nvSpPr>
        <p:spPr>
          <a:xfrm>
            <a:off x="1287080" y="2247166"/>
            <a:ext cx="2286000" cy="2286000"/>
          </a:xfrm>
          <a:prstGeom prst="donut">
            <a:avLst>
              <a:gd name="adj" fmla="val 3481"/>
            </a:avLst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EDEDCC-317A-7F40-8070-A3BA4D256D7B}"/>
              </a:ext>
            </a:extLst>
          </p:cNvPr>
          <p:cNvSpPr txBox="1"/>
          <p:nvPr/>
        </p:nvSpPr>
        <p:spPr>
          <a:xfrm>
            <a:off x="1348390" y="4730690"/>
            <a:ext cx="2163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Conner Leavitt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911BBB-43BF-494E-9932-AB6EF4FCEF97}"/>
              </a:ext>
            </a:extLst>
          </p:cNvPr>
          <p:cNvSpPr txBox="1"/>
          <p:nvPr/>
        </p:nvSpPr>
        <p:spPr>
          <a:xfrm>
            <a:off x="5014310" y="4730690"/>
            <a:ext cx="2163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Chase Johnson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55C052-45D6-8F48-9F72-618033F7F998}"/>
              </a:ext>
            </a:extLst>
          </p:cNvPr>
          <p:cNvSpPr txBox="1"/>
          <p:nvPr/>
        </p:nvSpPr>
        <p:spPr>
          <a:xfrm>
            <a:off x="8680230" y="4730690"/>
            <a:ext cx="2163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Erik Webb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23A4B14-4BA7-0F46-88FD-1F5F96F21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581" y="2308659"/>
            <a:ext cx="2157984" cy="2157984"/>
          </a:xfrm>
          <a:prstGeom prst="ellipse">
            <a:avLst/>
          </a:prstGeom>
          <a:solidFill>
            <a:schemeClr val="tx1"/>
          </a:solidFill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48DE4E9-55A0-CC45-920E-696B8862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706" y="2375182"/>
            <a:ext cx="2157984" cy="2157984"/>
          </a:xfrm>
          <a:prstGeom prst="ellipse">
            <a:avLst/>
          </a:prstGeom>
          <a:solidFill>
            <a:schemeClr val="tx1"/>
          </a:solidFill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B73BB7D-D1D2-AB41-A154-40E9229ED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136" y="2357452"/>
            <a:ext cx="2157984" cy="2157984"/>
          </a:xfrm>
          <a:prstGeom prst="ellipse">
            <a:avLst/>
          </a:prstGeom>
          <a:solidFill>
            <a:schemeClr val="tx1"/>
          </a:solidFill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3DEC88F-92BA-4845-B3C9-16806A938334}"/>
              </a:ext>
            </a:extLst>
          </p:cNvPr>
          <p:cNvSpPr txBox="1"/>
          <p:nvPr/>
        </p:nvSpPr>
        <p:spPr>
          <a:xfrm>
            <a:off x="520700" y="614916"/>
            <a:ext cx="463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Meet the Team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1698D9-CA2F-FD4A-921A-3833B3B0430F}"/>
              </a:ext>
            </a:extLst>
          </p:cNvPr>
          <p:cNvGrpSpPr/>
          <p:nvPr/>
        </p:nvGrpSpPr>
        <p:grpSpPr>
          <a:xfrm>
            <a:off x="0" y="605625"/>
            <a:ext cx="342900" cy="793463"/>
            <a:chOff x="0" y="148425"/>
            <a:chExt cx="342900" cy="59071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9531D1E-E8DF-B545-94B2-9251528802E3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rgbClr val="EB0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B0908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BFF060A-F712-0D4B-BAD4-E9FC4DC41C59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9F5A6E0A-6F2D-0D4C-99E2-F5F7383A10C3}"/>
              </a:ext>
            </a:extLst>
          </p:cNvPr>
          <p:cNvSpPr/>
          <p:nvPr/>
        </p:nvSpPr>
        <p:spPr>
          <a:xfrm>
            <a:off x="1617280" y="5143500"/>
            <a:ext cx="1625600" cy="45719"/>
          </a:xfrm>
          <a:prstGeom prst="rect">
            <a:avLst/>
          </a:prstGeom>
          <a:solidFill>
            <a:srgbClr val="EB09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82E6CF-D7E0-3946-B915-138480DA69D1}"/>
              </a:ext>
            </a:extLst>
          </p:cNvPr>
          <p:cNvSpPr/>
          <p:nvPr/>
        </p:nvSpPr>
        <p:spPr>
          <a:xfrm>
            <a:off x="5283200" y="5130800"/>
            <a:ext cx="1625600" cy="45719"/>
          </a:xfrm>
          <a:prstGeom prst="rect">
            <a:avLst/>
          </a:prstGeom>
          <a:solidFill>
            <a:srgbClr val="EB09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345E418-E298-4A44-B9CD-DD92CAF4F728}"/>
              </a:ext>
            </a:extLst>
          </p:cNvPr>
          <p:cNvSpPr/>
          <p:nvPr/>
        </p:nvSpPr>
        <p:spPr>
          <a:xfrm>
            <a:off x="9076120" y="5140959"/>
            <a:ext cx="1371600" cy="45719"/>
          </a:xfrm>
          <a:prstGeom prst="rect">
            <a:avLst/>
          </a:prstGeom>
          <a:solidFill>
            <a:srgbClr val="EB09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nut 17">
            <a:extLst>
              <a:ext uri="{FF2B5EF4-FFF2-40B4-BE49-F238E27FC236}">
                <a16:creationId xmlns:a16="http://schemas.microsoft.com/office/drawing/2014/main" id="{AAE8AA0F-0FEF-7F47-A818-3D871CE204D4}"/>
              </a:ext>
            </a:extLst>
          </p:cNvPr>
          <p:cNvSpPr/>
          <p:nvPr/>
        </p:nvSpPr>
        <p:spPr>
          <a:xfrm>
            <a:off x="4953000" y="2308659"/>
            <a:ext cx="2286000" cy="2286000"/>
          </a:xfrm>
          <a:prstGeom prst="donut">
            <a:avLst>
              <a:gd name="adj" fmla="val 3481"/>
            </a:avLst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nut 18">
            <a:extLst>
              <a:ext uri="{FF2B5EF4-FFF2-40B4-BE49-F238E27FC236}">
                <a16:creationId xmlns:a16="http://schemas.microsoft.com/office/drawing/2014/main" id="{E82C8932-EC19-EA48-88DE-0737670CE19E}"/>
              </a:ext>
            </a:extLst>
          </p:cNvPr>
          <p:cNvSpPr/>
          <p:nvPr/>
        </p:nvSpPr>
        <p:spPr>
          <a:xfrm>
            <a:off x="8618920" y="2308659"/>
            <a:ext cx="2286000" cy="2286000"/>
          </a:xfrm>
          <a:prstGeom prst="donut">
            <a:avLst>
              <a:gd name="adj" fmla="val 3481"/>
            </a:avLst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93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E8EDEDCC-317A-7F40-8070-A3BA4D256D7B}"/>
              </a:ext>
            </a:extLst>
          </p:cNvPr>
          <p:cNvSpPr txBox="1"/>
          <p:nvPr/>
        </p:nvSpPr>
        <p:spPr>
          <a:xfrm>
            <a:off x="520700" y="2531784"/>
            <a:ext cx="10502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Predict the outcome of </a:t>
            </a:r>
            <a:br>
              <a:rPr lang="en-US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US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NBA regular-season games using </a:t>
            </a:r>
            <a:br>
              <a:rPr lang="en-US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US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 machine learning algorithms.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DEC88F-92BA-4845-B3C9-16806A938334}"/>
              </a:ext>
            </a:extLst>
          </p:cNvPr>
          <p:cNvSpPr txBox="1"/>
          <p:nvPr/>
        </p:nvSpPr>
        <p:spPr>
          <a:xfrm>
            <a:off x="520700" y="614916"/>
            <a:ext cx="463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Objective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1698D9-CA2F-FD4A-921A-3833B3B0430F}"/>
              </a:ext>
            </a:extLst>
          </p:cNvPr>
          <p:cNvGrpSpPr/>
          <p:nvPr/>
        </p:nvGrpSpPr>
        <p:grpSpPr>
          <a:xfrm>
            <a:off x="0" y="605625"/>
            <a:ext cx="342900" cy="793463"/>
            <a:chOff x="0" y="148425"/>
            <a:chExt cx="342900" cy="59071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9531D1E-E8DF-B545-94B2-9251528802E3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rgbClr val="EB0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B0908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BFF060A-F712-0D4B-BAD4-E9FC4DC41C59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9F5A6E0A-6F2D-0D4C-99E2-F5F7383A10C3}"/>
              </a:ext>
            </a:extLst>
          </p:cNvPr>
          <p:cNvSpPr/>
          <p:nvPr/>
        </p:nvSpPr>
        <p:spPr>
          <a:xfrm flipV="1">
            <a:off x="3695700" y="4353938"/>
            <a:ext cx="3632200" cy="45719"/>
          </a:xfrm>
          <a:prstGeom prst="rect">
            <a:avLst/>
          </a:prstGeom>
          <a:solidFill>
            <a:srgbClr val="EB09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20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F3DEC88F-92BA-4845-B3C9-16806A938334}"/>
              </a:ext>
            </a:extLst>
          </p:cNvPr>
          <p:cNvSpPr txBox="1"/>
          <p:nvPr/>
        </p:nvSpPr>
        <p:spPr>
          <a:xfrm>
            <a:off x="520700" y="614916"/>
            <a:ext cx="463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Motivation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1698D9-CA2F-FD4A-921A-3833B3B0430F}"/>
              </a:ext>
            </a:extLst>
          </p:cNvPr>
          <p:cNvGrpSpPr/>
          <p:nvPr/>
        </p:nvGrpSpPr>
        <p:grpSpPr>
          <a:xfrm>
            <a:off x="0" y="605625"/>
            <a:ext cx="342900" cy="793463"/>
            <a:chOff x="0" y="148425"/>
            <a:chExt cx="342900" cy="59071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9531D1E-E8DF-B545-94B2-9251528802E3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rgbClr val="EB0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B0908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BFF060A-F712-0D4B-BAD4-E9FC4DC41C59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9F5A6E0A-6F2D-0D4C-99E2-F5F7383A10C3}"/>
              </a:ext>
            </a:extLst>
          </p:cNvPr>
          <p:cNvSpPr/>
          <p:nvPr/>
        </p:nvSpPr>
        <p:spPr>
          <a:xfrm rot="5400000" flipV="1">
            <a:off x="1145567" y="2193098"/>
            <a:ext cx="874546" cy="45719"/>
          </a:xfrm>
          <a:prstGeom prst="rect">
            <a:avLst/>
          </a:prstGeom>
          <a:solidFill>
            <a:srgbClr val="EB09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5B68E-04C9-4046-9AA0-EA79955AB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55" y="5454397"/>
            <a:ext cx="640080" cy="640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0AC5CD-276E-674A-8D0D-863CF2F1E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55" y="4248083"/>
            <a:ext cx="640080" cy="640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A5C565-F969-5943-B9F3-ABA9805E0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15" y="2964844"/>
            <a:ext cx="792760" cy="7927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CED12C-C70E-F146-B979-C9FFCCEDD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55" y="1895917"/>
            <a:ext cx="640080" cy="6400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72D1B9-3913-DC41-88E8-27F7FD1C02B4}"/>
              </a:ext>
            </a:extLst>
          </p:cNvPr>
          <p:cNvSpPr txBox="1"/>
          <p:nvPr/>
        </p:nvSpPr>
        <p:spPr>
          <a:xfrm>
            <a:off x="1680355" y="1862014"/>
            <a:ext cx="763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 Availability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24909-9CD3-7E4B-A8AC-7A246B075F42}"/>
              </a:ext>
            </a:extLst>
          </p:cNvPr>
          <p:cNvSpPr txBox="1"/>
          <p:nvPr/>
        </p:nvSpPr>
        <p:spPr>
          <a:xfrm>
            <a:off x="1680355" y="4214180"/>
            <a:ext cx="763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Feature Engineering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44F95-B1DE-6549-8C36-D82C5E0D275B}"/>
              </a:ext>
            </a:extLst>
          </p:cNvPr>
          <p:cNvSpPr txBox="1"/>
          <p:nvPr/>
        </p:nvSpPr>
        <p:spPr>
          <a:xfrm>
            <a:off x="1680355" y="3007281"/>
            <a:ext cx="763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 Objectivity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45E17-5FFC-D442-A0E9-2A9F68ECB6D5}"/>
              </a:ext>
            </a:extLst>
          </p:cNvPr>
          <p:cNvSpPr txBox="1"/>
          <p:nvPr/>
        </p:nvSpPr>
        <p:spPr>
          <a:xfrm>
            <a:off x="1714347" y="5421079"/>
            <a:ext cx="763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Interest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B848E4-046B-864A-BB85-AEAD20E176B6}"/>
              </a:ext>
            </a:extLst>
          </p:cNvPr>
          <p:cNvSpPr/>
          <p:nvPr/>
        </p:nvSpPr>
        <p:spPr>
          <a:xfrm rot="5400000" flipV="1">
            <a:off x="1145568" y="3379258"/>
            <a:ext cx="874546" cy="45719"/>
          </a:xfrm>
          <a:prstGeom prst="rect">
            <a:avLst/>
          </a:prstGeom>
          <a:solidFill>
            <a:srgbClr val="EB09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2D48D5-3914-5A4A-BAF0-2D19FC2C27C0}"/>
              </a:ext>
            </a:extLst>
          </p:cNvPr>
          <p:cNvSpPr/>
          <p:nvPr/>
        </p:nvSpPr>
        <p:spPr>
          <a:xfrm rot="5400000" flipV="1">
            <a:off x="1145568" y="4565418"/>
            <a:ext cx="874546" cy="45719"/>
          </a:xfrm>
          <a:prstGeom prst="rect">
            <a:avLst/>
          </a:prstGeom>
          <a:solidFill>
            <a:srgbClr val="EB09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DDA5C5-7F26-F947-8D59-3A78C476438F}"/>
              </a:ext>
            </a:extLst>
          </p:cNvPr>
          <p:cNvSpPr/>
          <p:nvPr/>
        </p:nvSpPr>
        <p:spPr>
          <a:xfrm rot="5400000" flipV="1">
            <a:off x="1145568" y="5751578"/>
            <a:ext cx="874546" cy="45719"/>
          </a:xfrm>
          <a:prstGeom prst="rect">
            <a:avLst/>
          </a:prstGeom>
          <a:solidFill>
            <a:srgbClr val="EB09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31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E8EDEDCC-317A-7F40-8070-A3BA4D256D7B}"/>
              </a:ext>
            </a:extLst>
          </p:cNvPr>
          <p:cNvSpPr txBox="1"/>
          <p:nvPr/>
        </p:nvSpPr>
        <p:spPr>
          <a:xfrm>
            <a:off x="520700" y="1745400"/>
            <a:ext cx="62641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Glass ceiling of about 74% predictive accuracy.</a:t>
            </a:r>
          </a:p>
          <a:p>
            <a:endParaRPr lang="en-US" sz="36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Nate Silver &amp; FiveThirtyEight CARM-ELO rankings.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DEC88F-92BA-4845-B3C9-16806A938334}"/>
              </a:ext>
            </a:extLst>
          </p:cNvPr>
          <p:cNvSpPr txBox="1"/>
          <p:nvPr/>
        </p:nvSpPr>
        <p:spPr>
          <a:xfrm>
            <a:off x="520700" y="614916"/>
            <a:ext cx="6264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Literature Review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1698D9-CA2F-FD4A-921A-3833B3B0430F}"/>
              </a:ext>
            </a:extLst>
          </p:cNvPr>
          <p:cNvGrpSpPr/>
          <p:nvPr/>
        </p:nvGrpSpPr>
        <p:grpSpPr>
          <a:xfrm>
            <a:off x="0" y="605625"/>
            <a:ext cx="342900" cy="793463"/>
            <a:chOff x="0" y="148425"/>
            <a:chExt cx="342900" cy="59071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9531D1E-E8DF-B545-94B2-9251528802E3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rgbClr val="EB0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B0908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BFF060A-F712-0D4B-BAD4-E9FC4DC41C59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9F5A6E0A-6F2D-0D4C-99E2-F5F7383A10C3}"/>
              </a:ext>
            </a:extLst>
          </p:cNvPr>
          <p:cNvSpPr/>
          <p:nvPr/>
        </p:nvSpPr>
        <p:spPr>
          <a:xfrm flipV="1">
            <a:off x="5270500" y="2873481"/>
            <a:ext cx="850900" cy="45719"/>
          </a:xfrm>
          <a:prstGeom prst="rect">
            <a:avLst/>
          </a:prstGeom>
          <a:solidFill>
            <a:srgbClr val="EB09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9D640-39B8-BB4C-9AFB-E207ED050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65" r="15801"/>
          <a:stretch/>
        </p:blipFill>
        <p:spPr>
          <a:xfrm>
            <a:off x="6962648" y="1243584"/>
            <a:ext cx="4722133" cy="50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2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F3DEC88F-92BA-4845-B3C9-16806A938334}"/>
              </a:ext>
            </a:extLst>
          </p:cNvPr>
          <p:cNvSpPr txBox="1"/>
          <p:nvPr/>
        </p:nvSpPr>
        <p:spPr>
          <a:xfrm>
            <a:off x="520700" y="614916"/>
            <a:ext cx="6264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 Source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1698D9-CA2F-FD4A-921A-3833B3B0430F}"/>
              </a:ext>
            </a:extLst>
          </p:cNvPr>
          <p:cNvGrpSpPr/>
          <p:nvPr/>
        </p:nvGrpSpPr>
        <p:grpSpPr>
          <a:xfrm>
            <a:off x="0" y="605625"/>
            <a:ext cx="342900" cy="793463"/>
            <a:chOff x="0" y="148425"/>
            <a:chExt cx="342900" cy="59071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9531D1E-E8DF-B545-94B2-9251528802E3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rgbClr val="EB0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B0908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BFF060A-F712-0D4B-BAD4-E9FC4DC41C59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9F5A6E0A-6F2D-0D4C-99E2-F5F7383A10C3}"/>
              </a:ext>
            </a:extLst>
          </p:cNvPr>
          <p:cNvSpPr/>
          <p:nvPr/>
        </p:nvSpPr>
        <p:spPr>
          <a:xfrm flipV="1">
            <a:off x="5270500" y="2873481"/>
            <a:ext cx="850900" cy="45719"/>
          </a:xfrm>
          <a:prstGeom prst="rect">
            <a:avLst/>
          </a:prstGeom>
          <a:solidFill>
            <a:srgbClr val="EB09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652F57-3809-994A-9457-79209F962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536700"/>
            <a:ext cx="9577943" cy="489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3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F3DEC88F-92BA-4845-B3C9-16806A938334}"/>
              </a:ext>
            </a:extLst>
          </p:cNvPr>
          <p:cNvSpPr txBox="1"/>
          <p:nvPr/>
        </p:nvSpPr>
        <p:spPr>
          <a:xfrm>
            <a:off x="520700" y="614916"/>
            <a:ext cx="6264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Feature Engineering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1698D9-CA2F-FD4A-921A-3833B3B0430F}"/>
              </a:ext>
            </a:extLst>
          </p:cNvPr>
          <p:cNvGrpSpPr/>
          <p:nvPr/>
        </p:nvGrpSpPr>
        <p:grpSpPr>
          <a:xfrm>
            <a:off x="0" y="605625"/>
            <a:ext cx="342900" cy="793463"/>
            <a:chOff x="0" y="148425"/>
            <a:chExt cx="342900" cy="59071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9531D1E-E8DF-B545-94B2-9251528802E3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rgbClr val="EB0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B0908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BFF060A-F712-0D4B-BAD4-E9FC4DC41C59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694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55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AppleGothic</vt:lpstr>
      <vt:lpstr>Arial</vt:lpstr>
      <vt:lpstr>Calibri</vt:lpstr>
      <vt:lpstr>Calibri Light</vt:lpstr>
      <vt:lpstr>Futura Medium</vt:lpstr>
      <vt:lpstr>Office Theme</vt:lpstr>
      <vt:lpstr>Features of a Winner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of a Winner</dc:title>
  <dc:creator>Erik Webb</dc:creator>
  <cp:lastModifiedBy>Erik Webb</cp:lastModifiedBy>
  <cp:revision>10</cp:revision>
  <dcterms:created xsi:type="dcterms:W3CDTF">2018-04-07T20:06:36Z</dcterms:created>
  <dcterms:modified xsi:type="dcterms:W3CDTF">2018-04-07T21:34:08Z</dcterms:modified>
</cp:coreProperties>
</file>