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6" r:id="rId10"/>
    <p:sldId id="270" r:id="rId11"/>
    <p:sldId id="272" r:id="rId12"/>
    <p:sldId id="267" r:id="rId13"/>
    <p:sldId id="265" r:id="rId14"/>
    <p:sldId id="273" r:id="rId15"/>
    <p:sldId id="282" r:id="rId16"/>
    <p:sldId id="274" r:id="rId17"/>
    <p:sldId id="278" r:id="rId18"/>
    <p:sldId id="279" r:id="rId19"/>
    <p:sldId id="280" r:id="rId20"/>
    <p:sldId id="277" r:id="rId21"/>
    <p:sldId id="275" r:id="rId22"/>
    <p:sldId id="276" r:id="rId23"/>
    <p:sldId id="268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#12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13,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1615-05EE-43B4-8987-7757C613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theory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60DB-5C0C-46BD-8FED-EBB4EC91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445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Observe the gradients from the simulation </a:t>
            </a:r>
          </a:p>
          <a:p>
            <a:r>
              <a:rPr lang="en-US" altLang="zh-CN" dirty="0"/>
              <a:t>Gradients in general want to push up the correct neuron by a lot, and at the same time lower the other gradients a bit</a:t>
            </a:r>
          </a:p>
          <a:p>
            <a:r>
              <a:rPr lang="en-US" altLang="zh-CN" dirty="0"/>
              <a:t>The gradients are Q3.13, activations are Q8.8</a:t>
            </a:r>
          </a:p>
          <a:p>
            <a:pPr lvl="1"/>
            <a:r>
              <a:rPr lang="en-US" altLang="zh-CN" dirty="0"/>
              <a:t>When updated, these are multiplied by 0.001, or shifted to the right by 10. Only 3 fractional bits remaining, so gradients effectively truncated at 0.125 steps.</a:t>
            </a:r>
          </a:p>
          <a:p>
            <a:pPr lvl="1"/>
            <a:r>
              <a:rPr lang="en-US" altLang="zh-CN" dirty="0"/>
              <a:t>Result is that many of the gradients that “push” final layer neuron output down get effectively truncated to zero, and as a result, the pushing up is much stronger than the pushing down</a:t>
            </a:r>
          </a:p>
          <a:p>
            <a:r>
              <a:rPr lang="en-US" altLang="zh-CN" dirty="0"/>
              <a:t>Recall the </a:t>
            </a:r>
            <a:r>
              <a:rPr lang="en-US" altLang="zh-CN" dirty="0" err="1"/>
              <a:t>the</a:t>
            </a:r>
            <a:r>
              <a:rPr lang="en-US" altLang="zh-CN" dirty="0"/>
              <a:t> </a:t>
            </a:r>
            <a:r>
              <a:rPr lang="en-US" altLang="zh-CN" dirty="0" err="1"/>
              <a:t>train_small</a:t>
            </a:r>
            <a:r>
              <a:rPr lang="en-US" altLang="zh-CN" dirty="0"/>
              <a:t> example, learning happens, as the accuracy does occur, but if neuron output is only pushed up, then eventually they will all saturate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C2A5F-2354-4A88-BB3A-EF39B263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1896972"/>
            <a:ext cx="2190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8C94-013F-4AB8-898D-9F0522DC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More Precision Needed if Training is to be Supported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4B46-D418-4E8F-A9A5-63E1AD1D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Will try 24-bit and 32-bit solutions to see if the precision is good enough for training. </a:t>
            </a:r>
          </a:p>
          <a:p>
            <a:endParaRPr lang="en-US" altLang="zh-CN" dirty="0"/>
          </a:p>
          <a:p>
            <a:r>
              <a:rPr lang="en-US" altLang="zh-CN" dirty="0"/>
              <a:t>Most important part is that the negative gradients multiplied by around 0.001 will not disappear</a:t>
            </a:r>
          </a:p>
          <a:p>
            <a:endParaRPr lang="en-US" altLang="zh-CN" dirty="0"/>
          </a:p>
          <a:p>
            <a:r>
              <a:rPr lang="en-US" altLang="zh-CN" dirty="0"/>
              <a:t>Probably prioritize writing the design and testing section of report for now though, since this is more of a result section </a:t>
            </a:r>
            <a:r>
              <a:rPr lang="en-US" altLang="zh-CN" dirty="0" err="1"/>
              <a:t>asepct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0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AF50-E874-40DC-8C2E-B5BD19F2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Clock Frequency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5339-C071-4981-86DC-2791BA06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270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FPGA being at 50 MHz, should I try to get it back to 100 MHz?</a:t>
            </a:r>
          </a:p>
          <a:p>
            <a:pPr lvl="1"/>
            <a:r>
              <a:rPr lang="en-US" altLang="zh-CN" dirty="0"/>
              <a:t>No, DDR transmission is the bottle neck, as observed by the active cycle percentage</a:t>
            </a:r>
          </a:p>
          <a:p>
            <a:endParaRPr lang="en-US" altLang="zh-CN" dirty="0"/>
          </a:p>
          <a:p>
            <a:r>
              <a:rPr lang="en-US" altLang="zh-CN" dirty="0"/>
              <a:t>Also, active cycle percentage is ~2x for training compared to inference. </a:t>
            </a:r>
          </a:p>
          <a:p>
            <a:endParaRPr lang="en-US" altLang="zh-CN" dirty="0"/>
          </a:p>
          <a:p>
            <a:r>
              <a:rPr lang="en-US" altLang="zh-CN" dirty="0"/>
              <a:t>This is because training is ~2x more cycles, so roughly ~2x more time to load the next image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FB606-80DF-4D43-BCA9-CDACCDE5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19" y="2838739"/>
            <a:ext cx="592455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6619A-9124-4248-BA64-A4441D83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19" y="4835525"/>
            <a:ext cx="6191250" cy="1657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87A864-8538-452C-8202-12148CE0BC25}"/>
              </a:ext>
            </a:extLst>
          </p:cNvPr>
          <p:cNvSpPr txBox="1"/>
          <p:nvPr/>
        </p:nvSpPr>
        <p:spPr>
          <a:xfrm>
            <a:off x="7058297" y="2469407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Inference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8F01D-3D8C-4EDE-9C3C-920F230CEECF}"/>
              </a:ext>
            </a:extLst>
          </p:cNvPr>
          <p:cNvSpPr txBox="1"/>
          <p:nvPr/>
        </p:nvSpPr>
        <p:spPr>
          <a:xfrm>
            <a:off x="7058297" y="4508523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Training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06416-1F43-4E92-BAC4-1DE7DC79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665" y="757238"/>
            <a:ext cx="2495550" cy="1619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4685B4-CD72-4CE2-A8DF-3FBB5C813FB5}"/>
              </a:ext>
            </a:extLst>
          </p:cNvPr>
          <p:cNvSpPr txBox="1"/>
          <p:nvPr/>
        </p:nvSpPr>
        <p:spPr>
          <a:xfrm>
            <a:off x="6921137" y="423480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50 MHz timing met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17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2D20-DDCA-46AC-A4FF-59265EAB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Timing/Results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E538-1641-4117-B1C2-8EE0F297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2909" cy="4351338"/>
          </a:xfrm>
        </p:spPr>
        <p:txBody>
          <a:bodyPr/>
          <a:lstStyle/>
          <a:p>
            <a:r>
              <a:rPr lang="en-US" altLang="zh-CN" dirty="0"/>
              <a:t>Faster than CPU by a lot, on both inference and training</a:t>
            </a:r>
          </a:p>
          <a:p>
            <a:endParaRPr lang="en-US" altLang="zh-CN" dirty="0"/>
          </a:p>
          <a:p>
            <a:r>
              <a:rPr lang="en-US" altLang="zh-CN" dirty="0"/>
              <a:t>GPU</a:t>
            </a:r>
          </a:p>
          <a:p>
            <a:pPr lvl="1"/>
            <a:r>
              <a:rPr lang="en-US" altLang="zh-CN" dirty="0"/>
              <a:t>Faster for batch size of 1, but I discovered the </a:t>
            </a:r>
            <a:r>
              <a:rPr lang="en-US" altLang="zh-CN" dirty="0" err="1"/>
              <a:t>PyTorch</a:t>
            </a:r>
            <a:r>
              <a:rPr lang="en-US" altLang="zh-CN" dirty="0"/>
              <a:t> framework GPU training uses a coarser-level of parallelism. It doesn’t parallelize the computation of a single input, but instead parallelizes the input samples in a batch. I.E input 1 to a core, input 2 to another core, and so on</a:t>
            </a:r>
          </a:p>
          <a:p>
            <a:pPr lvl="1"/>
            <a:r>
              <a:rPr lang="en-US" altLang="zh-CN" dirty="0"/>
              <a:t>Therefore it’s unfair to compare against GPU batch size of 1, since it doesn’t parallelize at that level</a:t>
            </a:r>
          </a:p>
          <a:p>
            <a:pPr lvl="1"/>
            <a:r>
              <a:rPr lang="en-US" altLang="zh-CN" dirty="0"/>
              <a:t>Example timing for batch size of 5 and 200 shown below (though this means it performs (batch size - 1 fewer updates than my batch size = 1 model)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93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D0B6-EEA4-4A46-9C8E-A0B59819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</a:t>
            </a:r>
            <a:r>
              <a:rPr lang="da-DK" altLang="zh-CN" dirty="0"/>
              <a:t>/Results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C7C8-072B-4F72-BCA5-F97AB610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25"/>
            <a:ext cx="10515600" cy="4351338"/>
          </a:xfrm>
        </p:spPr>
        <p:txBody>
          <a:bodyPr/>
          <a:lstStyle/>
          <a:p>
            <a:r>
              <a:rPr lang="en-US" altLang="zh-CN" dirty="0"/>
              <a:t>For training on 60,000 training images, then inference on 10,000 test images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6C0B6-0608-4C75-86FC-CF48CE1D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063" y="4096003"/>
            <a:ext cx="2886075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69B46E-AF36-45A5-89E4-B2039A446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" t="4905" b="-1"/>
          <a:stretch/>
        </p:blipFill>
        <p:spPr>
          <a:xfrm>
            <a:off x="1041762" y="2607075"/>
            <a:ext cx="3552554" cy="75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AF051-1307-4550-897E-001F39108CCE}"/>
              </a:ext>
            </a:extLst>
          </p:cNvPr>
          <p:cNvSpPr txBox="1"/>
          <p:nvPr/>
        </p:nvSpPr>
        <p:spPr>
          <a:xfrm>
            <a:off x="8093522" y="3659203"/>
            <a:ext cx="25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My Software Model, CPU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2D51C-0FD3-415A-86D9-C539AF78C9FC}"/>
              </a:ext>
            </a:extLst>
          </p:cNvPr>
          <p:cNvSpPr txBox="1"/>
          <p:nvPr/>
        </p:nvSpPr>
        <p:spPr>
          <a:xfrm>
            <a:off x="1041762" y="2266037"/>
            <a:ext cx="31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PyTorch</a:t>
            </a:r>
            <a:r>
              <a:rPr lang="en-US" altLang="zh-CN" dirty="0"/>
              <a:t>: Batch size of 5, GPU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4CFF66-1CC2-4FB0-B634-F8C18AF9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74" y="4589146"/>
            <a:ext cx="5972175" cy="1657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5A5E66-92A0-4D4A-B07D-1056C27549CA}"/>
              </a:ext>
            </a:extLst>
          </p:cNvPr>
          <p:cNvSpPr txBox="1"/>
          <p:nvPr/>
        </p:nvSpPr>
        <p:spPr>
          <a:xfrm>
            <a:off x="2317023" y="4208825"/>
            <a:ext cx="31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FPGA Accelerator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AB0C8-5B9A-4C7E-B2BA-064AFEE741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6" b="12545"/>
          <a:stretch/>
        </p:blipFill>
        <p:spPr>
          <a:xfrm>
            <a:off x="4797877" y="2592506"/>
            <a:ext cx="3190603" cy="766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0CEF53-AC99-4CB2-8DE5-C3AE9C574D63}"/>
              </a:ext>
            </a:extLst>
          </p:cNvPr>
          <p:cNvSpPr txBox="1"/>
          <p:nvPr/>
        </p:nvSpPr>
        <p:spPr>
          <a:xfrm>
            <a:off x="4776643" y="2205898"/>
            <a:ext cx="31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PyTorch</a:t>
            </a:r>
            <a:r>
              <a:rPr lang="en-US" altLang="zh-CN" dirty="0"/>
              <a:t>: Batch size of 200, GPU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3F146C-E51A-41CE-9DEB-E917DAD57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982" y="2612903"/>
            <a:ext cx="3238500" cy="238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43B996-0F5A-4C82-A412-49A7B82EF880}"/>
              </a:ext>
            </a:extLst>
          </p:cNvPr>
          <p:cNvSpPr txBox="1"/>
          <p:nvPr/>
        </p:nvSpPr>
        <p:spPr>
          <a:xfrm>
            <a:off x="8274094" y="2153083"/>
            <a:ext cx="31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PyTorch</a:t>
            </a:r>
            <a:r>
              <a:rPr lang="en-US" altLang="zh-CN" dirty="0"/>
              <a:t>: Batch size of 1, 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3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674C-71FE-4351-AC5D-B86BD14A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 in a neat table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5A4294-1F03-46B6-BC83-4A48AA010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37147"/>
              </p:ext>
            </p:extLst>
          </p:nvPr>
        </p:nvGraphicFramePr>
        <p:xfrm>
          <a:off x="975360" y="1973580"/>
          <a:ext cx="10241280" cy="3298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0640">
                  <a:extLst>
                    <a:ext uri="{9D8B030D-6E8A-4147-A177-3AD203B41FA5}">
                      <a16:colId xmlns:a16="http://schemas.microsoft.com/office/drawing/2014/main" val="2905571637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70148978"/>
                    </a:ext>
                  </a:extLst>
                </a:gridCol>
              </a:tblGrid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Model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Time for 1 Training Epoch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82362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Software Model, Batch Size =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275.95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38050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PyTorch</a:t>
                      </a:r>
                      <a:r>
                        <a:rPr lang="en-US" altLang="zh-CN" sz="2400" dirty="0"/>
                        <a:t> CPU, Batch Size =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122.65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84446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PyTorch</a:t>
                      </a:r>
                      <a:r>
                        <a:rPr lang="en-US" altLang="zh-CN" sz="2400" dirty="0"/>
                        <a:t> GPU, Batch Size = 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74.93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88777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PyTorch</a:t>
                      </a:r>
                      <a:r>
                        <a:rPr lang="en-US" altLang="zh-CN" sz="2400" dirty="0"/>
                        <a:t> GPU, Batch Size = 200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7.14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63837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Hardware Model, Batch Size =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4.61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7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4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767B-0E4D-41B9-96C6-807B2DB9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Map between PS and FPGA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BF41-3BA9-445E-8CBC-8BFE63C4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Created a memory map so that data can be sent over DDR</a:t>
            </a:r>
          </a:p>
          <a:p>
            <a:endParaRPr lang="en-US" altLang="zh-CN" dirty="0"/>
          </a:p>
          <a:p>
            <a:r>
              <a:rPr lang="en-US" altLang="zh-CN" dirty="0"/>
              <a:t>CPU side: handle to /dev/mem with a pointer at the offset specified by the Zynq PS system in </a:t>
            </a:r>
            <a:r>
              <a:rPr lang="en-US" altLang="zh-CN" dirty="0" err="1"/>
              <a:t>Vivado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FPGA side: AXI slave interfacing with the AXI Master from Zynq 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24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4DC7-A10B-497D-885E-10C91045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Side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EDCE-8B55-42C4-A7E1-072D94AB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Based on a modified </a:t>
            </a:r>
            <a:r>
              <a:rPr lang="en-US" altLang="zh-CN" dirty="0" err="1"/>
              <a:t>Vivado</a:t>
            </a:r>
            <a:r>
              <a:rPr lang="en-US" altLang="zh-CN" dirty="0"/>
              <a:t> provided </a:t>
            </a:r>
            <a:r>
              <a:rPr lang="en-US" altLang="zh-CN" dirty="0" err="1"/>
              <a:t>Axi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B5211-563B-4044-8B02-0C3A3E3E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797175"/>
            <a:ext cx="6200775" cy="3514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F1430-A07E-4E65-8912-A96FE22D1C53}"/>
              </a:ext>
            </a:extLst>
          </p:cNvPr>
          <p:cNvSpPr txBox="1"/>
          <p:nvPr/>
        </p:nvSpPr>
        <p:spPr>
          <a:xfrm>
            <a:off x="2422207" y="2446020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FPGA to PS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C314D-0DDE-4A60-B03C-0B359A0B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3429000"/>
            <a:ext cx="485775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53460-95B0-4887-9F67-4F4BD49A66DF}"/>
              </a:ext>
            </a:extLst>
          </p:cNvPr>
          <p:cNvSpPr txBox="1"/>
          <p:nvPr/>
        </p:nvSpPr>
        <p:spPr>
          <a:xfrm>
            <a:off x="8088630" y="305966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PS to FPGA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83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60FC-F1F4-4812-B4AE-CE658B86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Side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95855-0011-4C41-85E7-7C53E619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586706"/>
            <a:ext cx="105537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8299-994F-46E2-8E54-61E416D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Side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C0654-617E-4C1E-86E1-E2AE5CF1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80" y="2506821"/>
            <a:ext cx="5715000" cy="88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06357-27D6-4773-B533-11BDB6CD6B33}"/>
              </a:ext>
            </a:extLst>
          </p:cNvPr>
          <p:cNvSpPr txBox="1"/>
          <p:nvPr/>
        </p:nvSpPr>
        <p:spPr>
          <a:xfrm>
            <a:off x="982980" y="2063155"/>
            <a:ext cx="36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Defining the Virtual Address Space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23218-1C93-4459-B697-B22B8F806CD3}"/>
              </a:ext>
            </a:extLst>
          </p:cNvPr>
          <p:cNvSpPr txBox="1"/>
          <p:nvPr/>
        </p:nvSpPr>
        <p:spPr>
          <a:xfrm>
            <a:off x="982980" y="36957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Generated the block diagram from previous slide. Then created and instantiated the wrapper in my neural_net_top.sv file and forward inputs/outputs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FC28B-B3B6-49BF-B4AE-1749EBC7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77" y="4645085"/>
            <a:ext cx="2600325" cy="119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B2942-4EAD-439D-9888-7ED8BDBCB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62" y="4645085"/>
            <a:ext cx="311467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652B1-A9E6-4CDA-989B-6DE1A31997AB}"/>
              </a:ext>
            </a:extLst>
          </p:cNvPr>
          <p:cNvSpPr txBox="1"/>
          <p:nvPr/>
        </p:nvSpPr>
        <p:spPr>
          <a:xfrm>
            <a:off x="3261360" y="4342031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neural_net_top.sv</a:t>
            </a:r>
          </a:p>
        </p:txBody>
      </p:sp>
    </p:spTree>
    <p:extLst>
      <p:ext uri="{BB962C8B-B14F-4D97-AF65-F5344CB8AC3E}">
        <p14:creationId xmlns:p14="http://schemas.microsoft.com/office/powerpoint/2010/main" val="47158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C9A3-06A1-4CF6-8445-2D1603A3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Demo!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D264-8D4D-4755-98C0-C9882F06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Inference-only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Training with small dataset and frequent stat updates shown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Training speed with total disregard for results, only used to show performance with regard to how fast training occurs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36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93CD-86C3-4D54-A327-6ABA3FC1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 Core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D092-1865-4A12-9DA5-852674C3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5248716"/>
            <a:ext cx="11374755" cy="53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3FE9D-0F05-4BF5-AFA1-74DE30336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" y="1881943"/>
            <a:ext cx="6522718" cy="31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3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D5E0-55BC-4195-B57C-F2D63F1C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Programs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175C-62B5-4C64-826A-5D8AD95E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Easier to show than put on slide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85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263B-3288-4EF0-B0A4-96CFC89E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Customized Boot Images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42C1-14E9-47CA-8080-415C84D1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Exported hardware to Xilinx SDK, allows me to create a boot image with first-stage boot loader, bitstream, and U-Boot </a:t>
            </a:r>
          </a:p>
          <a:p>
            <a:endParaRPr lang="en-US" altLang="zh-CN" dirty="0"/>
          </a:p>
          <a:p>
            <a:r>
              <a:rPr lang="en-US" altLang="zh-CN" dirty="0"/>
              <a:t>Then put on a root file system and </a:t>
            </a:r>
            <a:r>
              <a:rPr lang="en-US" altLang="zh-CN" dirty="0" err="1"/>
              <a:t>PetaLinux</a:t>
            </a:r>
            <a:r>
              <a:rPr lang="en-US" altLang="zh-CN" dirty="0"/>
              <a:t> image</a:t>
            </a:r>
          </a:p>
          <a:p>
            <a:endParaRPr lang="en-US" altLang="zh-CN" dirty="0"/>
          </a:p>
          <a:p>
            <a:r>
              <a:rPr lang="en-US" altLang="zh-CN" dirty="0"/>
              <a:t>Root file system could be modified in a </a:t>
            </a:r>
            <a:r>
              <a:rPr lang="en-US" altLang="zh-CN" dirty="0" err="1"/>
              <a:t>linux</a:t>
            </a:r>
            <a:r>
              <a:rPr lang="en-US" altLang="zh-CN" dirty="0"/>
              <a:t> distribution, modified 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rcS</a:t>
            </a:r>
            <a:r>
              <a:rPr lang="en-US" altLang="zh-CN" dirty="0"/>
              <a:t> to assign the </a:t>
            </a:r>
            <a:r>
              <a:rPr lang="en-US" altLang="zh-CN" dirty="0" err="1"/>
              <a:t>Zedboard</a:t>
            </a:r>
            <a:r>
              <a:rPr lang="en-US" altLang="zh-CN" dirty="0"/>
              <a:t> an IP of 192.168.1.10 for SCP/SSH and to mount the SD card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89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FEC6-418A-46A1-A20D-7AA11122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measurements?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C946-28E7-4699-9AD0-920C887A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Will I be able to do this now that I have something benchmarkable running?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12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F0F-13BF-47A5-9F6C-4438C0B4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Writing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F786-076E-4124-9A77-D6B4AE45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Have about 15 pages written so far, now that I’ve finished most of what I want to do, can put most time into that. Would ideally like to increase precision on FPGA, but 2 concerns, 1 being time and 1 being that the resource usage might be too high if I increase precision: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E37D0-E586-4DFA-B221-648B94FB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492500"/>
            <a:ext cx="5581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we have confirmed for July 8! Very happy to hear, will wait for confirmation of the time slot.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2016-B07D-449D-ACEE-972D28B4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3C69-02A5-4D4A-AE71-5ADFF589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Implemented a </a:t>
            </a:r>
            <a:r>
              <a:rPr lang="en-US" altLang="zh-CN" dirty="0" err="1"/>
              <a:t>softmax</a:t>
            </a:r>
            <a:r>
              <a:rPr lang="en-US" altLang="zh-CN" dirty="0"/>
              <a:t> layer to compute a proper loss</a:t>
            </a:r>
          </a:p>
          <a:p>
            <a:endParaRPr lang="en-US" altLang="zh-CN" dirty="0"/>
          </a:p>
          <a:p>
            <a:r>
              <a:rPr lang="en-US" altLang="zh-CN" dirty="0"/>
              <a:t>Gradient checking in python script verifies that the gradients were indeed correct</a:t>
            </a:r>
          </a:p>
          <a:p>
            <a:endParaRPr lang="en-US" altLang="zh-CN" dirty="0"/>
          </a:p>
          <a:p>
            <a:r>
              <a:rPr lang="en-US" altLang="zh-CN" dirty="0"/>
              <a:t>Precision issues</a:t>
            </a:r>
          </a:p>
          <a:p>
            <a:endParaRPr lang="en-US" altLang="zh-CN" dirty="0"/>
          </a:p>
          <a:p>
            <a:r>
              <a:rPr lang="en-US" altLang="zh-CN" dirty="0"/>
              <a:t>Created memory map through DDR SDRAM between ARM and FPGA</a:t>
            </a:r>
          </a:p>
          <a:p>
            <a:endParaRPr lang="en-US" altLang="zh-CN" dirty="0"/>
          </a:p>
          <a:p>
            <a:r>
              <a:rPr lang="en-US" altLang="zh-CN" dirty="0"/>
              <a:t>Wrote C programs to perform various functions on the FPGA</a:t>
            </a:r>
          </a:p>
          <a:p>
            <a:endParaRPr lang="en-US" altLang="zh-CN" dirty="0"/>
          </a:p>
          <a:p>
            <a:r>
              <a:rPr lang="en-US" altLang="zh-CN" dirty="0"/>
              <a:t>Created custom </a:t>
            </a:r>
            <a:r>
              <a:rPr lang="en-US" altLang="zh-CN" dirty="0" err="1"/>
              <a:t>BOOT.bin</a:t>
            </a:r>
            <a:r>
              <a:rPr lang="en-US" altLang="zh-CN" dirty="0"/>
              <a:t> image with the bitstream and U-Boot that invokes a </a:t>
            </a:r>
            <a:r>
              <a:rPr lang="en-US" altLang="zh-CN" dirty="0" err="1"/>
              <a:t>PetaLinux</a:t>
            </a:r>
            <a:r>
              <a:rPr lang="en-US" altLang="zh-CN" dirty="0"/>
              <a:t> image. Put the MNIST dataset and a few C programs on the SD card.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108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CCCE-DA82-4C59-BBB3-38F1B667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Layer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17BF-CECE-4D30-9432-BA3C9ABF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Why? </a:t>
            </a:r>
          </a:p>
          <a:p>
            <a:pPr lvl="1"/>
            <a:r>
              <a:rPr lang="en-US" altLang="zh-CN" dirty="0"/>
              <a:t>Needed to calculate using an actual loss function for gradients, otherwise unable to learn properly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Softmax</a:t>
            </a:r>
            <a:r>
              <a:rPr lang="en-US" altLang="zh-CN" dirty="0"/>
              <a:t> is one of the best loss functions for training neural networks</a:t>
            </a:r>
          </a:p>
          <a:p>
            <a:endParaRPr lang="en-US" altLang="zh-CN" dirty="0"/>
          </a:p>
          <a:p>
            <a:r>
              <a:rPr lang="en-US" altLang="zh-CN" dirty="0"/>
              <a:t>Mathematically: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A671F-6B9F-4401-BE59-168177CE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28" y="5162495"/>
            <a:ext cx="38481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ACD54-881C-49B0-9581-AA49CE5A8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52" y="4962470"/>
            <a:ext cx="4762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A1B4-C245-4D71-8F78-772D5C5F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Layer Structure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16A76B-AB1E-4483-B0B3-0C32E5D91245}"/>
              </a:ext>
            </a:extLst>
          </p:cNvPr>
          <p:cNvSpPr/>
          <p:nvPr/>
        </p:nvSpPr>
        <p:spPr>
          <a:xfrm>
            <a:off x="1943268" y="2499002"/>
            <a:ext cx="1156984" cy="2578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Convert to float 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E52584-162B-41AD-A900-531487ACA75E}"/>
              </a:ext>
            </a:extLst>
          </p:cNvPr>
          <p:cNvSpPr/>
          <p:nvPr/>
        </p:nvSpPr>
        <p:spPr>
          <a:xfrm>
            <a:off x="3697730" y="2499002"/>
            <a:ext cx="1156984" cy="2578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Perform e</a:t>
            </a:r>
            <a:r>
              <a:rPr lang="en-US" altLang="zh-CN" baseline="30000" dirty="0"/>
              <a:t>x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11172-9979-4A06-8939-90D4FFE3102C}"/>
              </a:ext>
            </a:extLst>
          </p:cNvPr>
          <p:cNvSpPr/>
          <p:nvPr/>
        </p:nvSpPr>
        <p:spPr>
          <a:xfrm>
            <a:off x="5452193" y="2499002"/>
            <a:ext cx="1156984" cy="2578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Convert back to fixed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9B83A5-DAC4-44CC-B533-4CF88B8DDFE5}"/>
              </a:ext>
            </a:extLst>
          </p:cNvPr>
          <p:cNvSpPr/>
          <p:nvPr/>
        </p:nvSpPr>
        <p:spPr>
          <a:xfrm>
            <a:off x="7206656" y="2499002"/>
            <a:ext cx="1156984" cy="2578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all e</a:t>
            </a:r>
            <a:r>
              <a:rPr lang="en-US" altLang="zh-CN" baseline="30000" dirty="0"/>
              <a:t>x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F00B5-34F3-4271-8003-FE873E0E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95" y="564369"/>
            <a:ext cx="3848100" cy="1333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7E5232-3153-4F47-8AA3-EA092C448CE9}"/>
              </a:ext>
            </a:extLst>
          </p:cNvPr>
          <p:cNvSpPr/>
          <p:nvPr/>
        </p:nvSpPr>
        <p:spPr>
          <a:xfrm>
            <a:off x="8961119" y="2499002"/>
            <a:ext cx="1156984" cy="2578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Divider core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08788-AAC2-4A77-9364-6A212E491756}"/>
              </a:ext>
            </a:extLst>
          </p:cNvPr>
          <p:cNvSpPr txBox="1"/>
          <p:nvPr/>
        </p:nvSpPr>
        <p:spPr>
          <a:xfrm>
            <a:off x="3061062" y="5569545"/>
            <a:ext cx="5939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Derivative is quite simple for </a:t>
            </a:r>
            <a:r>
              <a:rPr lang="en-US" altLang="zh-CN" dirty="0" err="1"/>
              <a:t>softmax</a:t>
            </a:r>
            <a:r>
              <a:rPr lang="en-US" altLang="zh-CN" dirty="0"/>
              <a:t>. It is just the output of the </a:t>
            </a:r>
            <a:r>
              <a:rPr lang="en-US" altLang="zh-CN" dirty="0" err="1"/>
              <a:t>softmax</a:t>
            </a:r>
            <a:r>
              <a:rPr lang="en-US" altLang="zh-CN" dirty="0"/>
              <a:t> for non-label neurons, and output minus 1 for the label neuron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ECFD1-3CC9-45BA-96FA-4A7AD4FC16E0}"/>
              </a:ext>
            </a:extLst>
          </p:cNvPr>
          <p:cNvSpPr txBox="1"/>
          <p:nvPr/>
        </p:nvSpPr>
        <p:spPr>
          <a:xfrm>
            <a:off x="994954" y="1752245"/>
            <a:ext cx="599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Pipelined for the 10 output neurons, takes about 50 cycles for the 10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4D4F0-1003-4BB5-9CB2-F9C53C389A1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8200" y="3788050"/>
            <a:ext cx="1105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CD4CB3-960D-4FCA-9F0A-5CB58898258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00252" y="3788050"/>
            <a:ext cx="5974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CFEC97-ED88-4480-8AC1-BD35CBD0709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854714" y="3788050"/>
            <a:ext cx="597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E7C3F2-98A9-4226-90F6-A9392483DE3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609177" y="3788050"/>
            <a:ext cx="597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D093A1-ADE3-4F9A-A102-725B28CDC66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363640" y="3788050"/>
            <a:ext cx="597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52A2A2-B020-40A8-8E37-B72D0D6F5EF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118103" y="3788050"/>
            <a:ext cx="602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0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AA89-7A97-49F0-A2B3-18AD3423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Also… don’t set the divider IP core to 1 cycle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15BC5-0100-4490-B323-D7983D6B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6" y="2563269"/>
            <a:ext cx="4794068" cy="24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60DB-5297-421A-B7AA-1B0D5F39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C9C7-C280-428F-AA6B-9D0693A5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… I found out that </a:t>
            </a:r>
            <a:r>
              <a:rPr lang="en-US" altLang="zh-CN" dirty="0" err="1"/>
              <a:t>SystemVerilog</a:t>
            </a:r>
            <a:r>
              <a:rPr lang="en-US" altLang="zh-CN" dirty="0"/>
              <a:t>/Verilog can display floating point, so it’s quite quick to visually verify now. Output from the </a:t>
            </a:r>
            <a:r>
              <a:rPr lang="en-US" altLang="zh-CN" dirty="0" err="1"/>
              <a:t>softmax</a:t>
            </a:r>
            <a:r>
              <a:rPr lang="en-US" altLang="zh-CN" dirty="0"/>
              <a:t> layer, and previous neuron gradients vs. Python script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D6468-5DAA-4B2A-A1F7-8BEF0C74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1" y="3908652"/>
            <a:ext cx="2190750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0CC6F-CA4C-44C8-BDA9-30B6ECB2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04" y="4219008"/>
            <a:ext cx="2638425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A08514-6D6F-45B6-BF20-BC6367D1301E}"/>
              </a:ext>
            </a:extLst>
          </p:cNvPr>
          <p:cNvSpPr txBox="1"/>
          <p:nvPr/>
        </p:nvSpPr>
        <p:spPr>
          <a:xfrm>
            <a:off x="3042015" y="378220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C0709-715C-4716-866D-9E9288B47647}"/>
              </a:ext>
            </a:extLst>
          </p:cNvPr>
          <p:cNvSpPr txBox="1"/>
          <p:nvPr/>
        </p:nvSpPr>
        <p:spPr>
          <a:xfrm>
            <a:off x="698591" y="3502309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FPGA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ABCA5-77E1-4694-84D3-C56EC7423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606" y="3109912"/>
            <a:ext cx="2600325" cy="3648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E3C8B-3D1C-4BBF-AAC1-500CF97177B9}"/>
              </a:ext>
            </a:extLst>
          </p:cNvPr>
          <p:cNvSpPr txBox="1"/>
          <p:nvPr/>
        </p:nvSpPr>
        <p:spPr>
          <a:xfrm>
            <a:off x="9627393" y="2721667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936BC3-32C7-45B9-837C-63D888126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652" y="3127602"/>
            <a:ext cx="2343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3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46C4-41EA-4FC0-A2BB-F1657234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So, </a:t>
            </a:r>
            <a:r>
              <a:rPr lang="en-US" altLang="zh-CN" dirty="0" err="1"/>
              <a:t>softmax</a:t>
            </a:r>
            <a:r>
              <a:rPr lang="en-US" altLang="zh-CN" dirty="0"/>
              <a:t> seems to be verified. Training still off, why? Could the Python script be wrong?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D5F1-EAB1-4A89-9FD6-611F314E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Wrote gradient check testing in the python script to verify that the script was indeed correct. So the calculated gradients are correct.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894E4-E358-4FA2-97BB-ECE99ED5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716606"/>
            <a:ext cx="10191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0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B30C-9A70-4B73-844C-B6B1225E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going on, if the gradients calculated are correct, why isn’t it training to perfection!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D6DF-DB91-444C-AA46-4AF73A13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reminded me of a paper I read back in February</a:t>
            </a:r>
          </a:p>
          <a:p>
            <a:r>
              <a:rPr lang="en-US" altLang="zh-CN" dirty="0"/>
              <a:t>The below graph was a part of it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5F32F-021B-4D94-B585-98F74376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11" y="2984214"/>
            <a:ext cx="8917578" cy="36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6246</TotalTime>
  <Words>1164</Words>
  <Application>Microsoft Office PowerPoint</Application>
  <PresentationFormat>Widescreen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Thesis Update #12</vt:lpstr>
      <vt:lpstr>Demo!</vt:lpstr>
      <vt:lpstr>Updates</vt:lpstr>
      <vt:lpstr>Softmax Layer</vt:lpstr>
      <vt:lpstr>Softmax Layer Structure</vt:lpstr>
      <vt:lpstr>Also… don’t set the divider IP core to 1 cycle</vt:lpstr>
      <vt:lpstr>Verification of Softmax</vt:lpstr>
      <vt:lpstr>So, softmax seems to be verified. Training still off, why? Could the Python script be wrong? </vt:lpstr>
      <vt:lpstr>What’s going on, if the gradients calculated are correct, why isn’t it training to perfection!</vt:lpstr>
      <vt:lpstr>My theory</vt:lpstr>
      <vt:lpstr>Solution: More Precision Needed if Training is to be Supported</vt:lpstr>
      <vt:lpstr>FPGA Clock Frequency </vt:lpstr>
      <vt:lpstr>Timing/Results</vt:lpstr>
      <vt:lpstr>Timing/Results</vt:lpstr>
      <vt:lpstr>Timing in a neat table</vt:lpstr>
      <vt:lpstr>Memory Map between PS and FPGA</vt:lpstr>
      <vt:lpstr>FPGA Side</vt:lpstr>
      <vt:lpstr>FPGA Side</vt:lpstr>
      <vt:lpstr>FPGA Side</vt:lpstr>
      <vt:lpstr>ARM Core</vt:lpstr>
      <vt:lpstr>Training Programs</vt:lpstr>
      <vt:lpstr>Customized Boot Images</vt:lpstr>
      <vt:lpstr>Power measurements?</vt:lpstr>
      <vt:lpstr>Report Writing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433</cp:revision>
  <dcterms:created xsi:type="dcterms:W3CDTF">2019-02-10T13:37:04Z</dcterms:created>
  <dcterms:modified xsi:type="dcterms:W3CDTF">2019-06-16T16:21:49Z</dcterms:modified>
</cp:coreProperties>
</file>