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zh-CN"/>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zh-CN"/>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zh-CN"/>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#1</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February 11,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7AE4-1626-4381-A771-5F7293C6107F}"/>
              </a:ext>
            </a:extLst>
          </p:cNvPr>
          <p:cNvSpPr>
            <a:spLocks noGrp="1"/>
          </p:cNvSpPr>
          <p:nvPr>
            <p:ph type="title"/>
          </p:nvPr>
        </p:nvSpPr>
        <p:spPr/>
        <p:txBody>
          <a:bodyPr/>
          <a:lstStyle/>
          <a:p>
            <a:r>
              <a:rPr lang="en-US" altLang="zh-CN" dirty="0"/>
              <a:t>What models have been done:</a:t>
            </a:r>
            <a:endParaRPr lang="zh-CN" altLang="en-US" dirty="0"/>
          </a:p>
        </p:txBody>
      </p:sp>
      <p:sp>
        <p:nvSpPr>
          <p:cNvPr id="3" name="Content Placeholder 2">
            <a:extLst>
              <a:ext uri="{FF2B5EF4-FFF2-40B4-BE49-F238E27FC236}">
                <a16:creationId xmlns:a16="http://schemas.microsoft.com/office/drawing/2014/main" id="{219BEB4D-818B-4662-858C-84B366AB917C}"/>
              </a:ext>
            </a:extLst>
          </p:cNvPr>
          <p:cNvSpPr>
            <a:spLocks noGrp="1"/>
          </p:cNvSpPr>
          <p:nvPr>
            <p:ph idx="1"/>
          </p:nvPr>
        </p:nvSpPr>
        <p:spPr/>
        <p:txBody>
          <a:bodyPr/>
          <a:lstStyle/>
          <a:p>
            <a:r>
              <a:rPr lang="en-US" altLang="zh-CN" dirty="0"/>
              <a:t>The following slides will briefly discuss the architecture of some recently proposed and implemented accelerators:</a:t>
            </a:r>
          </a:p>
          <a:p>
            <a:pPr lvl="1"/>
            <a:r>
              <a:rPr lang="en-US" altLang="zh-CN" dirty="0" err="1"/>
              <a:t>EyeRiss</a:t>
            </a:r>
            <a:r>
              <a:rPr lang="en-US" altLang="zh-CN" dirty="0"/>
              <a:t>		Massachusetts Institute of Technology</a:t>
            </a:r>
          </a:p>
          <a:p>
            <a:pPr lvl="1"/>
            <a:r>
              <a:rPr lang="en-US" altLang="zh-CN" dirty="0" err="1"/>
              <a:t>Tabla</a:t>
            </a:r>
            <a:r>
              <a:rPr lang="en-US" altLang="zh-CN" dirty="0"/>
              <a:t>			Georgia Tech</a:t>
            </a:r>
          </a:p>
          <a:p>
            <a:pPr lvl="1"/>
            <a:r>
              <a:rPr lang="en-US" altLang="zh-CN" dirty="0"/>
              <a:t>F-CNN		Tsinghua University</a:t>
            </a:r>
          </a:p>
          <a:p>
            <a:pPr lvl="1"/>
            <a:r>
              <a:rPr lang="en-US" altLang="zh-CN" dirty="0" err="1"/>
              <a:t>nn</a:t>
            </a:r>
            <a:r>
              <a:rPr lang="en-US" altLang="zh-CN" dirty="0"/>
              <a:t>-X 			Purdue University</a:t>
            </a:r>
          </a:p>
          <a:p>
            <a:pPr lvl="1"/>
            <a:r>
              <a:rPr lang="en-US" altLang="zh-CN" dirty="0"/>
              <a:t>Unnamed		University of Michigan</a:t>
            </a:r>
          </a:p>
          <a:p>
            <a:pPr lvl="1"/>
            <a:endParaRPr lang="en-US" altLang="zh-CN" dirty="0"/>
          </a:p>
          <a:p>
            <a:pPr lvl="1"/>
            <a:endParaRPr lang="zh-CN" altLang="en-US" dirty="0"/>
          </a:p>
        </p:txBody>
      </p:sp>
    </p:spTree>
    <p:extLst>
      <p:ext uri="{BB962C8B-B14F-4D97-AF65-F5344CB8AC3E}">
        <p14:creationId xmlns:p14="http://schemas.microsoft.com/office/powerpoint/2010/main" val="48862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1455-B498-4484-8612-C7DE6F11494E}"/>
              </a:ext>
            </a:extLst>
          </p:cNvPr>
          <p:cNvSpPr>
            <a:spLocks noGrp="1"/>
          </p:cNvSpPr>
          <p:nvPr>
            <p:ph type="title"/>
          </p:nvPr>
        </p:nvSpPr>
        <p:spPr>
          <a:xfrm>
            <a:off x="1590261" y="624110"/>
            <a:ext cx="9914351" cy="1280890"/>
          </a:xfrm>
        </p:spPr>
        <p:txBody>
          <a:bodyPr>
            <a:normAutofit fontScale="90000"/>
          </a:bodyPr>
          <a:lstStyle/>
          <a:p>
            <a:r>
              <a:rPr lang="en-US" altLang="zh-CN" dirty="0" err="1"/>
              <a:t>Eyeriss</a:t>
            </a:r>
            <a:r>
              <a:rPr lang="en-US" altLang="zh-CN" dirty="0"/>
              <a:t>: A Spatial Architecture for Energy-Efficient Dataflow for Convolutional Neural Networks</a:t>
            </a:r>
          </a:p>
        </p:txBody>
      </p:sp>
      <p:sp>
        <p:nvSpPr>
          <p:cNvPr id="3" name="Content Placeholder 2">
            <a:extLst>
              <a:ext uri="{FF2B5EF4-FFF2-40B4-BE49-F238E27FC236}">
                <a16:creationId xmlns:a16="http://schemas.microsoft.com/office/drawing/2014/main" id="{5A54197B-8961-4D69-B18D-6473BE56BECD}"/>
              </a:ext>
            </a:extLst>
          </p:cNvPr>
          <p:cNvSpPr>
            <a:spLocks noGrp="1"/>
          </p:cNvSpPr>
          <p:nvPr>
            <p:ph idx="1"/>
          </p:nvPr>
        </p:nvSpPr>
        <p:spPr>
          <a:xfrm>
            <a:off x="1455089" y="1905000"/>
            <a:ext cx="10049523" cy="3777622"/>
          </a:xfrm>
        </p:spPr>
        <p:txBody>
          <a:bodyPr/>
          <a:lstStyle/>
          <a:p>
            <a:r>
              <a:rPr lang="en-US" altLang="zh-CN" dirty="0"/>
              <a:t>Uses a 12x14 PE array, each PE has MAC and control signals. Design is fixed but can handle any input.</a:t>
            </a:r>
          </a:p>
          <a:p>
            <a:r>
              <a:rPr lang="en-US" altLang="zh-CN" dirty="0"/>
              <a:t>Inference only chip </a:t>
            </a:r>
          </a:p>
          <a:p>
            <a:r>
              <a:rPr lang="en-US" altLang="zh-CN" dirty="0"/>
              <a:t>Processing element architecture </a:t>
            </a:r>
            <a:endParaRPr lang="zh-CN" altLang="en-US" dirty="0"/>
          </a:p>
        </p:txBody>
      </p:sp>
      <p:pic>
        <p:nvPicPr>
          <p:cNvPr id="4" name="Picture 3">
            <a:extLst>
              <a:ext uri="{FF2B5EF4-FFF2-40B4-BE49-F238E27FC236}">
                <a16:creationId xmlns:a16="http://schemas.microsoft.com/office/drawing/2014/main" id="{39A1FF47-6FAD-4714-B36A-C354EAFF89A6}"/>
              </a:ext>
            </a:extLst>
          </p:cNvPr>
          <p:cNvPicPr>
            <a:picLocks noChangeAspect="1"/>
          </p:cNvPicPr>
          <p:nvPr/>
        </p:nvPicPr>
        <p:blipFill>
          <a:blip r:embed="rId2"/>
          <a:stretch>
            <a:fillRect/>
          </a:stretch>
        </p:blipFill>
        <p:spPr>
          <a:xfrm>
            <a:off x="570194" y="3329947"/>
            <a:ext cx="5384237" cy="3192978"/>
          </a:xfrm>
          <a:prstGeom prst="rect">
            <a:avLst/>
          </a:prstGeom>
        </p:spPr>
      </p:pic>
      <p:pic>
        <p:nvPicPr>
          <p:cNvPr id="5" name="Picture 4">
            <a:extLst>
              <a:ext uri="{FF2B5EF4-FFF2-40B4-BE49-F238E27FC236}">
                <a16:creationId xmlns:a16="http://schemas.microsoft.com/office/drawing/2014/main" id="{518A5138-9BC1-4477-9843-7EB41E76C887}"/>
              </a:ext>
            </a:extLst>
          </p:cNvPr>
          <p:cNvPicPr>
            <a:picLocks noChangeAspect="1"/>
          </p:cNvPicPr>
          <p:nvPr/>
        </p:nvPicPr>
        <p:blipFill>
          <a:blip r:embed="rId3"/>
          <a:stretch>
            <a:fillRect/>
          </a:stretch>
        </p:blipFill>
        <p:spPr>
          <a:xfrm>
            <a:off x="6096000" y="3424015"/>
            <a:ext cx="5800725" cy="2809875"/>
          </a:xfrm>
          <a:prstGeom prst="rect">
            <a:avLst/>
          </a:prstGeom>
        </p:spPr>
      </p:pic>
    </p:spTree>
    <p:extLst>
      <p:ext uri="{BB962C8B-B14F-4D97-AF65-F5344CB8AC3E}">
        <p14:creationId xmlns:p14="http://schemas.microsoft.com/office/powerpoint/2010/main" val="152577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C019-5D9B-4433-BD12-9C108BC81292}"/>
              </a:ext>
            </a:extLst>
          </p:cNvPr>
          <p:cNvSpPr>
            <a:spLocks noGrp="1"/>
          </p:cNvSpPr>
          <p:nvPr>
            <p:ph type="title"/>
          </p:nvPr>
        </p:nvSpPr>
        <p:spPr/>
        <p:txBody>
          <a:bodyPr/>
          <a:lstStyle/>
          <a:p>
            <a:r>
              <a:rPr lang="en-US" dirty="0" err="1"/>
              <a:t>Eyeriss</a:t>
            </a:r>
            <a:r>
              <a:rPr lang="en-US" dirty="0"/>
              <a:t>: Processing Elements</a:t>
            </a:r>
            <a:endParaRPr lang="da-DK" dirty="0"/>
          </a:p>
        </p:txBody>
      </p:sp>
      <p:pic>
        <p:nvPicPr>
          <p:cNvPr id="5" name="Picture 4">
            <a:extLst>
              <a:ext uri="{FF2B5EF4-FFF2-40B4-BE49-F238E27FC236}">
                <a16:creationId xmlns:a16="http://schemas.microsoft.com/office/drawing/2014/main" id="{3DA6D363-F80F-41C6-BC19-78490BAA392A}"/>
              </a:ext>
            </a:extLst>
          </p:cNvPr>
          <p:cNvPicPr>
            <a:picLocks noChangeAspect="1"/>
          </p:cNvPicPr>
          <p:nvPr/>
        </p:nvPicPr>
        <p:blipFill>
          <a:blip r:embed="rId2"/>
          <a:stretch>
            <a:fillRect/>
          </a:stretch>
        </p:blipFill>
        <p:spPr>
          <a:xfrm>
            <a:off x="1047564" y="1247075"/>
            <a:ext cx="9507521" cy="5333267"/>
          </a:xfrm>
          <a:prstGeom prst="rect">
            <a:avLst/>
          </a:prstGeom>
        </p:spPr>
      </p:pic>
    </p:spTree>
    <p:extLst>
      <p:ext uri="{BB962C8B-B14F-4D97-AF65-F5344CB8AC3E}">
        <p14:creationId xmlns:p14="http://schemas.microsoft.com/office/powerpoint/2010/main" val="402759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74AE-6C56-4D40-B2EC-89AB7BC62DEE}"/>
              </a:ext>
            </a:extLst>
          </p:cNvPr>
          <p:cNvSpPr>
            <a:spLocks noGrp="1"/>
          </p:cNvSpPr>
          <p:nvPr>
            <p:ph type="title"/>
          </p:nvPr>
        </p:nvSpPr>
        <p:spPr>
          <a:xfrm>
            <a:off x="1677881" y="399949"/>
            <a:ext cx="9835610" cy="1280890"/>
          </a:xfrm>
        </p:spPr>
        <p:txBody>
          <a:bodyPr>
            <a:normAutofit fontScale="90000"/>
          </a:bodyPr>
          <a:lstStyle/>
          <a:p>
            <a:r>
              <a:rPr lang="en-US" dirty="0"/>
              <a:t>TABLA : A Unified Template-based Framework for Accelerating Statistical Machine Learning</a:t>
            </a:r>
            <a:endParaRPr lang="da-DK" dirty="0"/>
          </a:p>
        </p:txBody>
      </p:sp>
      <p:sp>
        <p:nvSpPr>
          <p:cNvPr id="3" name="Content Placeholder 2">
            <a:extLst>
              <a:ext uri="{FF2B5EF4-FFF2-40B4-BE49-F238E27FC236}">
                <a16:creationId xmlns:a16="http://schemas.microsoft.com/office/drawing/2014/main" id="{EF7599EC-3EF2-4544-8D8F-6986732B951E}"/>
              </a:ext>
            </a:extLst>
          </p:cNvPr>
          <p:cNvSpPr>
            <a:spLocks noGrp="1"/>
          </p:cNvSpPr>
          <p:nvPr>
            <p:ph idx="1"/>
          </p:nvPr>
        </p:nvSpPr>
        <p:spPr>
          <a:xfrm>
            <a:off x="778699" y="1540189"/>
            <a:ext cx="11126255" cy="3777622"/>
          </a:xfrm>
        </p:spPr>
        <p:txBody>
          <a:bodyPr>
            <a:normAutofit/>
          </a:bodyPr>
          <a:lstStyle/>
          <a:p>
            <a:r>
              <a:rPr lang="en-US" dirty="0"/>
              <a:t>TABLA is not a chip or FPGA prototype but a framework to allow for easy usage and implementation of machine learning systems</a:t>
            </a:r>
          </a:p>
          <a:p>
            <a:r>
              <a:rPr lang="en-US" dirty="0"/>
              <a:t>Has support for both inference and learning for any FPGA</a:t>
            </a:r>
          </a:p>
          <a:p>
            <a:r>
              <a:rPr lang="en-US" dirty="0"/>
              <a:t>Code regenerated on network change but overall architecture is similar to </a:t>
            </a:r>
            <a:r>
              <a:rPr lang="en-US" dirty="0" err="1"/>
              <a:t>Eyeriss</a:t>
            </a:r>
            <a:endParaRPr lang="en-US" dirty="0"/>
          </a:p>
          <a:p>
            <a:r>
              <a:rPr lang="en-US" dirty="0"/>
              <a:t>“These templates, designed by expert hardware designers, are in synthesizable Verilog format. The design builder generates the accelerator and its interfacing logic using these accelerator templates. Specifically, the final output of the design builder is a set of synthesizable Verilog code. Internally, it uses a predesigned Verilog template, along with the programmer-specified gradient function and a high level specification of target FPGA platform.”</a:t>
            </a:r>
          </a:p>
        </p:txBody>
      </p:sp>
      <p:pic>
        <p:nvPicPr>
          <p:cNvPr id="4" name="Picture 3">
            <a:extLst>
              <a:ext uri="{FF2B5EF4-FFF2-40B4-BE49-F238E27FC236}">
                <a16:creationId xmlns:a16="http://schemas.microsoft.com/office/drawing/2014/main" id="{ED7B5BB7-3884-4521-8CF9-4D24D555FA6B}"/>
              </a:ext>
            </a:extLst>
          </p:cNvPr>
          <p:cNvPicPr>
            <a:picLocks noChangeAspect="1"/>
          </p:cNvPicPr>
          <p:nvPr/>
        </p:nvPicPr>
        <p:blipFill>
          <a:blip r:embed="rId2"/>
          <a:stretch>
            <a:fillRect/>
          </a:stretch>
        </p:blipFill>
        <p:spPr>
          <a:xfrm>
            <a:off x="303504" y="4505325"/>
            <a:ext cx="11601450" cy="2352675"/>
          </a:xfrm>
          <a:prstGeom prst="rect">
            <a:avLst/>
          </a:prstGeom>
        </p:spPr>
      </p:pic>
    </p:spTree>
    <p:extLst>
      <p:ext uri="{BB962C8B-B14F-4D97-AF65-F5344CB8AC3E}">
        <p14:creationId xmlns:p14="http://schemas.microsoft.com/office/powerpoint/2010/main" val="330554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D548-71A3-49B1-83FA-014C2F8BA643}"/>
              </a:ext>
            </a:extLst>
          </p:cNvPr>
          <p:cNvSpPr>
            <a:spLocks noGrp="1"/>
          </p:cNvSpPr>
          <p:nvPr>
            <p:ph type="title"/>
          </p:nvPr>
        </p:nvSpPr>
        <p:spPr>
          <a:xfrm>
            <a:off x="1518083" y="624110"/>
            <a:ext cx="9986530" cy="1280890"/>
          </a:xfrm>
        </p:spPr>
        <p:txBody>
          <a:bodyPr/>
          <a:lstStyle/>
          <a:p>
            <a:r>
              <a:rPr lang="en-US" dirty="0" err="1"/>
              <a:t>Tabla</a:t>
            </a:r>
            <a:r>
              <a:rPr lang="en-US" dirty="0"/>
              <a:t>: Basis of the Generated Architecture</a:t>
            </a:r>
            <a:endParaRPr lang="da-DK" dirty="0"/>
          </a:p>
        </p:txBody>
      </p:sp>
      <p:pic>
        <p:nvPicPr>
          <p:cNvPr id="4" name="Picture 3">
            <a:extLst>
              <a:ext uri="{FF2B5EF4-FFF2-40B4-BE49-F238E27FC236}">
                <a16:creationId xmlns:a16="http://schemas.microsoft.com/office/drawing/2014/main" id="{7442CCDF-F59C-4E17-A778-CA26494CEFEA}"/>
              </a:ext>
            </a:extLst>
          </p:cNvPr>
          <p:cNvPicPr>
            <a:picLocks noChangeAspect="1"/>
          </p:cNvPicPr>
          <p:nvPr/>
        </p:nvPicPr>
        <p:blipFill>
          <a:blip r:embed="rId2"/>
          <a:stretch>
            <a:fillRect/>
          </a:stretch>
        </p:blipFill>
        <p:spPr>
          <a:xfrm>
            <a:off x="239096" y="2041863"/>
            <a:ext cx="6400538" cy="4258457"/>
          </a:xfrm>
          <a:prstGeom prst="rect">
            <a:avLst/>
          </a:prstGeom>
        </p:spPr>
      </p:pic>
      <p:pic>
        <p:nvPicPr>
          <p:cNvPr id="5" name="Picture 4">
            <a:extLst>
              <a:ext uri="{FF2B5EF4-FFF2-40B4-BE49-F238E27FC236}">
                <a16:creationId xmlns:a16="http://schemas.microsoft.com/office/drawing/2014/main" id="{68E9A605-D907-4CC4-AED8-3194BA8130A0}"/>
              </a:ext>
            </a:extLst>
          </p:cNvPr>
          <p:cNvPicPr>
            <a:picLocks noChangeAspect="1"/>
          </p:cNvPicPr>
          <p:nvPr/>
        </p:nvPicPr>
        <p:blipFill>
          <a:blip r:embed="rId3"/>
          <a:stretch>
            <a:fillRect/>
          </a:stretch>
        </p:blipFill>
        <p:spPr>
          <a:xfrm>
            <a:off x="6739687" y="1646020"/>
            <a:ext cx="5381291" cy="4948792"/>
          </a:xfrm>
          <a:prstGeom prst="rect">
            <a:avLst/>
          </a:prstGeom>
        </p:spPr>
      </p:pic>
    </p:spTree>
    <p:extLst>
      <p:ext uri="{BB962C8B-B14F-4D97-AF65-F5344CB8AC3E}">
        <p14:creationId xmlns:p14="http://schemas.microsoft.com/office/powerpoint/2010/main" val="80349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FBF4-915D-40E4-B87B-194AEC7164C0}"/>
              </a:ext>
            </a:extLst>
          </p:cNvPr>
          <p:cNvSpPr>
            <a:spLocks noGrp="1"/>
          </p:cNvSpPr>
          <p:nvPr>
            <p:ph type="title"/>
          </p:nvPr>
        </p:nvSpPr>
        <p:spPr>
          <a:xfrm>
            <a:off x="1640155" y="411046"/>
            <a:ext cx="8911687" cy="1280890"/>
          </a:xfrm>
        </p:spPr>
        <p:txBody>
          <a:bodyPr/>
          <a:lstStyle/>
          <a:p>
            <a:r>
              <a:rPr lang="en-US" dirty="0"/>
              <a:t>F-CNN</a:t>
            </a:r>
            <a:endParaRPr lang="da-DK" dirty="0"/>
          </a:p>
        </p:txBody>
      </p:sp>
      <p:sp>
        <p:nvSpPr>
          <p:cNvPr id="3" name="Content Placeholder 2">
            <a:extLst>
              <a:ext uri="{FF2B5EF4-FFF2-40B4-BE49-F238E27FC236}">
                <a16:creationId xmlns:a16="http://schemas.microsoft.com/office/drawing/2014/main" id="{E49A6320-D057-476F-A8D6-FDB80027DEE2}"/>
              </a:ext>
            </a:extLst>
          </p:cNvPr>
          <p:cNvSpPr>
            <a:spLocks noGrp="1"/>
          </p:cNvSpPr>
          <p:nvPr>
            <p:ph idx="1"/>
          </p:nvPr>
        </p:nvSpPr>
        <p:spPr>
          <a:xfrm>
            <a:off x="1222583" y="1264555"/>
            <a:ext cx="9746833" cy="2755777"/>
          </a:xfrm>
        </p:spPr>
        <p:txBody>
          <a:bodyPr>
            <a:normAutofit/>
          </a:bodyPr>
          <a:lstStyle/>
          <a:p>
            <a:r>
              <a:rPr lang="en-US" dirty="0"/>
              <a:t>Full-functional FPGA based model, uses modular layers design, has three types of modules: convolutional, pooling, and fully connected. Firmware for FPGA must be regenerated on a network architecture change</a:t>
            </a:r>
          </a:p>
          <a:p>
            <a:r>
              <a:rPr lang="da-DK" dirty="0" err="1"/>
              <a:t>Uses</a:t>
            </a:r>
            <a:r>
              <a:rPr lang="da-DK" dirty="0"/>
              <a:t> Altera </a:t>
            </a:r>
            <a:r>
              <a:rPr lang="da-DK" dirty="0" err="1"/>
              <a:t>Maxelor</a:t>
            </a:r>
            <a:r>
              <a:rPr lang="da-DK" dirty="0"/>
              <a:t> and </a:t>
            </a:r>
            <a:r>
              <a:rPr lang="da-DK" dirty="0" err="1"/>
              <a:t>floating</a:t>
            </a:r>
            <a:r>
              <a:rPr lang="da-DK" dirty="0"/>
              <a:t> point </a:t>
            </a:r>
            <a:r>
              <a:rPr lang="da-DK" dirty="0" err="1"/>
              <a:t>precision</a:t>
            </a:r>
            <a:endParaRPr lang="da-DK" dirty="0"/>
          </a:p>
          <a:p>
            <a:r>
              <a:rPr lang="da-DK" dirty="0"/>
              <a:t>4x faster </a:t>
            </a:r>
            <a:r>
              <a:rPr lang="da-DK" dirty="0" err="1"/>
              <a:t>than</a:t>
            </a:r>
            <a:r>
              <a:rPr lang="da-DK" dirty="0"/>
              <a:t> </a:t>
            </a:r>
            <a:r>
              <a:rPr lang="da-DK" dirty="0" err="1"/>
              <a:t>their</a:t>
            </a:r>
            <a:r>
              <a:rPr lang="da-DK" dirty="0"/>
              <a:t> CPU model, 7.5x more </a:t>
            </a:r>
            <a:r>
              <a:rPr lang="da-DK" dirty="0" err="1"/>
              <a:t>energy</a:t>
            </a:r>
            <a:r>
              <a:rPr lang="da-DK" dirty="0"/>
              <a:t> efficient </a:t>
            </a:r>
            <a:r>
              <a:rPr lang="da-DK" dirty="0" err="1"/>
              <a:t>than</a:t>
            </a:r>
            <a:r>
              <a:rPr lang="da-DK" dirty="0"/>
              <a:t> </a:t>
            </a:r>
            <a:r>
              <a:rPr lang="da-DK" dirty="0" err="1"/>
              <a:t>their</a:t>
            </a:r>
            <a:r>
              <a:rPr lang="da-DK" dirty="0"/>
              <a:t> GPU model</a:t>
            </a:r>
          </a:p>
          <a:p>
            <a:r>
              <a:rPr lang="da-DK" dirty="0" err="1"/>
              <a:t>Weights</a:t>
            </a:r>
            <a:r>
              <a:rPr lang="da-DK" dirty="0"/>
              <a:t> </a:t>
            </a:r>
            <a:r>
              <a:rPr lang="da-DK"/>
              <a:t>and biases </a:t>
            </a:r>
            <a:r>
              <a:rPr lang="da-DK" dirty="0" err="1"/>
              <a:t>stored</a:t>
            </a:r>
            <a:r>
              <a:rPr lang="da-DK" dirty="0"/>
              <a:t> in CPU, </a:t>
            </a:r>
            <a:r>
              <a:rPr lang="da-DK" dirty="0" err="1"/>
              <a:t>training</a:t>
            </a:r>
            <a:r>
              <a:rPr lang="da-DK" dirty="0"/>
              <a:t> data in DRAM</a:t>
            </a:r>
          </a:p>
          <a:p>
            <a:r>
              <a:rPr lang="da-DK" dirty="0"/>
              <a:t>Did not </a:t>
            </a:r>
            <a:r>
              <a:rPr lang="da-DK" dirty="0" err="1"/>
              <a:t>appear</a:t>
            </a:r>
            <a:r>
              <a:rPr lang="da-DK" dirty="0"/>
              <a:t> to </a:t>
            </a:r>
            <a:r>
              <a:rPr lang="da-DK" dirty="0" err="1"/>
              <a:t>use</a:t>
            </a:r>
            <a:r>
              <a:rPr lang="da-DK" dirty="0"/>
              <a:t> </a:t>
            </a:r>
            <a:r>
              <a:rPr lang="da-DK" dirty="0" err="1"/>
              <a:t>much</a:t>
            </a:r>
            <a:r>
              <a:rPr lang="da-DK" dirty="0"/>
              <a:t> data </a:t>
            </a:r>
            <a:r>
              <a:rPr lang="da-DK" dirty="0" err="1"/>
              <a:t>reuse</a:t>
            </a:r>
            <a:r>
              <a:rPr lang="da-DK" dirty="0"/>
              <a:t>, potential for </a:t>
            </a:r>
            <a:r>
              <a:rPr lang="da-DK" dirty="0" err="1"/>
              <a:t>expansion</a:t>
            </a:r>
            <a:endParaRPr lang="da-DK" dirty="0"/>
          </a:p>
        </p:txBody>
      </p:sp>
      <p:pic>
        <p:nvPicPr>
          <p:cNvPr id="4" name="Picture 3">
            <a:extLst>
              <a:ext uri="{FF2B5EF4-FFF2-40B4-BE49-F238E27FC236}">
                <a16:creationId xmlns:a16="http://schemas.microsoft.com/office/drawing/2014/main" id="{CAF9710A-7216-4B12-B365-B8B5CD2DE49A}"/>
              </a:ext>
            </a:extLst>
          </p:cNvPr>
          <p:cNvPicPr>
            <a:picLocks noChangeAspect="1"/>
          </p:cNvPicPr>
          <p:nvPr/>
        </p:nvPicPr>
        <p:blipFill>
          <a:blip r:embed="rId2"/>
          <a:stretch>
            <a:fillRect/>
          </a:stretch>
        </p:blipFill>
        <p:spPr>
          <a:xfrm>
            <a:off x="3559945" y="3915052"/>
            <a:ext cx="4843069" cy="2942948"/>
          </a:xfrm>
          <a:prstGeom prst="rect">
            <a:avLst/>
          </a:prstGeom>
        </p:spPr>
      </p:pic>
    </p:spTree>
    <p:extLst>
      <p:ext uri="{BB962C8B-B14F-4D97-AF65-F5344CB8AC3E}">
        <p14:creationId xmlns:p14="http://schemas.microsoft.com/office/powerpoint/2010/main" val="291306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4817-9A9A-4C6A-B385-FBD95BDB7A56}"/>
              </a:ext>
            </a:extLst>
          </p:cNvPr>
          <p:cNvSpPr>
            <a:spLocks noGrp="1"/>
          </p:cNvSpPr>
          <p:nvPr>
            <p:ph type="title"/>
          </p:nvPr>
        </p:nvSpPr>
        <p:spPr/>
        <p:txBody>
          <a:bodyPr/>
          <a:lstStyle/>
          <a:p>
            <a:r>
              <a:rPr lang="en-US" dirty="0"/>
              <a:t>F-CNN: Modular based architecture</a:t>
            </a:r>
            <a:endParaRPr lang="da-DK" dirty="0"/>
          </a:p>
        </p:txBody>
      </p:sp>
      <p:pic>
        <p:nvPicPr>
          <p:cNvPr id="4" name="Picture 3">
            <a:extLst>
              <a:ext uri="{FF2B5EF4-FFF2-40B4-BE49-F238E27FC236}">
                <a16:creationId xmlns:a16="http://schemas.microsoft.com/office/drawing/2014/main" id="{6F4822B0-CA3A-4139-9A85-7DD994408BED}"/>
              </a:ext>
            </a:extLst>
          </p:cNvPr>
          <p:cNvPicPr>
            <a:picLocks noChangeAspect="1"/>
          </p:cNvPicPr>
          <p:nvPr/>
        </p:nvPicPr>
        <p:blipFill>
          <a:blip r:embed="rId2"/>
          <a:stretch>
            <a:fillRect/>
          </a:stretch>
        </p:blipFill>
        <p:spPr>
          <a:xfrm>
            <a:off x="559150" y="1402671"/>
            <a:ext cx="4975337" cy="5313285"/>
          </a:xfrm>
          <a:prstGeom prst="rect">
            <a:avLst/>
          </a:prstGeom>
        </p:spPr>
      </p:pic>
      <p:pic>
        <p:nvPicPr>
          <p:cNvPr id="5" name="Picture 4">
            <a:extLst>
              <a:ext uri="{FF2B5EF4-FFF2-40B4-BE49-F238E27FC236}">
                <a16:creationId xmlns:a16="http://schemas.microsoft.com/office/drawing/2014/main" id="{810197D5-A5A7-4B97-9506-5BAA433413CE}"/>
              </a:ext>
            </a:extLst>
          </p:cNvPr>
          <p:cNvPicPr>
            <a:picLocks noChangeAspect="1"/>
          </p:cNvPicPr>
          <p:nvPr/>
        </p:nvPicPr>
        <p:blipFill>
          <a:blip r:embed="rId3"/>
          <a:stretch>
            <a:fillRect/>
          </a:stretch>
        </p:blipFill>
        <p:spPr>
          <a:xfrm>
            <a:off x="5841268" y="2565647"/>
            <a:ext cx="5791582" cy="3389072"/>
          </a:xfrm>
          <a:prstGeom prst="rect">
            <a:avLst/>
          </a:prstGeom>
        </p:spPr>
      </p:pic>
    </p:spTree>
    <p:extLst>
      <p:ext uri="{BB962C8B-B14F-4D97-AF65-F5344CB8AC3E}">
        <p14:creationId xmlns:p14="http://schemas.microsoft.com/office/powerpoint/2010/main" val="234337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EAF0-6EF0-4C53-B70C-4CFD1BC9BF53}"/>
              </a:ext>
            </a:extLst>
          </p:cNvPr>
          <p:cNvSpPr>
            <a:spLocks noGrp="1"/>
          </p:cNvSpPr>
          <p:nvPr>
            <p:ph type="title"/>
          </p:nvPr>
        </p:nvSpPr>
        <p:spPr>
          <a:xfrm>
            <a:off x="2352583" y="624110"/>
            <a:ext cx="9152029" cy="1280890"/>
          </a:xfrm>
        </p:spPr>
        <p:txBody>
          <a:bodyPr/>
          <a:lstStyle/>
          <a:p>
            <a:r>
              <a:rPr lang="en-US" dirty="0" err="1"/>
              <a:t>nn</a:t>
            </a:r>
            <a:r>
              <a:rPr lang="en-US" dirty="0"/>
              <a:t>-X: A 240G-ops/s Mobile Coprocessor for Deep Neural Networks</a:t>
            </a:r>
            <a:endParaRPr lang="da-DK" dirty="0"/>
          </a:p>
        </p:txBody>
      </p:sp>
      <p:sp>
        <p:nvSpPr>
          <p:cNvPr id="3" name="Content Placeholder 2">
            <a:extLst>
              <a:ext uri="{FF2B5EF4-FFF2-40B4-BE49-F238E27FC236}">
                <a16:creationId xmlns:a16="http://schemas.microsoft.com/office/drawing/2014/main" id="{1F9228BD-A178-4991-8E75-02065AB73A15}"/>
              </a:ext>
            </a:extLst>
          </p:cNvPr>
          <p:cNvSpPr>
            <a:spLocks noGrp="1"/>
          </p:cNvSpPr>
          <p:nvPr>
            <p:ph idx="1"/>
          </p:nvPr>
        </p:nvSpPr>
        <p:spPr>
          <a:xfrm>
            <a:off x="2352583" y="2133600"/>
            <a:ext cx="9152029" cy="3777622"/>
          </a:xfrm>
        </p:spPr>
        <p:txBody>
          <a:bodyPr/>
          <a:lstStyle/>
          <a:p>
            <a:r>
              <a:rPr lang="en-US" dirty="0"/>
              <a:t>Performs inference only, designed to handle and accelerate the heavy computational workload of a DNN on mobile devices</a:t>
            </a:r>
          </a:p>
          <a:p>
            <a:r>
              <a:rPr lang="en-US" dirty="0"/>
              <a:t>Implemented on Xilinx Zynq SoC</a:t>
            </a:r>
          </a:p>
          <a:p>
            <a:r>
              <a:rPr lang="da-DK" dirty="0"/>
              <a:t>Has </a:t>
            </a:r>
            <a:r>
              <a:rPr lang="da-DK" dirty="0" err="1"/>
              <a:t>something</a:t>
            </a:r>
            <a:r>
              <a:rPr lang="da-DK" dirty="0"/>
              <a:t> </a:t>
            </a:r>
            <a:r>
              <a:rPr lang="da-DK" dirty="0" err="1"/>
              <a:t>similar</a:t>
            </a:r>
            <a:r>
              <a:rPr lang="da-DK" dirty="0"/>
              <a:t> to </a:t>
            </a:r>
            <a:r>
              <a:rPr lang="da-DK" dirty="0" err="1"/>
              <a:t>processing</a:t>
            </a:r>
            <a:r>
              <a:rPr lang="da-DK" dirty="0"/>
              <a:t> elements but </a:t>
            </a:r>
            <a:r>
              <a:rPr lang="da-DK" dirty="0" err="1"/>
              <a:t>are</a:t>
            </a:r>
            <a:r>
              <a:rPr lang="da-DK" dirty="0"/>
              <a:t> </a:t>
            </a:r>
            <a:r>
              <a:rPr lang="da-DK" dirty="0" err="1"/>
              <a:t>called</a:t>
            </a:r>
            <a:r>
              <a:rPr lang="da-DK" dirty="0"/>
              <a:t> ”Collections”</a:t>
            </a:r>
          </a:p>
          <a:p>
            <a:r>
              <a:rPr lang="da-DK" dirty="0" err="1"/>
              <a:t>Each</a:t>
            </a:r>
            <a:r>
              <a:rPr lang="da-DK" dirty="0"/>
              <a:t> </a:t>
            </a:r>
            <a:r>
              <a:rPr lang="en-US" dirty="0"/>
              <a:t>collection</a:t>
            </a:r>
            <a:r>
              <a:rPr lang="da-DK" dirty="0"/>
              <a:t> </a:t>
            </a:r>
            <a:r>
              <a:rPr lang="da-DK" dirty="0" err="1"/>
              <a:t>contains</a:t>
            </a:r>
            <a:r>
              <a:rPr lang="da-DK" dirty="0"/>
              <a:t> </a:t>
            </a:r>
            <a:r>
              <a:rPr lang="da-DK" dirty="0" err="1"/>
              <a:t>several</a:t>
            </a:r>
            <a:r>
              <a:rPr lang="da-DK" dirty="0"/>
              <a:t> </a:t>
            </a:r>
            <a:r>
              <a:rPr lang="da-DK" dirty="0" err="1"/>
              <a:t>functional</a:t>
            </a:r>
            <a:r>
              <a:rPr lang="da-DK" dirty="0"/>
              <a:t> </a:t>
            </a:r>
            <a:r>
              <a:rPr lang="da-DK" dirty="0" err="1"/>
              <a:t>modules</a:t>
            </a:r>
            <a:r>
              <a:rPr lang="da-DK" dirty="0"/>
              <a:t>: </a:t>
            </a:r>
            <a:r>
              <a:rPr lang="da-DK" dirty="0" err="1"/>
              <a:t>convolutional</a:t>
            </a:r>
            <a:r>
              <a:rPr lang="da-DK" dirty="0"/>
              <a:t>, </a:t>
            </a:r>
            <a:r>
              <a:rPr lang="da-DK" dirty="0" err="1"/>
              <a:t>pooling</a:t>
            </a:r>
            <a:r>
              <a:rPr lang="da-DK" dirty="0"/>
              <a:t> and a </a:t>
            </a:r>
            <a:r>
              <a:rPr lang="da-DK" dirty="0" err="1"/>
              <a:t>dynamically</a:t>
            </a:r>
            <a:r>
              <a:rPr lang="da-DK" dirty="0"/>
              <a:t> </a:t>
            </a:r>
            <a:r>
              <a:rPr lang="da-DK" dirty="0" err="1"/>
              <a:t>programmable</a:t>
            </a:r>
            <a:r>
              <a:rPr lang="da-DK" dirty="0"/>
              <a:t> </a:t>
            </a:r>
            <a:r>
              <a:rPr lang="da-DK" dirty="0" err="1"/>
              <a:t>function</a:t>
            </a:r>
            <a:r>
              <a:rPr lang="da-DK" dirty="0"/>
              <a:t> region</a:t>
            </a:r>
          </a:p>
          <a:p>
            <a:r>
              <a:rPr lang="en-US" dirty="0"/>
              <a:t>32</a:t>
            </a:r>
            <a:r>
              <a:rPr lang="da-DK" altLang="zh-CN" dirty="0"/>
              <a:t>-</a:t>
            </a:r>
            <a:r>
              <a:rPr lang="en-US" altLang="zh-CN" dirty="0"/>
              <a:t>bit</a:t>
            </a:r>
            <a:r>
              <a:rPr lang="zh-CN" altLang="da-DK" dirty="0"/>
              <a:t> </a:t>
            </a:r>
            <a:r>
              <a:rPr lang="en-US" altLang="zh-CN" dirty="0"/>
              <a:t>floating</a:t>
            </a:r>
            <a:r>
              <a:rPr lang="zh-CN" altLang="da-DK" dirty="0"/>
              <a:t> </a:t>
            </a:r>
            <a:r>
              <a:rPr lang="en-US" altLang="zh-CN" dirty="0"/>
              <a:t>point</a:t>
            </a:r>
            <a:r>
              <a:rPr lang="zh-CN" altLang="da-DK" dirty="0"/>
              <a:t> </a:t>
            </a:r>
            <a:r>
              <a:rPr lang="en-US" altLang="zh-CN" dirty="0"/>
              <a:t>precision</a:t>
            </a:r>
          </a:p>
          <a:p>
            <a:r>
              <a:rPr lang="en-US" dirty="0"/>
              <a:t>All control logic and collections are handled by the configuration bus from the host processor</a:t>
            </a:r>
          </a:p>
        </p:txBody>
      </p:sp>
    </p:spTree>
    <p:extLst>
      <p:ext uri="{BB962C8B-B14F-4D97-AF65-F5344CB8AC3E}">
        <p14:creationId xmlns:p14="http://schemas.microsoft.com/office/powerpoint/2010/main" val="146002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2569-25EF-451C-8312-CDE2307B1165}"/>
              </a:ext>
            </a:extLst>
          </p:cNvPr>
          <p:cNvSpPr>
            <a:spLocks noGrp="1"/>
          </p:cNvSpPr>
          <p:nvPr>
            <p:ph type="title"/>
          </p:nvPr>
        </p:nvSpPr>
        <p:spPr/>
        <p:txBody>
          <a:bodyPr/>
          <a:lstStyle/>
          <a:p>
            <a:r>
              <a:rPr lang="en-US" dirty="0" err="1"/>
              <a:t>nn</a:t>
            </a:r>
            <a:r>
              <a:rPr lang="en-US" dirty="0"/>
              <a:t>-X Overall Architecture</a:t>
            </a:r>
          </a:p>
        </p:txBody>
      </p:sp>
      <p:pic>
        <p:nvPicPr>
          <p:cNvPr id="4" name="Picture 3">
            <a:extLst>
              <a:ext uri="{FF2B5EF4-FFF2-40B4-BE49-F238E27FC236}">
                <a16:creationId xmlns:a16="http://schemas.microsoft.com/office/drawing/2014/main" id="{FC67CC34-4FE3-4B36-BE4B-6273C632A3DF}"/>
              </a:ext>
            </a:extLst>
          </p:cNvPr>
          <p:cNvPicPr>
            <a:picLocks noChangeAspect="1"/>
          </p:cNvPicPr>
          <p:nvPr/>
        </p:nvPicPr>
        <p:blipFill>
          <a:blip r:embed="rId2"/>
          <a:stretch>
            <a:fillRect/>
          </a:stretch>
        </p:blipFill>
        <p:spPr>
          <a:xfrm>
            <a:off x="0" y="1346175"/>
            <a:ext cx="12192000" cy="5373014"/>
          </a:xfrm>
          <a:prstGeom prst="rect">
            <a:avLst/>
          </a:prstGeom>
        </p:spPr>
      </p:pic>
    </p:spTree>
    <p:extLst>
      <p:ext uri="{BB962C8B-B14F-4D97-AF65-F5344CB8AC3E}">
        <p14:creationId xmlns:p14="http://schemas.microsoft.com/office/powerpoint/2010/main" val="85938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2C66-07A7-4E59-85D1-3ACABA545EA5}"/>
              </a:ext>
            </a:extLst>
          </p:cNvPr>
          <p:cNvSpPr>
            <a:spLocks noGrp="1"/>
          </p:cNvSpPr>
          <p:nvPr>
            <p:ph type="title"/>
          </p:nvPr>
        </p:nvSpPr>
        <p:spPr>
          <a:xfrm>
            <a:off x="1740023" y="624110"/>
            <a:ext cx="9925235" cy="1280890"/>
          </a:xfrm>
        </p:spPr>
        <p:txBody>
          <a:bodyPr>
            <a:noAutofit/>
          </a:bodyPr>
          <a:lstStyle/>
          <a:p>
            <a:r>
              <a:rPr lang="en-US" sz="2600" dirty="0"/>
              <a:t>A 288μW Programmable Deep-Learning Processor with 270KB On-Chip Weight Storage Using Non-Uniform Memory Hierarchy for Mobile Intelligence</a:t>
            </a:r>
          </a:p>
        </p:txBody>
      </p:sp>
      <p:sp>
        <p:nvSpPr>
          <p:cNvPr id="3" name="Content Placeholder 2">
            <a:extLst>
              <a:ext uri="{FF2B5EF4-FFF2-40B4-BE49-F238E27FC236}">
                <a16:creationId xmlns:a16="http://schemas.microsoft.com/office/drawing/2014/main" id="{9826BAC0-7AB3-4392-9DCF-D2A19538F5C3}"/>
              </a:ext>
            </a:extLst>
          </p:cNvPr>
          <p:cNvSpPr>
            <a:spLocks noGrp="1"/>
          </p:cNvSpPr>
          <p:nvPr>
            <p:ph idx="1"/>
          </p:nvPr>
        </p:nvSpPr>
        <p:spPr>
          <a:xfrm>
            <a:off x="1740023" y="2133600"/>
            <a:ext cx="9764589" cy="3777622"/>
          </a:xfrm>
        </p:spPr>
        <p:txBody>
          <a:bodyPr/>
          <a:lstStyle/>
          <a:p>
            <a:r>
              <a:rPr lang="en-US" dirty="0"/>
              <a:t>Low power deep learning accelerator (low-power</a:t>
            </a:r>
            <a:r>
              <a:rPr lang="zh-CN" altLang="da-DK" dirty="0"/>
              <a:t> </a:t>
            </a:r>
            <a:r>
              <a:rPr lang="en-US" altLang="zh-CN" dirty="0"/>
              <a:t>achieved by storing all weights on-chip)</a:t>
            </a:r>
          </a:p>
          <a:p>
            <a:r>
              <a:rPr lang="en-US" altLang="zh-CN" dirty="0"/>
              <a:t>Four processing elements on chip with 270 kB memory (this sets a cap to the depth of the DNN)</a:t>
            </a:r>
          </a:p>
          <a:p>
            <a:r>
              <a:rPr lang="en-US" altLang="zh-CN" dirty="0"/>
              <a:t>NUMA memory hierarchy and reconfigurable fixed point representation (but not live dynamic)</a:t>
            </a:r>
          </a:p>
          <a:p>
            <a:r>
              <a:rPr lang="en-US" altLang="zh-CN" dirty="0"/>
              <a:t>NUMA results in 40% energy saving compared to a standard UMA</a:t>
            </a:r>
          </a:p>
          <a:p>
            <a:r>
              <a:rPr lang="en-US" altLang="zh-CN" dirty="0"/>
              <a:t>The non-linear activation functions are implemented with a lookup table</a:t>
            </a:r>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45990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7388-948D-4225-A938-DC3FE56E1472}"/>
              </a:ext>
            </a:extLst>
          </p:cNvPr>
          <p:cNvSpPr>
            <a:spLocks noGrp="1"/>
          </p:cNvSpPr>
          <p:nvPr>
            <p:ph type="title"/>
          </p:nvPr>
        </p:nvSpPr>
        <p:spPr/>
        <p:txBody>
          <a:bodyPr/>
          <a:lstStyle/>
          <a:p>
            <a:r>
              <a:rPr lang="en-US" altLang="zh-CN" dirty="0"/>
              <a:t>Inference vs. Training (Forward pass or both forward and backward)</a:t>
            </a:r>
            <a:endParaRPr lang="zh-CN" altLang="en-US" dirty="0"/>
          </a:p>
        </p:txBody>
      </p:sp>
      <p:sp>
        <p:nvSpPr>
          <p:cNvPr id="3" name="Content Placeholder 2">
            <a:extLst>
              <a:ext uri="{FF2B5EF4-FFF2-40B4-BE49-F238E27FC236}">
                <a16:creationId xmlns:a16="http://schemas.microsoft.com/office/drawing/2014/main" id="{809BCE36-63BC-4022-BEF6-3584B3D9BEA6}"/>
              </a:ext>
            </a:extLst>
          </p:cNvPr>
          <p:cNvSpPr>
            <a:spLocks noGrp="1"/>
          </p:cNvSpPr>
          <p:nvPr>
            <p:ph idx="1"/>
          </p:nvPr>
        </p:nvSpPr>
        <p:spPr/>
        <p:txBody>
          <a:bodyPr/>
          <a:lstStyle/>
          <a:p>
            <a:r>
              <a:rPr lang="en-US" altLang="zh-CN" dirty="0"/>
              <a:t>Many models implement only the classification on these lower power/computational power accelerators</a:t>
            </a:r>
          </a:p>
          <a:p>
            <a:pPr lvl="1"/>
            <a:r>
              <a:rPr lang="en-US" altLang="zh-CN" dirty="0"/>
              <a:t>This means using a pre-trained networks parameters and simply computing the forward pass of the network</a:t>
            </a:r>
          </a:p>
          <a:p>
            <a:r>
              <a:rPr lang="en-US" altLang="zh-CN" dirty="0"/>
              <a:t>The training component is a bit trickier because there are a lot of intermediate computations and results to be stored and forwarded</a:t>
            </a:r>
          </a:p>
          <a:p>
            <a:endParaRPr lang="zh-CN" altLang="en-US" dirty="0"/>
          </a:p>
        </p:txBody>
      </p:sp>
    </p:spTree>
    <p:extLst>
      <p:ext uri="{BB962C8B-B14F-4D97-AF65-F5344CB8AC3E}">
        <p14:creationId xmlns:p14="http://schemas.microsoft.com/office/powerpoint/2010/main" val="413463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2840-8512-4386-AE18-F38BDD15CFDD}"/>
              </a:ext>
            </a:extLst>
          </p:cNvPr>
          <p:cNvSpPr>
            <a:spLocks noGrp="1"/>
          </p:cNvSpPr>
          <p:nvPr>
            <p:ph type="title"/>
          </p:nvPr>
        </p:nvSpPr>
        <p:spPr/>
        <p:txBody>
          <a:bodyPr/>
          <a:lstStyle/>
          <a:p>
            <a:r>
              <a:rPr lang="en-US" dirty="0"/>
              <a:t>Architecture of the chip</a:t>
            </a:r>
          </a:p>
        </p:txBody>
      </p:sp>
      <p:sp>
        <p:nvSpPr>
          <p:cNvPr id="3" name="Content Placeholder 2">
            <a:extLst>
              <a:ext uri="{FF2B5EF4-FFF2-40B4-BE49-F238E27FC236}">
                <a16:creationId xmlns:a16="http://schemas.microsoft.com/office/drawing/2014/main" id="{31C29B5B-00F8-4AC9-8C98-FD87CA8524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307505E-C20E-4831-B4A5-E277B98EAC55}"/>
              </a:ext>
            </a:extLst>
          </p:cNvPr>
          <p:cNvPicPr>
            <a:picLocks noChangeAspect="1"/>
          </p:cNvPicPr>
          <p:nvPr/>
        </p:nvPicPr>
        <p:blipFill>
          <a:blip r:embed="rId2"/>
          <a:stretch>
            <a:fillRect/>
          </a:stretch>
        </p:blipFill>
        <p:spPr>
          <a:xfrm>
            <a:off x="62144" y="1452452"/>
            <a:ext cx="12192000" cy="5281260"/>
          </a:xfrm>
          <a:prstGeom prst="rect">
            <a:avLst/>
          </a:prstGeom>
        </p:spPr>
      </p:pic>
    </p:spTree>
    <p:extLst>
      <p:ext uri="{BB962C8B-B14F-4D97-AF65-F5344CB8AC3E}">
        <p14:creationId xmlns:p14="http://schemas.microsoft.com/office/powerpoint/2010/main" val="3378543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2B0C-BCEE-41CB-9879-9A60BA1A07F0}"/>
              </a:ext>
            </a:extLst>
          </p:cNvPr>
          <p:cNvSpPr>
            <a:spLocks noGrp="1"/>
          </p:cNvSpPr>
          <p:nvPr>
            <p:ph type="title"/>
          </p:nvPr>
        </p:nvSpPr>
        <p:spPr/>
        <p:txBody>
          <a:bodyPr/>
          <a:lstStyle/>
          <a:p>
            <a:r>
              <a:rPr lang="en-US" dirty="0"/>
              <a:t>Architecture Superimposed on the Die </a:t>
            </a:r>
          </a:p>
        </p:txBody>
      </p:sp>
      <p:pic>
        <p:nvPicPr>
          <p:cNvPr id="4" name="Picture 3">
            <a:extLst>
              <a:ext uri="{FF2B5EF4-FFF2-40B4-BE49-F238E27FC236}">
                <a16:creationId xmlns:a16="http://schemas.microsoft.com/office/drawing/2014/main" id="{899E8FCB-93A2-41C4-AC6D-B36FCC8EFD08}"/>
              </a:ext>
            </a:extLst>
          </p:cNvPr>
          <p:cNvPicPr>
            <a:picLocks noChangeAspect="1"/>
          </p:cNvPicPr>
          <p:nvPr/>
        </p:nvPicPr>
        <p:blipFill>
          <a:blip r:embed="rId2"/>
          <a:stretch>
            <a:fillRect/>
          </a:stretch>
        </p:blipFill>
        <p:spPr>
          <a:xfrm>
            <a:off x="3790766" y="1374033"/>
            <a:ext cx="4823626" cy="5118317"/>
          </a:xfrm>
          <a:prstGeom prst="rect">
            <a:avLst/>
          </a:prstGeom>
        </p:spPr>
      </p:pic>
    </p:spTree>
    <p:extLst>
      <p:ext uri="{BB962C8B-B14F-4D97-AF65-F5344CB8AC3E}">
        <p14:creationId xmlns:p14="http://schemas.microsoft.com/office/powerpoint/2010/main" val="299732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E27-451B-4924-B440-0EDACE436ADF}"/>
              </a:ext>
            </a:extLst>
          </p:cNvPr>
          <p:cNvSpPr>
            <a:spLocks noGrp="1"/>
          </p:cNvSpPr>
          <p:nvPr>
            <p:ph type="title"/>
          </p:nvPr>
        </p:nvSpPr>
        <p:spPr>
          <a:xfrm>
            <a:off x="1713391" y="624110"/>
            <a:ext cx="9791222" cy="1280890"/>
          </a:xfrm>
        </p:spPr>
        <p:txBody>
          <a:bodyPr/>
          <a:lstStyle/>
          <a:p>
            <a:r>
              <a:rPr lang="en-US" altLang="zh-CN"/>
              <a:t>Going forward</a:t>
            </a:r>
            <a:endParaRPr lang="zh-CN" altLang="en-US" dirty="0"/>
          </a:p>
        </p:txBody>
      </p:sp>
      <p:sp>
        <p:nvSpPr>
          <p:cNvPr id="3" name="Content Placeholder 2">
            <a:extLst>
              <a:ext uri="{FF2B5EF4-FFF2-40B4-BE49-F238E27FC236}">
                <a16:creationId xmlns:a16="http://schemas.microsoft.com/office/drawing/2014/main" id="{247D4736-6C18-4580-BE29-751BA4EBA23B}"/>
              </a:ext>
            </a:extLst>
          </p:cNvPr>
          <p:cNvSpPr>
            <a:spLocks noGrp="1"/>
          </p:cNvSpPr>
          <p:nvPr>
            <p:ph idx="1"/>
          </p:nvPr>
        </p:nvSpPr>
        <p:spPr>
          <a:xfrm>
            <a:off x="1713390" y="1709530"/>
            <a:ext cx="9791222" cy="5001988"/>
          </a:xfrm>
        </p:spPr>
        <p:txBody>
          <a:bodyPr>
            <a:normAutofit fontScale="92500" lnSpcReduction="20000"/>
          </a:bodyPr>
          <a:lstStyle/>
          <a:p>
            <a:r>
              <a:rPr lang="en-US" altLang="zh-CN" dirty="0"/>
              <a:t>Application: 		Inference, or both inference and training?</a:t>
            </a:r>
          </a:p>
          <a:p>
            <a:pPr lvl="1"/>
            <a:r>
              <a:rPr lang="en-US" altLang="zh-CN" dirty="0"/>
              <a:t>I would like to try both inference and training</a:t>
            </a:r>
          </a:p>
          <a:p>
            <a:r>
              <a:rPr lang="en-US" altLang="zh-CN" dirty="0"/>
              <a:t>Precision: 		Floating point, dynamic fixed point, static fixed point?</a:t>
            </a:r>
          </a:p>
          <a:p>
            <a:pPr lvl="1"/>
            <a:r>
              <a:rPr lang="en-US" altLang="zh-CN" dirty="0"/>
              <a:t>Static fixed point for now</a:t>
            </a:r>
          </a:p>
          <a:p>
            <a:r>
              <a:rPr lang="en-US" altLang="zh-CN" dirty="0"/>
              <a:t>Architecture: 	MAC PE’s, Modular PE’s, Modular-generated?</a:t>
            </a:r>
          </a:p>
          <a:p>
            <a:pPr lvl="1"/>
            <a:r>
              <a:rPr lang="en-US" altLang="zh-CN" dirty="0"/>
              <a:t>Up for discussion. Perhaps a modular PE or modular generated would be easier.</a:t>
            </a:r>
          </a:p>
          <a:p>
            <a:r>
              <a:rPr lang="en-US" altLang="zh-CN" dirty="0"/>
              <a:t>Network to train: 	</a:t>
            </a:r>
            <a:r>
              <a:rPr lang="en-US" altLang="zh-CN" dirty="0" err="1"/>
              <a:t>LeNet</a:t>
            </a:r>
            <a:r>
              <a:rPr lang="en-US" altLang="zh-CN" dirty="0"/>
              <a:t>? CIFAR? ImageNet? </a:t>
            </a:r>
          </a:p>
          <a:p>
            <a:pPr lvl="1"/>
            <a:r>
              <a:rPr lang="en-US" altLang="zh-CN" dirty="0" err="1"/>
              <a:t>LeNet</a:t>
            </a:r>
            <a:r>
              <a:rPr lang="en-US" altLang="zh-CN" dirty="0"/>
              <a:t> is quite easy to achieve high accuracy, might not give a good reflection of the effect of reduced precision from FP. ImageNet is a massive scale set. CIFAR is a medium size dataset and the images are relatively non-massive. Therefore, I suggest CIFAR as the dataset to train a network on</a:t>
            </a:r>
          </a:p>
          <a:p>
            <a:r>
              <a:rPr lang="en-US" altLang="zh-CN" dirty="0"/>
              <a:t>Comparison:		How to build CPU- and GPU-based models?</a:t>
            </a:r>
          </a:p>
          <a:p>
            <a:pPr lvl="1"/>
            <a:r>
              <a:rPr lang="en-US" altLang="zh-CN" dirty="0"/>
              <a:t>TensorFlow</a:t>
            </a:r>
          </a:p>
          <a:p>
            <a:r>
              <a:rPr lang="en-US" altLang="zh-CN" dirty="0"/>
              <a:t>Activation:		What non-linear activation function should be used?</a:t>
            </a:r>
          </a:p>
          <a:p>
            <a:pPr lvl="1"/>
            <a:r>
              <a:rPr lang="en-US" altLang="zh-CN" dirty="0" err="1"/>
              <a:t>ReLU</a:t>
            </a:r>
            <a:r>
              <a:rPr lang="en-US" altLang="zh-CN" dirty="0"/>
              <a:t> to save our LU’s and reduce cycles required for computation</a:t>
            </a:r>
          </a:p>
          <a:p>
            <a:r>
              <a:rPr lang="en-US" altLang="zh-CN" dirty="0"/>
              <a:t>Need: DRAM to store training data. SoC, ideally with a nice chunk of memory to store weights and partial results to minimize DRAM accesses</a:t>
            </a:r>
            <a:endParaRPr lang="zh-CN" altLang="en-US" dirty="0"/>
          </a:p>
        </p:txBody>
      </p:sp>
    </p:spTree>
    <p:extLst>
      <p:ext uri="{BB962C8B-B14F-4D97-AF65-F5344CB8AC3E}">
        <p14:creationId xmlns:p14="http://schemas.microsoft.com/office/powerpoint/2010/main" val="14579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1D25-4A38-459B-B5D4-977F824EE3FD}"/>
              </a:ext>
            </a:extLst>
          </p:cNvPr>
          <p:cNvSpPr>
            <a:spLocks noGrp="1"/>
          </p:cNvSpPr>
          <p:nvPr>
            <p:ph type="title"/>
          </p:nvPr>
        </p:nvSpPr>
        <p:spPr/>
        <p:txBody>
          <a:bodyPr/>
          <a:lstStyle/>
          <a:p>
            <a:r>
              <a:rPr lang="en-US" altLang="zh-CN" dirty="0"/>
              <a:t>FPGA’s strength: spatial models</a:t>
            </a:r>
            <a:endParaRPr lang="zh-CN" altLang="en-US" dirty="0"/>
          </a:p>
        </p:txBody>
      </p:sp>
      <p:sp>
        <p:nvSpPr>
          <p:cNvPr id="3" name="Content Placeholder 2">
            <a:extLst>
              <a:ext uri="{FF2B5EF4-FFF2-40B4-BE49-F238E27FC236}">
                <a16:creationId xmlns:a16="http://schemas.microsoft.com/office/drawing/2014/main" id="{A4CF739B-5C0E-48D3-ACE2-81ECE155E256}"/>
              </a:ext>
            </a:extLst>
          </p:cNvPr>
          <p:cNvSpPr>
            <a:spLocks noGrp="1"/>
          </p:cNvSpPr>
          <p:nvPr>
            <p:ph idx="1"/>
          </p:nvPr>
        </p:nvSpPr>
        <p:spPr>
          <a:xfrm>
            <a:off x="2589212" y="1463040"/>
            <a:ext cx="8915400" cy="4448182"/>
          </a:xfrm>
        </p:spPr>
        <p:txBody>
          <a:bodyPr/>
          <a:lstStyle/>
          <a:p>
            <a:r>
              <a:rPr lang="en-US" altLang="zh-CN" dirty="0"/>
              <a:t>FPGA-based models are excellent for implementing a spatial architecture </a:t>
            </a:r>
          </a:p>
          <a:p>
            <a:r>
              <a:rPr lang="en-US" altLang="zh-CN" dirty="0"/>
              <a:t>On the other hand, CPUs and GPUs using temporal models (SIMD) and efficient matrix multiplication via optimized easily via software libraries</a:t>
            </a:r>
          </a:p>
          <a:p>
            <a:endParaRPr lang="zh-CN" altLang="en-US" dirty="0"/>
          </a:p>
        </p:txBody>
      </p:sp>
      <p:pic>
        <p:nvPicPr>
          <p:cNvPr id="4" name="Picture 3">
            <a:extLst>
              <a:ext uri="{FF2B5EF4-FFF2-40B4-BE49-F238E27FC236}">
                <a16:creationId xmlns:a16="http://schemas.microsoft.com/office/drawing/2014/main" id="{05ED267C-9484-45E6-BF24-966024AFB090}"/>
              </a:ext>
            </a:extLst>
          </p:cNvPr>
          <p:cNvPicPr>
            <a:picLocks noChangeAspect="1"/>
          </p:cNvPicPr>
          <p:nvPr/>
        </p:nvPicPr>
        <p:blipFill>
          <a:blip r:embed="rId2"/>
          <a:stretch>
            <a:fillRect/>
          </a:stretch>
        </p:blipFill>
        <p:spPr>
          <a:xfrm>
            <a:off x="3183792" y="2922225"/>
            <a:ext cx="5824416" cy="3816506"/>
          </a:xfrm>
          <a:prstGeom prst="rect">
            <a:avLst/>
          </a:prstGeom>
        </p:spPr>
      </p:pic>
    </p:spTree>
    <p:extLst>
      <p:ext uri="{BB962C8B-B14F-4D97-AF65-F5344CB8AC3E}">
        <p14:creationId xmlns:p14="http://schemas.microsoft.com/office/powerpoint/2010/main" val="210508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D3BA-6CA7-4503-B511-2A66752F4E4A}"/>
              </a:ext>
            </a:extLst>
          </p:cNvPr>
          <p:cNvSpPr>
            <a:spLocks noGrp="1"/>
          </p:cNvSpPr>
          <p:nvPr>
            <p:ph type="title"/>
          </p:nvPr>
        </p:nvSpPr>
        <p:spPr>
          <a:xfrm>
            <a:off x="1820849" y="624110"/>
            <a:ext cx="9683763" cy="1280890"/>
          </a:xfrm>
        </p:spPr>
        <p:txBody>
          <a:bodyPr/>
          <a:lstStyle/>
          <a:p>
            <a:r>
              <a:rPr lang="en-US" altLang="zh-CN" dirty="0"/>
              <a:t>Representing a Deep Neural Network (DNN) in the Accelerator Space</a:t>
            </a:r>
            <a:endParaRPr lang="zh-CN" altLang="en-US" dirty="0"/>
          </a:p>
        </p:txBody>
      </p:sp>
      <p:sp>
        <p:nvSpPr>
          <p:cNvPr id="3" name="Content Placeholder 2">
            <a:extLst>
              <a:ext uri="{FF2B5EF4-FFF2-40B4-BE49-F238E27FC236}">
                <a16:creationId xmlns:a16="http://schemas.microsoft.com/office/drawing/2014/main" id="{AB236E50-898C-4CD9-A5BD-07383ACDC27A}"/>
              </a:ext>
            </a:extLst>
          </p:cNvPr>
          <p:cNvSpPr>
            <a:spLocks noGrp="1"/>
          </p:cNvSpPr>
          <p:nvPr>
            <p:ph idx="1"/>
          </p:nvPr>
        </p:nvSpPr>
        <p:spPr>
          <a:xfrm>
            <a:off x="1383527" y="2133600"/>
            <a:ext cx="10551381" cy="3777622"/>
          </a:xfrm>
        </p:spPr>
        <p:txBody>
          <a:bodyPr/>
          <a:lstStyle/>
          <a:p>
            <a:r>
              <a:rPr lang="en-US" altLang="zh-CN" dirty="0"/>
              <a:t>To characterize workload, two main parameters are used, since they take the most time:</a:t>
            </a:r>
          </a:p>
          <a:p>
            <a:pPr lvl="1"/>
            <a:r>
              <a:rPr lang="en-US" altLang="zh-CN" dirty="0"/>
              <a:t>Multiply &amp; Accumulates (MACs)</a:t>
            </a:r>
          </a:p>
          <a:p>
            <a:pPr lvl="1"/>
            <a:r>
              <a:rPr lang="en-US" altLang="zh-CN" dirty="0"/>
              <a:t>Number of weights</a:t>
            </a:r>
          </a:p>
          <a:p>
            <a:r>
              <a:rPr lang="en-US" altLang="zh-CN" dirty="0"/>
              <a:t>Some of the famous DNN’s inference statistics:</a:t>
            </a:r>
          </a:p>
          <a:p>
            <a:pPr lvl="1"/>
            <a:r>
              <a:rPr lang="en-US" altLang="zh-CN" dirty="0"/>
              <a:t>LeNet-5: 			431k weights			2.3 million MACs per image</a:t>
            </a:r>
          </a:p>
          <a:p>
            <a:pPr lvl="1"/>
            <a:r>
              <a:rPr lang="en-US" altLang="zh-CN" dirty="0" err="1"/>
              <a:t>AlexNet</a:t>
            </a:r>
            <a:r>
              <a:rPr lang="en-US" altLang="zh-CN" dirty="0"/>
              <a:t>:			61 million weights		724 million MACs per image</a:t>
            </a:r>
          </a:p>
          <a:p>
            <a:pPr lvl="1"/>
            <a:r>
              <a:rPr lang="en-US" altLang="zh-CN" dirty="0" err="1"/>
              <a:t>ResNet</a:t>
            </a:r>
            <a:r>
              <a:rPr lang="en-US" altLang="zh-CN" dirty="0"/>
              <a:t>:			25.5 million weights	3.9 billion MACs per image</a:t>
            </a:r>
          </a:p>
        </p:txBody>
      </p:sp>
    </p:spTree>
    <p:extLst>
      <p:ext uri="{BB962C8B-B14F-4D97-AF65-F5344CB8AC3E}">
        <p14:creationId xmlns:p14="http://schemas.microsoft.com/office/powerpoint/2010/main" val="193470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AB9B-0E07-4DF7-903E-BD2EC497A6FF}"/>
              </a:ext>
            </a:extLst>
          </p:cNvPr>
          <p:cNvSpPr>
            <a:spLocks noGrp="1"/>
          </p:cNvSpPr>
          <p:nvPr>
            <p:ph type="title"/>
          </p:nvPr>
        </p:nvSpPr>
        <p:spPr/>
        <p:txBody>
          <a:bodyPr/>
          <a:lstStyle/>
          <a:p>
            <a:r>
              <a:rPr lang="en-US" altLang="zh-CN" dirty="0"/>
              <a:t>Goals of the Accelerator</a:t>
            </a:r>
            <a:endParaRPr lang="zh-CN" altLang="en-US" dirty="0"/>
          </a:p>
        </p:txBody>
      </p:sp>
      <p:sp>
        <p:nvSpPr>
          <p:cNvPr id="3" name="Content Placeholder 2">
            <a:extLst>
              <a:ext uri="{FF2B5EF4-FFF2-40B4-BE49-F238E27FC236}">
                <a16:creationId xmlns:a16="http://schemas.microsoft.com/office/drawing/2014/main" id="{17288900-D710-4C13-9157-EC8FCD781C4E}"/>
              </a:ext>
            </a:extLst>
          </p:cNvPr>
          <p:cNvSpPr>
            <a:spLocks noGrp="1"/>
          </p:cNvSpPr>
          <p:nvPr>
            <p:ph idx="1"/>
          </p:nvPr>
        </p:nvSpPr>
        <p:spPr/>
        <p:txBody>
          <a:bodyPr/>
          <a:lstStyle/>
          <a:p>
            <a:r>
              <a:rPr lang="en-US" altLang="zh-CN" dirty="0"/>
              <a:t>Minimize energy usage and maximize speedup</a:t>
            </a:r>
          </a:p>
          <a:p>
            <a:r>
              <a:rPr lang="en-US" altLang="zh-CN" dirty="0"/>
              <a:t>Memory access is a huge bottleneck for FPGA based DNNs</a:t>
            </a:r>
          </a:p>
          <a:p>
            <a:r>
              <a:rPr lang="en-US" altLang="zh-CN" dirty="0"/>
              <a:t>We want to reduce the energy cost by minimizing the distance the memory has to travel, we can do this by employing a hierarchical dataflow</a:t>
            </a:r>
          </a:p>
          <a:p>
            <a:r>
              <a:rPr lang="en-US" altLang="zh-CN" dirty="0"/>
              <a:t>Maximize data reuse (especially relevant for the convolutional layers). Fetching data from a neighboring processing unit is much cheaper than going to DRAM</a:t>
            </a:r>
          </a:p>
          <a:p>
            <a:pPr lvl="1"/>
            <a:r>
              <a:rPr lang="en-US" altLang="zh-CN" dirty="0"/>
              <a:t>Using optimal data reuse in </a:t>
            </a:r>
            <a:r>
              <a:rPr lang="en-US" altLang="zh-CN" dirty="0" err="1"/>
              <a:t>AlexNet</a:t>
            </a:r>
            <a:r>
              <a:rPr lang="en-US" altLang="zh-CN" dirty="0"/>
              <a:t> can reduce the amount of DRAM reads for inference by roughly ~500x</a:t>
            </a:r>
          </a:p>
          <a:p>
            <a:r>
              <a:rPr lang="en-US" altLang="zh-CN" dirty="0"/>
              <a:t>Balance between DRAM to fetch vs. BRAM and computational resources on the chip</a:t>
            </a:r>
          </a:p>
          <a:p>
            <a:endParaRPr lang="en-US" altLang="zh-CN" dirty="0"/>
          </a:p>
          <a:p>
            <a:endParaRPr lang="zh-CN" altLang="en-US" dirty="0"/>
          </a:p>
        </p:txBody>
      </p:sp>
    </p:spTree>
    <p:extLst>
      <p:ext uri="{BB962C8B-B14F-4D97-AF65-F5344CB8AC3E}">
        <p14:creationId xmlns:p14="http://schemas.microsoft.com/office/powerpoint/2010/main" val="30342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BBE8-13D6-49F2-B80A-82B6C404611F}"/>
              </a:ext>
            </a:extLst>
          </p:cNvPr>
          <p:cNvSpPr>
            <a:spLocks noGrp="1"/>
          </p:cNvSpPr>
          <p:nvPr>
            <p:ph type="title"/>
          </p:nvPr>
        </p:nvSpPr>
        <p:spPr/>
        <p:txBody>
          <a:bodyPr/>
          <a:lstStyle/>
          <a:p>
            <a:r>
              <a:rPr lang="en-US" altLang="zh-CN" dirty="0"/>
              <a:t>Minimizing memory reads and maximizing data reuse	</a:t>
            </a:r>
            <a:endParaRPr lang="zh-CN" altLang="en-US" dirty="0"/>
          </a:p>
        </p:txBody>
      </p:sp>
      <p:sp>
        <p:nvSpPr>
          <p:cNvPr id="3" name="Content Placeholder 2">
            <a:extLst>
              <a:ext uri="{FF2B5EF4-FFF2-40B4-BE49-F238E27FC236}">
                <a16:creationId xmlns:a16="http://schemas.microsoft.com/office/drawing/2014/main" id="{50206B23-DDE8-4450-8414-39ADC64D14DA}"/>
              </a:ext>
            </a:extLst>
          </p:cNvPr>
          <p:cNvSpPr>
            <a:spLocks noGrp="1"/>
          </p:cNvSpPr>
          <p:nvPr>
            <p:ph idx="1"/>
          </p:nvPr>
        </p:nvSpPr>
        <p:spPr/>
        <p:txBody>
          <a:bodyPr/>
          <a:lstStyle/>
          <a:p>
            <a:r>
              <a:rPr lang="en-US" altLang="zh-CN" dirty="0"/>
              <a:t>The </a:t>
            </a:r>
            <a:r>
              <a:rPr lang="en-US" altLang="zh-CN" dirty="0" err="1"/>
              <a:t>EyeRiss</a:t>
            </a:r>
            <a:r>
              <a:rPr lang="en-US" altLang="zh-CN" dirty="0"/>
              <a:t> DNN chip from MIT uses a row stationary method to optimize data reuse and minimize amount of BRAM needed per processing element</a:t>
            </a:r>
            <a:endParaRPr lang="zh-CN" altLang="en-US" dirty="0"/>
          </a:p>
        </p:txBody>
      </p:sp>
      <p:pic>
        <p:nvPicPr>
          <p:cNvPr id="4" name="Picture 3">
            <a:extLst>
              <a:ext uri="{FF2B5EF4-FFF2-40B4-BE49-F238E27FC236}">
                <a16:creationId xmlns:a16="http://schemas.microsoft.com/office/drawing/2014/main" id="{2CBCEDB5-1197-4277-AD12-92EC87E3404F}"/>
              </a:ext>
            </a:extLst>
          </p:cNvPr>
          <p:cNvPicPr>
            <a:picLocks noChangeAspect="1"/>
          </p:cNvPicPr>
          <p:nvPr/>
        </p:nvPicPr>
        <p:blipFill>
          <a:blip r:embed="rId2"/>
          <a:stretch>
            <a:fillRect/>
          </a:stretch>
        </p:blipFill>
        <p:spPr>
          <a:xfrm>
            <a:off x="553658" y="2947338"/>
            <a:ext cx="5331204" cy="3764374"/>
          </a:xfrm>
          <a:prstGeom prst="rect">
            <a:avLst/>
          </a:prstGeom>
        </p:spPr>
      </p:pic>
      <p:pic>
        <p:nvPicPr>
          <p:cNvPr id="5" name="Picture 4">
            <a:extLst>
              <a:ext uri="{FF2B5EF4-FFF2-40B4-BE49-F238E27FC236}">
                <a16:creationId xmlns:a16="http://schemas.microsoft.com/office/drawing/2014/main" id="{3DCB40AF-2498-4BB3-B6F7-1AADA1BC7C40}"/>
              </a:ext>
            </a:extLst>
          </p:cNvPr>
          <p:cNvPicPr>
            <a:picLocks noChangeAspect="1"/>
          </p:cNvPicPr>
          <p:nvPr/>
        </p:nvPicPr>
        <p:blipFill>
          <a:blip r:embed="rId3"/>
          <a:stretch>
            <a:fillRect/>
          </a:stretch>
        </p:blipFill>
        <p:spPr>
          <a:xfrm>
            <a:off x="6096000" y="3889387"/>
            <a:ext cx="5619750" cy="1485900"/>
          </a:xfrm>
          <a:prstGeom prst="rect">
            <a:avLst/>
          </a:prstGeom>
        </p:spPr>
      </p:pic>
    </p:spTree>
    <p:extLst>
      <p:ext uri="{BB962C8B-B14F-4D97-AF65-F5344CB8AC3E}">
        <p14:creationId xmlns:p14="http://schemas.microsoft.com/office/powerpoint/2010/main" val="338862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BA99-001A-4B78-86F1-1AAF06991746}"/>
              </a:ext>
            </a:extLst>
          </p:cNvPr>
          <p:cNvSpPr>
            <a:spLocks noGrp="1"/>
          </p:cNvSpPr>
          <p:nvPr>
            <p:ph type="title"/>
          </p:nvPr>
        </p:nvSpPr>
        <p:spPr/>
        <p:txBody>
          <a:bodyPr/>
          <a:lstStyle/>
          <a:p>
            <a:r>
              <a:rPr lang="en-US" altLang="zh-CN" dirty="0"/>
              <a:t>Generic vs. Module-Generated Architecture</a:t>
            </a:r>
            <a:endParaRPr lang="zh-CN" altLang="en-US" dirty="0"/>
          </a:p>
        </p:txBody>
      </p:sp>
      <p:sp>
        <p:nvSpPr>
          <p:cNvPr id="3" name="Content Placeholder 2">
            <a:extLst>
              <a:ext uri="{FF2B5EF4-FFF2-40B4-BE49-F238E27FC236}">
                <a16:creationId xmlns:a16="http://schemas.microsoft.com/office/drawing/2014/main" id="{01F41009-ED50-4FFE-8254-915A723742F4}"/>
              </a:ext>
            </a:extLst>
          </p:cNvPr>
          <p:cNvSpPr>
            <a:spLocks noGrp="1"/>
          </p:cNvSpPr>
          <p:nvPr>
            <p:ph idx="1"/>
          </p:nvPr>
        </p:nvSpPr>
        <p:spPr/>
        <p:txBody>
          <a:bodyPr>
            <a:normAutofit/>
          </a:bodyPr>
          <a:lstStyle/>
          <a:p>
            <a:r>
              <a:rPr lang="en-US" altLang="zh-CN" sz="2000" dirty="0"/>
              <a:t>Some implementations (</a:t>
            </a:r>
            <a:r>
              <a:rPr lang="en-US" altLang="zh-CN" sz="2000" dirty="0" err="1"/>
              <a:t>i.e</a:t>
            </a:r>
            <a:r>
              <a:rPr lang="en-US" altLang="zh-CN" sz="2000" dirty="0"/>
              <a:t>: </a:t>
            </a:r>
            <a:r>
              <a:rPr lang="en-US" altLang="zh-CN" sz="2000" dirty="0" err="1"/>
              <a:t>EyeRiss</a:t>
            </a:r>
            <a:r>
              <a:rPr lang="en-US" altLang="zh-CN" sz="2000" dirty="0"/>
              <a:t>, </a:t>
            </a:r>
            <a:r>
              <a:rPr lang="en-US" altLang="zh-CN" sz="2000" dirty="0" err="1"/>
              <a:t>Tabla</a:t>
            </a:r>
            <a:r>
              <a:rPr lang="en-US" altLang="zh-CN" sz="2000" dirty="0"/>
              <a:t>, Deep-learning processor from Bang 2017) implement a generic processing element (PE) model where the PE performs simple MACs assigned by a central task scheduler</a:t>
            </a:r>
          </a:p>
          <a:p>
            <a:r>
              <a:rPr lang="en-US" altLang="zh-CN" sz="2000" dirty="0"/>
              <a:t>Some other models like F-CNN define modules for specific layers and then have the code generated for the model and placed on the FPGA</a:t>
            </a:r>
          </a:p>
          <a:p>
            <a:r>
              <a:rPr lang="en-US" altLang="zh-CN" sz="2000" dirty="0"/>
              <a:t>Some models define the PE’s to be more than MAC focused, but as collections of modules similar to F-CNN, however, are generic. This is seen in an implementation such as the </a:t>
            </a:r>
            <a:r>
              <a:rPr lang="en-US" altLang="zh-CN" sz="2000" dirty="0" err="1"/>
              <a:t>nn</a:t>
            </a:r>
            <a:r>
              <a:rPr lang="en-US" altLang="zh-CN" sz="2000" dirty="0"/>
              <a:t>-X chip</a:t>
            </a:r>
            <a:endParaRPr lang="zh-CN" altLang="en-US" sz="2000" dirty="0"/>
          </a:p>
        </p:txBody>
      </p:sp>
    </p:spTree>
    <p:extLst>
      <p:ext uri="{BB962C8B-B14F-4D97-AF65-F5344CB8AC3E}">
        <p14:creationId xmlns:p14="http://schemas.microsoft.com/office/powerpoint/2010/main" val="231887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65D8-C1E4-4791-AB49-B05D986E0835}"/>
              </a:ext>
            </a:extLst>
          </p:cNvPr>
          <p:cNvSpPr>
            <a:spLocks noGrp="1"/>
          </p:cNvSpPr>
          <p:nvPr>
            <p:ph type="title"/>
          </p:nvPr>
        </p:nvSpPr>
        <p:spPr/>
        <p:txBody>
          <a:bodyPr/>
          <a:lstStyle/>
          <a:p>
            <a:r>
              <a:rPr lang="en-US" altLang="zh-CN" dirty="0"/>
              <a:t>Precision Required</a:t>
            </a:r>
            <a:endParaRPr lang="zh-CN" altLang="en-US" dirty="0"/>
          </a:p>
        </p:txBody>
      </p:sp>
      <p:sp>
        <p:nvSpPr>
          <p:cNvPr id="3" name="Content Placeholder 2">
            <a:extLst>
              <a:ext uri="{FF2B5EF4-FFF2-40B4-BE49-F238E27FC236}">
                <a16:creationId xmlns:a16="http://schemas.microsoft.com/office/drawing/2014/main" id="{FB9272AE-F5AC-4220-9DDA-AA0FA9CEDBBC}"/>
              </a:ext>
            </a:extLst>
          </p:cNvPr>
          <p:cNvSpPr>
            <a:spLocks noGrp="1"/>
          </p:cNvSpPr>
          <p:nvPr>
            <p:ph idx="1"/>
          </p:nvPr>
        </p:nvSpPr>
        <p:spPr>
          <a:xfrm>
            <a:off x="2107096" y="2133600"/>
            <a:ext cx="9397516" cy="3777622"/>
          </a:xfrm>
        </p:spPr>
        <p:txBody>
          <a:bodyPr>
            <a:normAutofit/>
          </a:bodyPr>
          <a:lstStyle/>
          <a:p>
            <a:r>
              <a:rPr lang="en-US" altLang="zh-CN" dirty="0" err="1"/>
              <a:t>nn</a:t>
            </a:r>
            <a:r>
              <a:rPr lang="en-US" altLang="zh-CN" dirty="0"/>
              <a:t>-X paper cited a source which claimed Q8.8 is roughly equally accurate to 32 bit floating point</a:t>
            </a:r>
          </a:p>
          <a:p>
            <a:r>
              <a:rPr lang="en-US" altLang="zh-CN" dirty="0" err="1"/>
              <a:t>EyeRiss</a:t>
            </a:r>
            <a:r>
              <a:rPr lang="en-US" altLang="zh-CN" dirty="0"/>
              <a:t> implemented dynamic fixed precision, with a 8-bit dynamic fixed precision weight and 12-bit dynamic activation with only 0.3% accuracy loss</a:t>
            </a:r>
          </a:p>
          <a:p>
            <a:r>
              <a:rPr lang="en-US" altLang="zh-CN" dirty="0"/>
              <a:t>Relevant to minimize amount of memory accesses needed to fetch weight and partial computations</a:t>
            </a:r>
          </a:p>
          <a:p>
            <a:r>
              <a:rPr lang="en-US" altLang="zh-CN" dirty="0"/>
              <a:t>Obviously, in the MACs, partial results will have higher resolution but the end result will be stored in </a:t>
            </a:r>
          </a:p>
          <a:p>
            <a:r>
              <a:rPr lang="en-US" altLang="zh-CN" dirty="0"/>
              <a:t>Side note: recent popular topic is binarized neural networks, where the weights are either 1 or -1, two implementation, </a:t>
            </a:r>
            <a:r>
              <a:rPr lang="en-US" altLang="zh-CN" dirty="0" err="1"/>
              <a:t>BinaryConnect</a:t>
            </a:r>
            <a:r>
              <a:rPr lang="en-US" altLang="zh-CN" dirty="0"/>
              <a:t> and Binarized Neural Network achieve 19.2% and 29.8% accuracy loss on </a:t>
            </a:r>
            <a:r>
              <a:rPr lang="en-US" altLang="zh-CN" dirty="0" err="1"/>
              <a:t>AlexNet</a:t>
            </a:r>
            <a:r>
              <a:rPr lang="en-US" altLang="zh-CN" dirty="0"/>
              <a:t>, respectively</a:t>
            </a:r>
            <a:endParaRPr lang="zh-CN" altLang="en-US" dirty="0"/>
          </a:p>
        </p:txBody>
      </p:sp>
    </p:spTree>
    <p:extLst>
      <p:ext uri="{BB962C8B-B14F-4D97-AF65-F5344CB8AC3E}">
        <p14:creationId xmlns:p14="http://schemas.microsoft.com/office/powerpoint/2010/main" val="41930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A152-5A54-4403-A453-DB3FB7B25120}"/>
              </a:ext>
            </a:extLst>
          </p:cNvPr>
          <p:cNvSpPr>
            <a:spLocks noGrp="1"/>
          </p:cNvSpPr>
          <p:nvPr>
            <p:ph type="title"/>
          </p:nvPr>
        </p:nvSpPr>
        <p:spPr/>
        <p:txBody>
          <a:bodyPr/>
          <a:lstStyle/>
          <a:p>
            <a:r>
              <a:rPr lang="en-US" altLang="zh-CN" dirty="0"/>
              <a:t>Relevant Metrics</a:t>
            </a:r>
            <a:endParaRPr lang="zh-CN" altLang="en-US" dirty="0"/>
          </a:p>
        </p:txBody>
      </p:sp>
      <p:sp>
        <p:nvSpPr>
          <p:cNvPr id="3" name="Content Placeholder 2">
            <a:extLst>
              <a:ext uri="{FF2B5EF4-FFF2-40B4-BE49-F238E27FC236}">
                <a16:creationId xmlns:a16="http://schemas.microsoft.com/office/drawing/2014/main" id="{EEF32263-B331-49C8-A68C-CA52245EB96D}"/>
              </a:ext>
            </a:extLst>
          </p:cNvPr>
          <p:cNvSpPr>
            <a:spLocks noGrp="1"/>
          </p:cNvSpPr>
          <p:nvPr>
            <p:ph idx="1"/>
          </p:nvPr>
        </p:nvSpPr>
        <p:spPr/>
        <p:txBody>
          <a:bodyPr/>
          <a:lstStyle/>
          <a:p>
            <a:r>
              <a:rPr lang="en-US" altLang="zh-CN" dirty="0"/>
              <a:t>Accuracy</a:t>
            </a:r>
          </a:p>
          <a:p>
            <a:r>
              <a:rPr lang="en-US" altLang="zh-CN" dirty="0"/>
              <a:t>Training time</a:t>
            </a:r>
          </a:p>
          <a:p>
            <a:r>
              <a:rPr lang="en-US" altLang="zh-CN" dirty="0"/>
              <a:t>Energy efficiency</a:t>
            </a:r>
          </a:p>
          <a:p>
            <a:r>
              <a:rPr lang="en-US" altLang="zh-CN" dirty="0"/>
              <a:t>Utilization of resources on FPGA and precision</a:t>
            </a:r>
          </a:p>
          <a:p>
            <a:r>
              <a:rPr lang="en-US" altLang="zh-CN" dirty="0"/>
              <a:t>Number of weights in network</a:t>
            </a:r>
          </a:p>
          <a:p>
            <a:r>
              <a:rPr lang="en-US" altLang="zh-CN" dirty="0"/>
              <a:t>Number of MACs in network </a:t>
            </a:r>
          </a:p>
        </p:txBody>
      </p:sp>
    </p:spTree>
    <p:extLst>
      <p:ext uri="{BB962C8B-B14F-4D97-AF65-F5344CB8AC3E}">
        <p14:creationId xmlns:p14="http://schemas.microsoft.com/office/powerpoint/2010/main" val="26545658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475</TotalTime>
  <Words>1021</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Thesis Update #1</vt:lpstr>
      <vt:lpstr>Inference vs. Training (Forward pass or both forward and backward)</vt:lpstr>
      <vt:lpstr>FPGA’s strength: spatial models</vt:lpstr>
      <vt:lpstr>Representing a Deep Neural Network (DNN) in the Accelerator Space</vt:lpstr>
      <vt:lpstr>Goals of the Accelerator</vt:lpstr>
      <vt:lpstr>Minimizing memory reads and maximizing data reuse </vt:lpstr>
      <vt:lpstr>Generic vs. Module-Generated Architecture</vt:lpstr>
      <vt:lpstr>Precision Required</vt:lpstr>
      <vt:lpstr>Relevant Metrics</vt:lpstr>
      <vt:lpstr>What models have been done:</vt:lpstr>
      <vt:lpstr>Eyeriss: A Spatial Architecture for Energy-Efficient Dataflow for Convolutional Neural Networks</vt:lpstr>
      <vt:lpstr>Eyeriss: Processing Elements</vt:lpstr>
      <vt:lpstr>TABLA : A Unified Template-based Framework for Accelerating Statistical Machine Learning</vt:lpstr>
      <vt:lpstr>Tabla: Basis of the Generated Architecture</vt:lpstr>
      <vt:lpstr>F-CNN</vt:lpstr>
      <vt:lpstr>F-CNN: Modular based architecture</vt:lpstr>
      <vt:lpstr>nn-X: A 240G-ops/s Mobile Coprocessor for Deep Neural Networks</vt:lpstr>
      <vt:lpstr>nn-X Overall Architecture</vt:lpstr>
      <vt:lpstr>A 288μW Programmable Deep-Learning Processor with 270KB On-Chip Weight Storage Using Non-Uniform Memory Hierarchy for Mobile Intelligence</vt:lpstr>
      <vt:lpstr>Architecture of the chip</vt:lpstr>
      <vt:lpstr>Architecture Superimposed on the Die </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25</cp:revision>
  <dcterms:created xsi:type="dcterms:W3CDTF">2019-02-10T13:37:04Z</dcterms:created>
  <dcterms:modified xsi:type="dcterms:W3CDTF">2019-02-11T11:45:25Z</dcterms:modified>
</cp:coreProperties>
</file>