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9" r:id="rId3"/>
    <p:sldId id="266" r:id="rId4"/>
    <p:sldId id="260" r:id="rId5"/>
    <p:sldId id="261" r:id="rId6"/>
    <p:sldId id="262" r:id="rId7"/>
    <p:sldId id="263" r:id="rId8"/>
    <p:sldId id="264" r:id="rId9"/>
    <p:sldId id="267" r:id="rId10"/>
    <p:sldId id="265" r:id="rId11"/>
    <p:sldId id="268"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10" d="100"/>
          <a:sy n="110"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6/12/2019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#12</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June 13,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2D20-DDCA-46AC-A4FF-59265EAB038C}"/>
              </a:ext>
            </a:extLst>
          </p:cNvPr>
          <p:cNvSpPr>
            <a:spLocks noGrp="1"/>
          </p:cNvSpPr>
          <p:nvPr>
            <p:ph type="title"/>
          </p:nvPr>
        </p:nvSpPr>
        <p:spPr/>
        <p:txBody>
          <a:bodyPr/>
          <a:lstStyle/>
          <a:p>
            <a:r>
              <a:rPr lang="en-US" altLang="zh-CN" dirty="0"/>
              <a:t>Timing/Results</a:t>
            </a:r>
            <a:endParaRPr lang="zh-CN" altLang="en-US" dirty="0"/>
          </a:p>
        </p:txBody>
      </p:sp>
      <p:sp>
        <p:nvSpPr>
          <p:cNvPr id="3" name="Content Placeholder 2">
            <a:extLst>
              <a:ext uri="{FF2B5EF4-FFF2-40B4-BE49-F238E27FC236}">
                <a16:creationId xmlns:a16="http://schemas.microsoft.com/office/drawing/2014/main" id="{EED7E538-1641-4117-B1C2-8EE0F2970AC0}"/>
              </a:ext>
            </a:extLst>
          </p:cNvPr>
          <p:cNvSpPr>
            <a:spLocks noGrp="1"/>
          </p:cNvSpPr>
          <p:nvPr>
            <p:ph idx="1"/>
          </p:nvPr>
        </p:nvSpPr>
        <p:spPr/>
        <p:txBody>
          <a:bodyPr/>
          <a:lstStyle/>
          <a:p>
            <a:r>
              <a:rPr lang="en-US" altLang="zh-CN" dirty="0"/>
              <a:t>Faster than CPU by a lot</a:t>
            </a:r>
          </a:p>
          <a:p>
            <a:endParaRPr lang="en-US" altLang="zh-CN" dirty="0"/>
          </a:p>
          <a:p>
            <a:r>
              <a:rPr lang="en-US" altLang="zh-CN" dirty="0"/>
              <a:t>GPU</a:t>
            </a:r>
          </a:p>
          <a:p>
            <a:pPr lvl="1"/>
            <a:r>
              <a:rPr lang="en-US" altLang="zh-CN" dirty="0"/>
              <a:t>Faster for batch size of 1, but I discovered the GPU doesn’t parallelize by single input, it parallelizes by batch. So Batch size of 10 is roughly 10x faster than 1. Not entirely linear, but batch size of 200 is </a:t>
            </a:r>
            <a:endParaRPr lang="zh-CN" altLang="en-US" dirty="0"/>
          </a:p>
        </p:txBody>
      </p:sp>
    </p:spTree>
    <p:extLst>
      <p:ext uri="{BB962C8B-B14F-4D97-AF65-F5344CB8AC3E}">
        <p14:creationId xmlns:p14="http://schemas.microsoft.com/office/powerpoint/2010/main" val="308293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FEC6-418A-46A1-A20D-7AA11122D7DA}"/>
              </a:ext>
            </a:extLst>
          </p:cNvPr>
          <p:cNvSpPr>
            <a:spLocks noGrp="1"/>
          </p:cNvSpPr>
          <p:nvPr>
            <p:ph type="title"/>
          </p:nvPr>
        </p:nvSpPr>
        <p:spPr/>
        <p:txBody>
          <a:bodyPr/>
          <a:lstStyle/>
          <a:p>
            <a:r>
              <a:rPr lang="en-US" altLang="zh-CN" dirty="0"/>
              <a:t>Results</a:t>
            </a:r>
            <a:endParaRPr lang="zh-CN" altLang="en-US" dirty="0"/>
          </a:p>
        </p:txBody>
      </p:sp>
      <p:sp>
        <p:nvSpPr>
          <p:cNvPr id="3" name="Content Placeholder 2">
            <a:extLst>
              <a:ext uri="{FF2B5EF4-FFF2-40B4-BE49-F238E27FC236}">
                <a16:creationId xmlns:a16="http://schemas.microsoft.com/office/drawing/2014/main" id="{B4E9C946-28E7-4699-9AD0-920C887AE028}"/>
              </a:ext>
            </a:extLst>
          </p:cNvPr>
          <p:cNvSpPr>
            <a:spLocks noGrp="1"/>
          </p:cNvSpPr>
          <p:nvPr>
            <p:ph idx="1"/>
          </p:nvPr>
        </p:nvSpPr>
        <p:spPr/>
        <p:txBody>
          <a:bodyPr/>
          <a:lstStyle/>
          <a:p>
            <a:r>
              <a:rPr lang="en-US" altLang="zh-CN" dirty="0"/>
              <a:t>Will I be able to </a:t>
            </a:r>
            <a:endParaRPr lang="zh-CN" altLang="en-US" dirty="0"/>
          </a:p>
        </p:txBody>
      </p:sp>
    </p:spTree>
    <p:extLst>
      <p:ext uri="{BB962C8B-B14F-4D97-AF65-F5344CB8AC3E}">
        <p14:creationId xmlns:p14="http://schemas.microsoft.com/office/powerpoint/2010/main" val="288212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2D8-5869-4DF3-B9BF-56096FF9AC52}"/>
              </a:ext>
            </a:extLst>
          </p:cNvPr>
          <p:cNvSpPr>
            <a:spLocks noGrp="1"/>
          </p:cNvSpPr>
          <p:nvPr>
            <p:ph type="title"/>
          </p:nvPr>
        </p:nvSpPr>
        <p:spPr/>
        <p:txBody>
          <a:bodyPr/>
          <a:lstStyle/>
          <a:p>
            <a:r>
              <a:rPr lang="en-US" dirty="0"/>
              <a:t>Exam Date</a:t>
            </a:r>
          </a:p>
        </p:txBody>
      </p:sp>
      <p:sp>
        <p:nvSpPr>
          <p:cNvPr id="3" name="Content Placeholder 2">
            <a:extLst>
              <a:ext uri="{FF2B5EF4-FFF2-40B4-BE49-F238E27FC236}">
                <a16:creationId xmlns:a16="http://schemas.microsoft.com/office/drawing/2014/main" id="{037051C9-5AEE-4626-A93C-EA08C0FEAA0E}"/>
              </a:ext>
            </a:extLst>
          </p:cNvPr>
          <p:cNvSpPr>
            <a:spLocks noGrp="1"/>
          </p:cNvSpPr>
          <p:nvPr>
            <p:ph idx="1"/>
          </p:nvPr>
        </p:nvSpPr>
        <p:spPr/>
        <p:txBody>
          <a:bodyPr/>
          <a:lstStyle/>
          <a:p>
            <a:r>
              <a:rPr lang="en-US" dirty="0"/>
              <a:t>Thesis hand-in is on Friday, June 28, I fly to the US on Wednesday, July 10.</a:t>
            </a:r>
          </a:p>
          <a:p>
            <a:endParaRPr lang="en-US" dirty="0"/>
          </a:p>
          <a:p>
            <a:r>
              <a:rPr lang="en-US" dirty="0"/>
              <a:t>We have tentatively scheduled the exam for July 8, 2019.</a:t>
            </a:r>
          </a:p>
        </p:txBody>
      </p:sp>
    </p:spTree>
    <p:extLst>
      <p:ext uri="{BB962C8B-B14F-4D97-AF65-F5344CB8AC3E}">
        <p14:creationId xmlns:p14="http://schemas.microsoft.com/office/powerpoint/2010/main" val="281883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C9A3-06A1-4CF6-8445-2D1603A3E94A}"/>
              </a:ext>
            </a:extLst>
          </p:cNvPr>
          <p:cNvSpPr>
            <a:spLocks noGrp="1"/>
          </p:cNvSpPr>
          <p:nvPr>
            <p:ph type="title"/>
          </p:nvPr>
        </p:nvSpPr>
        <p:spPr/>
        <p:txBody>
          <a:bodyPr/>
          <a:lstStyle/>
          <a:p>
            <a:r>
              <a:rPr lang="en-US" altLang="zh-CN" dirty="0"/>
              <a:t>Demo!</a:t>
            </a:r>
            <a:endParaRPr lang="zh-CN" altLang="en-US" dirty="0"/>
          </a:p>
        </p:txBody>
      </p:sp>
      <p:sp>
        <p:nvSpPr>
          <p:cNvPr id="3" name="Content Placeholder 2">
            <a:extLst>
              <a:ext uri="{FF2B5EF4-FFF2-40B4-BE49-F238E27FC236}">
                <a16:creationId xmlns:a16="http://schemas.microsoft.com/office/drawing/2014/main" id="{2042D264-8D4D-4755-98C0-C9882F06A48F}"/>
              </a:ext>
            </a:extLst>
          </p:cNvPr>
          <p:cNvSpPr>
            <a:spLocks noGrp="1"/>
          </p:cNvSpPr>
          <p:nvPr>
            <p:ph idx="1"/>
          </p:nvPr>
        </p:nvSpPr>
        <p:spPr/>
        <p:txBody>
          <a:bodyPr/>
          <a:lstStyle/>
          <a:p>
            <a:pPr marL="514350" indent="-514350">
              <a:buAutoNum type="arabicPeriod"/>
            </a:pPr>
            <a:r>
              <a:rPr lang="en-US" altLang="zh-CN" dirty="0"/>
              <a:t>Inference-only</a:t>
            </a:r>
          </a:p>
          <a:p>
            <a:pPr marL="514350" indent="-514350">
              <a:buAutoNum type="arabicPeriod"/>
            </a:pPr>
            <a:endParaRPr lang="en-US" altLang="zh-CN" dirty="0"/>
          </a:p>
          <a:p>
            <a:pPr marL="0" indent="0">
              <a:buNone/>
            </a:pPr>
            <a:r>
              <a:rPr lang="en-US" altLang="zh-CN" dirty="0"/>
              <a:t>2. Training with small dataset and frequent stat updates shown</a:t>
            </a:r>
          </a:p>
          <a:p>
            <a:endParaRPr lang="en-US" altLang="zh-CN" dirty="0"/>
          </a:p>
          <a:p>
            <a:pPr marL="0" indent="0">
              <a:buNone/>
            </a:pPr>
            <a:r>
              <a:rPr lang="en-US" altLang="zh-CN" dirty="0"/>
              <a:t>3. Training speed with total disregard for results, only used to show performance with regard to how fast training occurs</a:t>
            </a:r>
            <a:endParaRPr lang="zh-CN" altLang="en-US" dirty="0"/>
          </a:p>
        </p:txBody>
      </p:sp>
    </p:spTree>
    <p:extLst>
      <p:ext uri="{BB962C8B-B14F-4D97-AF65-F5344CB8AC3E}">
        <p14:creationId xmlns:p14="http://schemas.microsoft.com/office/powerpoint/2010/main" val="63336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B30C-9A70-4B73-844C-B6B1225EDDEC}"/>
              </a:ext>
            </a:extLst>
          </p:cNvPr>
          <p:cNvSpPr>
            <a:spLocks noGrp="1"/>
          </p:cNvSpPr>
          <p:nvPr>
            <p:ph type="title"/>
          </p:nvPr>
        </p:nvSpPr>
        <p:spPr/>
        <p:txBody>
          <a:bodyPr/>
          <a:lstStyle/>
          <a:p>
            <a:r>
              <a:rPr lang="en-US" altLang="zh-CN" dirty="0"/>
              <a:t>What’s going on, if the gradients calculated are correct, why isn’t it training to perfection!</a:t>
            </a:r>
            <a:endParaRPr lang="zh-CN" altLang="en-US" dirty="0"/>
          </a:p>
        </p:txBody>
      </p:sp>
      <p:sp>
        <p:nvSpPr>
          <p:cNvPr id="3" name="Content Placeholder 2">
            <a:extLst>
              <a:ext uri="{FF2B5EF4-FFF2-40B4-BE49-F238E27FC236}">
                <a16:creationId xmlns:a16="http://schemas.microsoft.com/office/drawing/2014/main" id="{1D35D6DF-DB91-444C-AA46-4AF73A13599B}"/>
              </a:ext>
            </a:extLst>
          </p:cNvPr>
          <p:cNvSpPr>
            <a:spLocks noGrp="1"/>
          </p:cNvSpPr>
          <p:nvPr>
            <p:ph idx="1"/>
          </p:nvPr>
        </p:nvSpPr>
        <p:spPr/>
        <p:txBody>
          <a:bodyPr/>
          <a:lstStyle/>
          <a:p>
            <a:r>
              <a:rPr lang="en-US" altLang="zh-CN" dirty="0"/>
              <a:t>This reminded me of a paper I read back in February</a:t>
            </a:r>
          </a:p>
          <a:p>
            <a:r>
              <a:rPr lang="en-US" altLang="zh-CN" dirty="0"/>
              <a:t>The below graph was a part of it, more on this later in the meeting</a:t>
            </a:r>
            <a:endParaRPr lang="zh-CN" altLang="en-US" dirty="0"/>
          </a:p>
        </p:txBody>
      </p:sp>
      <p:pic>
        <p:nvPicPr>
          <p:cNvPr id="4" name="Picture 3">
            <a:extLst>
              <a:ext uri="{FF2B5EF4-FFF2-40B4-BE49-F238E27FC236}">
                <a16:creationId xmlns:a16="http://schemas.microsoft.com/office/drawing/2014/main" id="{CD25F32F-021B-4D94-B585-98F74376E3FE}"/>
              </a:ext>
            </a:extLst>
          </p:cNvPr>
          <p:cNvPicPr>
            <a:picLocks noChangeAspect="1"/>
          </p:cNvPicPr>
          <p:nvPr/>
        </p:nvPicPr>
        <p:blipFill>
          <a:blip r:embed="rId2"/>
          <a:stretch>
            <a:fillRect/>
          </a:stretch>
        </p:blipFill>
        <p:spPr>
          <a:xfrm>
            <a:off x="1637211" y="2984214"/>
            <a:ext cx="8917578" cy="3641480"/>
          </a:xfrm>
          <a:prstGeom prst="rect">
            <a:avLst/>
          </a:prstGeom>
        </p:spPr>
      </p:pic>
    </p:spTree>
    <p:extLst>
      <p:ext uri="{BB962C8B-B14F-4D97-AF65-F5344CB8AC3E}">
        <p14:creationId xmlns:p14="http://schemas.microsoft.com/office/powerpoint/2010/main" val="242836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2016-B07D-449D-ACEE-972D28B473EF}"/>
              </a:ext>
            </a:extLst>
          </p:cNvPr>
          <p:cNvSpPr>
            <a:spLocks noGrp="1"/>
          </p:cNvSpPr>
          <p:nvPr>
            <p:ph type="title"/>
          </p:nvPr>
        </p:nvSpPr>
        <p:spPr/>
        <p:txBody>
          <a:bodyPr/>
          <a:lstStyle/>
          <a:p>
            <a:r>
              <a:rPr lang="en-US" altLang="zh-CN" dirty="0"/>
              <a:t>Updates</a:t>
            </a:r>
            <a:endParaRPr lang="zh-CN" altLang="en-US" dirty="0"/>
          </a:p>
        </p:txBody>
      </p:sp>
      <p:sp>
        <p:nvSpPr>
          <p:cNvPr id="3" name="Content Placeholder 2">
            <a:extLst>
              <a:ext uri="{FF2B5EF4-FFF2-40B4-BE49-F238E27FC236}">
                <a16:creationId xmlns:a16="http://schemas.microsoft.com/office/drawing/2014/main" id="{E6C93C69-02A5-4D4A-AE71-5ADFF589DA4F}"/>
              </a:ext>
            </a:extLst>
          </p:cNvPr>
          <p:cNvSpPr>
            <a:spLocks noGrp="1"/>
          </p:cNvSpPr>
          <p:nvPr>
            <p:ph idx="1"/>
          </p:nvPr>
        </p:nvSpPr>
        <p:spPr/>
        <p:txBody>
          <a:bodyPr>
            <a:normAutofit fontScale="77500" lnSpcReduction="20000"/>
          </a:bodyPr>
          <a:lstStyle/>
          <a:p>
            <a:r>
              <a:rPr lang="en-US" altLang="zh-CN" dirty="0"/>
              <a:t>Implemented a </a:t>
            </a:r>
            <a:r>
              <a:rPr lang="en-US" altLang="zh-CN" dirty="0" err="1"/>
              <a:t>softmax</a:t>
            </a:r>
            <a:r>
              <a:rPr lang="en-US" altLang="zh-CN" dirty="0"/>
              <a:t> layer to compute a proper loss</a:t>
            </a:r>
          </a:p>
          <a:p>
            <a:endParaRPr lang="en-US" altLang="zh-CN" dirty="0"/>
          </a:p>
          <a:p>
            <a:r>
              <a:rPr lang="en-US" altLang="zh-CN" dirty="0"/>
              <a:t>Gradient checking in python script verifies that the gradients were indeed correct</a:t>
            </a:r>
          </a:p>
          <a:p>
            <a:endParaRPr lang="en-US" altLang="zh-CN" dirty="0"/>
          </a:p>
          <a:p>
            <a:r>
              <a:rPr lang="en-US" altLang="zh-CN" dirty="0"/>
              <a:t>Precision issues</a:t>
            </a:r>
          </a:p>
          <a:p>
            <a:endParaRPr lang="en-US" altLang="zh-CN" dirty="0"/>
          </a:p>
          <a:p>
            <a:r>
              <a:rPr lang="en-US" altLang="zh-CN" dirty="0"/>
              <a:t>Created memory map through DDR SDRAM between ARM and FPGA</a:t>
            </a:r>
          </a:p>
          <a:p>
            <a:endParaRPr lang="en-US" altLang="zh-CN" dirty="0"/>
          </a:p>
          <a:p>
            <a:r>
              <a:rPr lang="en-US" altLang="zh-CN" dirty="0"/>
              <a:t>Wrote C programs to perform various functions on the FPGA</a:t>
            </a:r>
          </a:p>
          <a:p>
            <a:endParaRPr lang="en-US" altLang="zh-CN" dirty="0"/>
          </a:p>
          <a:p>
            <a:r>
              <a:rPr lang="en-US" altLang="zh-CN" dirty="0"/>
              <a:t>Created custom </a:t>
            </a:r>
            <a:r>
              <a:rPr lang="en-US" altLang="zh-CN" dirty="0" err="1"/>
              <a:t>PetaLinux</a:t>
            </a:r>
            <a:r>
              <a:rPr lang="en-US" altLang="zh-CN" dirty="0"/>
              <a:t> image with the bitstream. Put the MNIST dataset and a few C programs the SD card.</a:t>
            </a:r>
          </a:p>
          <a:p>
            <a:pPr marL="0" indent="0">
              <a:buNone/>
            </a:pPr>
            <a:endParaRPr lang="en-US" altLang="zh-CN" dirty="0"/>
          </a:p>
          <a:p>
            <a:endParaRPr lang="en-US" altLang="zh-CN" dirty="0"/>
          </a:p>
        </p:txBody>
      </p:sp>
    </p:spTree>
    <p:extLst>
      <p:ext uri="{BB962C8B-B14F-4D97-AF65-F5344CB8AC3E}">
        <p14:creationId xmlns:p14="http://schemas.microsoft.com/office/powerpoint/2010/main" val="82108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CCCE-DA82-4C59-BBB3-38F1B667341D}"/>
              </a:ext>
            </a:extLst>
          </p:cNvPr>
          <p:cNvSpPr>
            <a:spLocks noGrp="1"/>
          </p:cNvSpPr>
          <p:nvPr>
            <p:ph type="title"/>
          </p:nvPr>
        </p:nvSpPr>
        <p:spPr/>
        <p:txBody>
          <a:bodyPr/>
          <a:lstStyle/>
          <a:p>
            <a:r>
              <a:rPr lang="en-US" altLang="zh-CN" dirty="0" err="1"/>
              <a:t>Softmax</a:t>
            </a:r>
            <a:r>
              <a:rPr lang="en-US" altLang="zh-CN" dirty="0"/>
              <a:t> Layer</a:t>
            </a:r>
            <a:endParaRPr lang="zh-CN" altLang="en-US" dirty="0"/>
          </a:p>
        </p:txBody>
      </p:sp>
      <p:sp>
        <p:nvSpPr>
          <p:cNvPr id="3" name="Content Placeholder 2">
            <a:extLst>
              <a:ext uri="{FF2B5EF4-FFF2-40B4-BE49-F238E27FC236}">
                <a16:creationId xmlns:a16="http://schemas.microsoft.com/office/drawing/2014/main" id="{B74217BF-CECE-4D30-9432-BA3C9ABF5E25}"/>
              </a:ext>
            </a:extLst>
          </p:cNvPr>
          <p:cNvSpPr>
            <a:spLocks noGrp="1"/>
          </p:cNvSpPr>
          <p:nvPr>
            <p:ph idx="1"/>
          </p:nvPr>
        </p:nvSpPr>
        <p:spPr/>
        <p:txBody>
          <a:bodyPr/>
          <a:lstStyle/>
          <a:p>
            <a:r>
              <a:rPr lang="en-US" altLang="zh-CN" dirty="0"/>
              <a:t>Why? </a:t>
            </a:r>
          </a:p>
          <a:p>
            <a:pPr lvl="1"/>
            <a:r>
              <a:rPr lang="en-US" altLang="zh-CN" dirty="0"/>
              <a:t>Needed to calculate using an actual loss function for gradients, otherwise unable to learn properly</a:t>
            </a:r>
          </a:p>
          <a:p>
            <a:pPr lvl="1"/>
            <a:endParaRPr lang="en-US" altLang="zh-CN" dirty="0"/>
          </a:p>
          <a:p>
            <a:r>
              <a:rPr lang="en-US" altLang="zh-CN" dirty="0" err="1"/>
              <a:t>Softmax</a:t>
            </a:r>
            <a:r>
              <a:rPr lang="en-US" altLang="zh-CN" dirty="0"/>
              <a:t> is one of the best loss functions for training neural networks</a:t>
            </a:r>
          </a:p>
          <a:p>
            <a:endParaRPr lang="en-US" altLang="zh-CN" dirty="0"/>
          </a:p>
          <a:p>
            <a:r>
              <a:rPr lang="en-US" altLang="zh-CN" dirty="0"/>
              <a:t>Mathematically:</a:t>
            </a:r>
          </a:p>
          <a:p>
            <a:endParaRPr lang="en-US" altLang="zh-CN" dirty="0"/>
          </a:p>
          <a:p>
            <a:endParaRPr lang="en-US" altLang="zh-CN" dirty="0"/>
          </a:p>
          <a:p>
            <a:endParaRPr lang="en-US" altLang="zh-CN" dirty="0"/>
          </a:p>
          <a:p>
            <a:endParaRPr lang="zh-CN" altLang="en-US" dirty="0"/>
          </a:p>
        </p:txBody>
      </p:sp>
      <p:pic>
        <p:nvPicPr>
          <p:cNvPr id="4" name="Picture 3">
            <a:extLst>
              <a:ext uri="{FF2B5EF4-FFF2-40B4-BE49-F238E27FC236}">
                <a16:creationId xmlns:a16="http://schemas.microsoft.com/office/drawing/2014/main" id="{BD0A671F-6B9F-4401-BE59-168177CE33DD}"/>
              </a:ext>
            </a:extLst>
          </p:cNvPr>
          <p:cNvPicPr>
            <a:picLocks noChangeAspect="1"/>
          </p:cNvPicPr>
          <p:nvPr/>
        </p:nvPicPr>
        <p:blipFill>
          <a:blip r:embed="rId2"/>
          <a:stretch>
            <a:fillRect/>
          </a:stretch>
        </p:blipFill>
        <p:spPr>
          <a:xfrm>
            <a:off x="1811928" y="5162495"/>
            <a:ext cx="3848100" cy="1333500"/>
          </a:xfrm>
          <a:prstGeom prst="rect">
            <a:avLst/>
          </a:prstGeom>
        </p:spPr>
      </p:pic>
      <p:pic>
        <p:nvPicPr>
          <p:cNvPr id="5" name="Picture 4">
            <a:extLst>
              <a:ext uri="{FF2B5EF4-FFF2-40B4-BE49-F238E27FC236}">
                <a16:creationId xmlns:a16="http://schemas.microsoft.com/office/drawing/2014/main" id="{B76ACD54-881C-49B0-9581-AA49CE5A8E44}"/>
              </a:ext>
            </a:extLst>
          </p:cNvPr>
          <p:cNvPicPr>
            <a:picLocks noChangeAspect="1"/>
          </p:cNvPicPr>
          <p:nvPr/>
        </p:nvPicPr>
        <p:blipFill>
          <a:blip r:embed="rId3"/>
          <a:stretch>
            <a:fillRect/>
          </a:stretch>
        </p:blipFill>
        <p:spPr>
          <a:xfrm>
            <a:off x="6191652" y="4962470"/>
            <a:ext cx="4762500" cy="1533525"/>
          </a:xfrm>
          <a:prstGeom prst="rect">
            <a:avLst/>
          </a:prstGeom>
        </p:spPr>
      </p:pic>
    </p:spTree>
    <p:extLst>
      <p:ext uri="{BB962C8B-B14F-4D97-AF65-F5344CB8AC3E}">
        <p14:creationId xmlns:p14="http://schemas.microsoft.com/office/powerpoint/2010/main" val="189866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A1B4-C245-4D71-8F78-772D5C5FFE88}"/>
              </a:ext>
            </a:extLst>
          </p:cNvPr>
          <p:cNvSpPr>
            <a:spLocks noGrp="1"/>
          </p:cNvSpPr>
          <p:nvPr>
            <p:ph type="title"/>
          </p:nvPr>
        </p:nvSpPr>
        <p:spPr/>
        <p:txBody>
          <a:bodyPr/>
          <a:lstStyle/>
          <a:p>
            <a:r>
              <a:rPr lang="en-US" altLang="zh-CN" dirty="0" err="1"/>
              <a:t>Softmax</a:t>
            </a:r>
            <a:r>
              <a:rPr lang="en-US" altLang="zh-CN" dirty="0"/>
              <a:t> Layer Structure</a:t>
            </a:r>
            <a:endParaRPr lang="zh-CN" altLang="en-US" dirty="0"/>
          </a:p>
        </p:txBody>
      </p:sp>
      <p:sp>
        <p:nvSpPr>
          <p:cNvPr id="4" name="Rectangle: Rounded Corners 3">
            <a:extLst>
              <a:ext uri="{FF2B5EF4-FFF2-40B4-BE49-F238E27FC236}">
                <a16:creationId xmlns:a16="http://schemas.microsoft.com/office/drawing/2014/main" id="{CF16A76B-AB1E-4483-B0B3-0C32E5D91245}"/>
              </a:ext>
            </a:extLst>
          </p:cNvPr>
          <p:cNvSpPr/>
          <p:nvPr/>
        </p:nvSpPr>
        <p:spPr>
          <a:xfrm>
            <a:off x="1943268" y="2499002"/>
            <a:ext cx="1156984" cy="2578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Convert to float </a:t>
            </a:r>
            <a:endParaRPr lang="zh-CN" altLang="en-US" dirty="0"/>
          </a:p>
        </p:txBody>
      </p:sp>
      <p:sp>
        <p:nvSpPr>
          <p:cNvPr id="6" name="Rectangle: Rounded Corners 5">
            <a:extLst>
              <a:ext uri="{FF2B5EF4-FFF2-40B4-BE49-F238E27FC236}">
                <a16:creationId xmlns:a16="http://schemas.microsoft.com/office/drawing/2014/main" id="{CDE52584-162B-41AD-A900-531487ACA75E}"/>
              </a:ext>
            </a:extLst>
          </p:cNvPr>
          <p:cNvSpPr/>
          <p:nvPr/>
        </p:nvSpPr>
        <p:spPr>
          <a:xfrm>
            <a:off x="3697730" y="2499002"/>
            <a:ext cx="1156984" cy="2578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Perform e</a:t>
            </a:r>
            <a:r>
              <a:rPr lang="en-US" altLang="zh-CN" baseline="30000" dirty="0"/>
              <a:t>x</a:t>
            </a:r>
            <a:endParaRPr lang="zh-CN" altLang="en-US" dirty="0"/>
          </a:p>
        </p:txBody>
      </p:sp>
      <p:sp>
        <p:nvSpPr>
          <p:cNvPr id="7" name="Rectangle: Rounded Corners 6">
            <a:extLst>
              <a:ext uri="{FF2B5EF4-FFF2-40B4-BE49-F238E27FC236}">
                <a16:creationId xmlns:a16="http://schemas.microsoft.com/office/drawing/2014/main" id="{4D311172-9979-4A06-8939-90D4FFE3102C}"/>
              </a:ext>
            </a:extLst>
          </p:cNvPr>
          <p:cNvSpPr/>
          <p:nvPr/>
        </p:nvSpPr>
        <p:spPr>
          <a:xfrm>
            <a:off x="5452193" y="2499002"/>
            <a:ext cx="1156984" cy="2578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Convert back to fixed</a:t>
            </a:r>
            <a:endParaRPr lang="zh-CN" altLang="en-US" dirty="0"/>
          </a:p>
        </p:txBody>
      </p:sp>
      <p:sp>
        <p:nvSpPr>
          <p:cNvPr id="8" name="Rectangle: Rounded Corners 7">
            <a:extLst>
              <a:ext uri="{FF2B5EF4-FFF2-40B4-BE49-F238E27FC236}">
                <a16:creationId xmlns:a16="http://schemas.microsoft.com/office/drawing/2014/main" id="{B29B83A5-DAC4-44CC-B533-4CF88B8DDFE5}"/>
              </a:ext>
            </a:extLst>
          </p:cNvPr>
          <p:cNvSpPr/>
          <p:nvPr/>
        </p:nvSpPr>
        <p:spPr>
          <a:xfrm>
            <a:off x="7206656" y="2499002"/>
            <a:ext cx="1156984" cy="25780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Sum all e</a:t>
            </a:r>
            <a:r>
              <a:rPr lang="en-US" altLang="zh-CN" baseline="30000" dirty="0"/>
              <a:t>x</a:t>
            </a:r>
            <a:endParaRPr lang="zh-CN" altLang="en-US" dirty="0"/>
          </a:p>
        </p:txBody>
      </p:sp>
      <p:pic>
        <p:nvPicPr>
          <p:cNvPr id="9" name="Picture 8">
            <a:extLst>
              <a:ext uri="{FF2B5EF4-FFF2-40B4-BE49-F238E27FC236}">
                <a16:creationId xmlns:a16="http://schemas.microsoft.com/office/drawing/2014/main" id="{759F00B5-34F3-4271-8003-FE873E0E55AA}"/>
              </a:ext>
            </a:extLst>
          </p:cNvPr>
          <p:cNvPicPr>
            <a:picLocks noChangeAspect="1"/>
          </p:cNvPicPr>
          <p:nvPr/>
        </p:nvPicPr>
        <p:blipFill>
          <a:blip r:embed="rId2"/>
          <a:stretch>
            <a:fillRect/>
          </a:stretch>
        </p:blipFill>
        <p:spPr>
          <a:xfrm>
            <a:off x="7601495" y="564369"/>
            <a:ext cx="3848100" cy="1333500"/>
          </a:xfrm>
          <a:prstGeom prst="rect">
            <a:avLst/>
          </a:prstGeom>
          <a:ln w="19050">
            <a:solidFill>
              <a:schemeClr val="tx1"/>
            </a:solidFill>
          </a:ln>
        </p:spPr>
      </p:pic>
      <p:sp>
        <p:nvSpPr>
          <p:cNvPr id="10" name="Rectangle: Rounded Corners 9">
            <a:extLst>
              <a:ext uri="{FF2B5EF4-FFF2-40B4-BE49-F238E27FC236}">
                <a16:creationId xmlns:a16="http://schemas.microsoft.com/office/drawing/2014/main" id="{1C7E5232-3153-4F47-8AA3-EA092C448CE9}"/>
              </a:ext>
            </a:extLst>
          </p:cNvPr>
          <p:cNvSpPr/>
          <p:nvPr/>
        </p:nvSpPr>
        <p:spPr>
          <a:xfrm>
            <a:off x="8961119" y="2499002"/>
            <a:ext cx="1156984" cy="25780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Divider core</a:t>
            </a:r>
            <a:endParaRPr lang="zh-CN" altLang="en-US" dirty="0"/>
          </a:p>
        </p:txBody>
      </p:sp>
      <p:sp>
        <p:nvSpPr>
          <p:cNvPr id="11" name="TextBox 10">
            <a:extLst>
              <a:ext uri="{FF2B5EF4-FFF2-40B4-BE49-F238E27FC236}">
                <a16:creationId xmlns:a16="http://schemas.microsoft.com/office/drawing/2014/main" id="{A4708788-AAC2-4A77-9364-6A212E491756}"/>
              </a:ext>
            </a:extLst>
          </p:cNvPr>
          <p:cNvSpPr txBox="1"/>
          <p:nvPr/>
        </p:nvSpPr>
        <p:spPr>
          <a:xfrm>
            <a:off x="3061062" y="5569545"/>
            <a:ext cx="5939246" cy="923330"/>
          </a:xfrm>
          <a:prstGeom prst="rect">
            <a:avLst/>
          </a:prstGeom>
          <a:noFill/>
        </p:spPr>
        <p:txBody>
          <a:bodyPr wrap="square" rtlCol="0">
            <a:spAutoFit/>
          </a:bodyPr>
          <a:lstStyle/>
          <a:p>
            <a:r>
              <a:rPr lang="en-US" altLang="zh-CN" dirty="0"/>
              <a:t>Derivative is quite simple for </a:t>
            </a:r>
            <a:r>
              <a:rPr lang="en-US" altLang="zh-CN" dirty="0" err="1"/>
              <a:t>softmax</a:t>
            </a:r>
            <a:r>
              <a:rPr lang="en-US" altLang="zh-CN" dirty="0"/>
              <a:t>. It is just the output of the </a:t>
            </a:r>
            <a:r>
              <a:rPr lang="en-US" altLang="zh-CN" dirty="0" err="1"/>
              <a:t>softmax</a:t>
            </a:r>
            <a:r>
              <a:rPr lang="en-US" altLang="zh-CN" dirty="0"/>
              <a:t> for non-label neurons, and output minus 1 for the label neuron</a:t>
            </a:r>
            <a:endParaRPr lang="zh-CN" altLang="en-US" dirty="0"/>
          </a:p>
        </p:txBody>
      </p:sp>
      <p:sp>
        <p:nvSpPr>
          <p:cNvPr id="12" name="TextBox 11">
            <a:extLst>
              <a:ext uri="{FF2B5EF4-FFF2-40B4-BE49-F238E27FC236}">
                <a16:creationId xmlns:a16="http://schemas.microsoft.com/office/drawing/2014/main" id="{FF5ECFD1-3CC9-45BA-96FA-4A7AD4FC16E0}"/>
              </a:ext>
            </a:extLst>
          </p:cNvPr>
          <p:cNvSpPr txBox="1"/>
          <p:nvPr/>
        </p:nvSpPr>
        <p:spPr>
          <a:xfrm>
            <a:off x="994954" y="1752245"/>
            <a:ext cx="4807131" cy="369332"/>
          </a:xfrm>
          <a:prstGeom prst="rect">
            <a:avLst/>
          </a:prstGeom>
          <a:noFill/>
        </p:spPr>
        <p:txBody>
          <a:bodyPr wrap="square" rtlCol="0">
            <a:spAutoFit/>
          </a:bodyPr>
          <a:lstStyle/>
          <a:p>
            <a:r>
              <a:rPr lang="en-US" altLang="zh-CN" dirty="0"/>
              <a:t>Pipelined for the 10 output neurons</a:t>
            </a:r>
            <a:endParaRPr lang="zh-CN" altLang="en-US" dirty="0"/>
          </a:p>
        </p:txBody>
      </p:sp>
      <p:cxnSp>
        <p:nvCxnSpPr>
          <p:cNvPr id="14" name="Straight Arrow Connector 13">
            <a:extLst>
              <a:ext uri="{FF2B5EF4-FFF2-40B4-BE49-F238E27FC236}">
                <a16:creationId xmlns:a16="http://schemas.microsoft.com/office/drawing/2014/main" id="{3134D4F0-1003-4BB5-9CB2-F9C53C389A16}"/>
              </a:ext>
            </a:extLst>
          </p:cNvPr>
          <p:cNvCxnSpPr>
            <a:cxnSpLocks/>
            <a:endCxn id="4" idx="1"/>
          </p:cNvCxnSpPr>
          <p:nvPr/>
        </p:nvCxnSpPr>
        <p:spPr>
          <a:xfrm>
            <a:off x="838200" y="3788050"/>
            <a:ext cx="11050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CD4CB3-960D-4FCA-9F0A-5CB588982582}"/>
              </a:ext>
            </a:extLst>
          </p:cNvPr>
          <p:cNvCxnSpPr>
            <a:cxnSpLocks/>
            <a:stCxn id="4" idx="3"/>
            <a:endCxn id="6" idx="1"/>
          </p:cNvCxnSpPr>
          <p:nvPr/>
        </p:nvCxnSpPr>
        <p:spPr>
          <a:xfrm>
            <a:off x="3100252" y="3788050"/>
            <a:ext cx="5974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CFEC97-ED88-4480-8AC1-BD35CBD0709A}"/>
              </a:ext>
            </a:extLst>
          </p:cNvPr>
          <p:cNvCxnSpPr>
            <a:cxnSpLocks/>
            <a:stCxn id="6" idx="3"/>
            <a:endCxn id="7" idx="1"/>
          </p:cNvCxnSpPr>
          <p:nvPr/>
        </p:nvCxnSpPr>
        <p:spPr>
          <a:xfrm>
            <a:off x="4854714" y="3788050"/>
            <a:ext cx="59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E7C3F2-98A9-4226-90F6-A9392483DE39}"/>
              </a:ext>
            </a:extLst>
          </p:cNvPr>
          <p:cNvCxnSpPr>
            <a:cxnSpLocks/>
            <a:stCxn id="7" idx="3"/>
            <a:endCxn id="8" idx="1"/>
          </p:cNvCxnSpPr>
          <p:nvPr/>
        </p:nvCxnSpPr>
        <p:spPr>
          <a:xfrm>
            <a:off x="6609177" y="3788050"/>
            <a:ext cx="59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CD093A1-ADE3-4F9A-A102-725B28CDC665}"/>
              </a:ext>
            </a:extLst>
          </p:cNvPr>
          <p:cNvCxnSpPr>
            <a:cxnSpLocks/>
            <a:stCxn id="8" idx="3"/>
            <a:endCxn id="10" idx="1"/>
          </p:cNvCxnSpPr>
          <p:nvPr/>
        </p:nvCxnSpPr>
        <p:spPr>
          <a:xfrm>
            <a:off x="8363640" y="3788050"/>
            <a:ext cx="59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52A2A2-B020-40A8-8E37-B72D0D6F5EF2}"/>
              </a:ext>
            </a:extLst>
          </p:cNvPr>
          <p:cNvCxnSpPr>
            <a:cxnSpLocks/>
            <a:stCxn id="10" idx="3"/>
          </p:cNvCxnSpPr>
          <p:nvPr/>
        </p:nvCxnSpPr>
        <p:spPr>
          <a:xfrm>
            <a:off x="10118103" y="3788050"/>
            <a:ext cx="6021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0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AA89-7A97-49F0-A2B3-18AD3423CCC6}"/>
              </a:ext>
            </a:extLst>
          </p:cNvPr>
          <p:cNvSpPr>
            <a:spLocks noGrp="1"/>
          </p:cNvSpPr>
          <p:nvPr>
            <p:ph type="title"/>
          </p:nvPr>
        </p:nvSpPr>
        <p:spPr/>
        <p:txBody>
          <a:bodyPr/>
          <a:lstStyle/>
          <a:p>
            <a:r>
              <a:rPr lang="en-US" altLang="zh-CN" dirty="0"/>
              <a:t>Also… don’t set the divider IP core to 1 cycle</a:t>
            </a:r>
            <a:endParaRPr lang="zh-CN" altLang="en-US" dirty="0"/>
          </a:p>
        </p:txBody>
      </p:sp>
      <p:pic>
        <p:nvPicPr>
          <p:cNvPr id="4" name="Picture 3">
            <a:extLst>
              <a:ext uri="{FF2B5EF4-FFF2-40B4-BE49-F238E27FC236}">
                <a16:creationId xmlns:a16="http://schemas.microsoft.com/office/drawing/2014/main" id="{96E15BC5-0100-4490-B323-D7983D6B3DFA}"/>
              </a:ext>
            </a:extLst>
          </p:cNvPr>
          <p:cNvPicPr>
            <a:picLocks noChangeAspect="1"/>
          </p:cNvPicPr>
          <p:nvPr/>
        </p:nvPicPr>
        <p:blipFill>
          <a:blip r:embed="rId2"/>
          <a:stretch>
            <a:fillRect/>
          </a:stretch>
        </p:blipFill>
        <p:spPr>
          <a:xfrm>
            <a:off x="3531326" y="2563269"/>
            <a:ext cx="4794068" cy="2496910"/>
          </a:xfrm>
          <a:prstGeom prst="rect">
            <a:avLst/>
          </a:prstGeom>
        </p:spPr>
      </p:pic>
    </p:spTree>
    <p:extLst>
      <p:ext uri="{BB962C8B-B14F-4D97-AF65-F5344CB8AC3E}">
        <p14:creationId xmlns:p14="http://schemas.microsoft.com/office/powerpoint/2010/main" val="418862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60DB-5297-421A-B7AA-1B0D5F39935F}"/>
              </a:ext>
            </a:extLst>
          </p:cNvPr>
          <p:cNvSpPr>
            <a:spLocks noGrp="1"/>
          </p:cNvSpPr>
          <p:nvPr>
            <p:ph type="title"/>
          </p:nvPr>
        </p:nvSpPr>
        <p:spPr/>
        <p:txBody>
          <a:bodyPr/>
          <a:lstStyle/>
          <a:p>
            <a:r>
              <a:rPr lang="en-US" altLang="zh-CN" dirty="0"/>
              <a:t>Verification of </a:t>
            </a:r>
            <a:r>
              <a:rPr lang="en-US" altLang="zh-CN" dirty="0" err="1"/>
              <a:t>Softmax</a:t>
            </a:r>
            <a:endParaRPr lang="zh-CN" altLang="en-US" dirty="0"/>
          </a:p>
        </p:txBody>
      </p:sp>
      <p:sp>
        <p:nvSpPr>
          <p:cNvPr id="3" name="Content Placeholder 2">
            <a:extLst>
              <a:ext uri="{FF2B5EF4-FFF2-40B4-BE49-F238E27FC236}">
                <a16:creationId xmlns:a16="http://schemas.microsoft.com/office/drawing/2014/main" id="{45ACC9C7-C280-428F-AA6B-9D0693A588F9}"/>
              </a:ext>
            </a:extLst>
          </p:cNvPr>
          <p:cNvSpPr>
            <a:spLocks noGrp="1"/>
          </p:cNvSpPr>
          <p:nvPr>
            <p:ph idx="1"/>
          </p:nvPr>
        </p:nvSpPr>
        <p:spPr/>
        <p:txBody>
          <a:bodyPr/>
          <a:lstStyle/>
          <a:p>
            <a:r>
              <a:rPr lang="en-US" altLang="zh-CN" dirty="0"/>
              <a:t>… I found out that </a:t>
            </a:r>
            <a:r>
              <a:rPr lang="en-US" altLang="zh-CN" dirty="0" err="1"/>
              <a:t>SystemVerilog</a:t>
            </a:r>
            <a:r>
              <a:rPr lang="en-US" altLang="zh-CN" dirty="0"/>
              <a:t>/Verilog can print out floating point, so it’s quite quick to visually verify now.</a:t>
            </a:r>
            <a:endParaRPr lang="zh-CN" altLang="en-US" dirty="0"/>
          </a:p>
        </p:txBody>
      </p:sp>
    </p:spTree>
    <p:extLst>
      <p:ext uri="{BB962C8B-B14F-4D97-AF65-F5344CB8AC3E}">
        <p14:creationId xmlns:p14="http://schemas.microsoft.com/office/powerpoint/2010/main" val="337473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AF50-E874-40DC-8C2E-B5BD19F2DAF9}"/>
              </a:ext>
            </a:extLst>
          </p:cNvPr>
          <p:cNvSpPr>
            <a:spLocks noGrp="1"/>
          </p:cNvSpPr>
          <p:nvPr>
            <p:ph type="title"/>
          </p:nvPr>
        </p:nvSpPr>
        <p:spPr/>
        <p:txBody>
          <a:bodyPr/>
          <a:lstStyle/>
          <a:p>
            <a:r>
              <a:rPr lang="en-US" altLang="zh-CN" dirty="0"/>
              <a:t>FPGA Clock Frequency </a:t>
            </a:r>
            <a:endParaRPr lang="zh-CN" altLang="en-US" dirty="0"/>
          </a:p>
        </p:txBody>
      </p:sp>
      <p:sp>
        <p:nvSpPr>
          <p:cNvPr id="3" name="Content Placeholder 2">
            <a:extLst>
              <a:ext uri="{FF2B5EF4-FFF2-40B4-BE49-F238E27FC236}">
                <a16:creationId xmlns:a16="http://schemas.microsoft.com/office/drawing/2014/main" id="{969D5339-C071-4981-86DC-2791BA061D27}"/>
              </a:ext>
            </a:extLst>
          </p:cNvPr>
          <p:cNvSpPr>
            <a:spLocks noGrp="1"/>
          </p:cNvSpPr>
          <p:nvPr>
            <p:ph idx="1"/>
          </p:nvPr>
        </p:nvSpPr>
        <p:spPr>
          <a:xfrm>
            <a:off x="838200" y="1825625"/>
            <a:ext cx="4752703" cy="4351338"/>
          </a:xfrm>
        </p:spPr>
        <p:txBody>
          <a:bodyPr>
            <a:normAutofit fontScale="85000" lnSpcReduction="10000"/>
          </a:bodyPr>
          <a:lstStyle/>
          <a:p>
            <a:r>
              <a:rPr lang="en-US" altLang="zh-CN" dirty="0"/>
              <a:t>FPGA being at 50 MHz, should I try to get it back to 100 MHz?</a:t>
            </a:r>
          </a:p>
          <a:p>
            <a:pPr lvl="1"/>
            <a:r>
              <a:rPr lang="en-US" altLang="zh-CN" dirty="0"/>
              <a:t>No, DDR transmission is the bottle neck, as observed by the active cycle percentage</a:t>
            </a:r>
          </a:p>
          <a:p>
            <a:endParaRPr lang="en-US" altLang="zh-CN" dirty="0"/>
          </a:p>
          <a:p>
            <a:r>
              <a:rPr lang="en-US" altLang="zh-CN" dirty="0"/>
              <a:t>Also, active cycle percentage is ~2x for training compared to inference. </a:t>
            </a:r>
          </a:p>
          <a:p>
            <a:endParaRPr lang="en-US" altLang="zh-CN" dirty="0"/>
          </a:p>
          <a:p>
            <a:r>
              <a:rPr lang="en-US" altLang="zh-CN" dirty="0"/>
              <a:t>This is because training is ~2x more cycles, so roughly ~2x more time to load the next image</a:t>
            </a:r>
            <a:endParaRPr lang="zh-CN" altLang="en-US" dirty="0"/>
          </a:p>
        </p:txBody>
      </p:sp>
      <p:pic>
        <p:nvPicPr>
          <p:cNvPr id="5" name="Picture 4">
            <a:extLst>
              <a:ext uri="{FF2B5EF4-FFF2-40B4-BE49-F238E27FC236}">
                <a16:creationId xmlns:a16="http://schemas.microsoft.com/office/drawing/2014/main" id="{B34FB606-80DF-4D43-BCA9-CDACCDE5F8A9}"/>
              </a:ext>
            </a:extLst>
          </p:cNvPr>
          <p:cNvPicPr>
            <a:picLocks noChangeAspect="1"/>
          </p:cNvPicPr>
          <p:nvPr/>
        </p:nvPicPr>
        <p:blipFill>
          <a:blip r:embed="rId2"/>
          <a:stretch>
            <a:fillRect/>
          </a:stretch>
        </p:blipFill>
        <p:spPr>
          <a:xfrm>
            <a:off x="5972719" y="2229139"/>
            <a:ext cx="5924550" cy="1371600"/>
          </a:xfrm>
          <a:prstGeom prst="rect">
            <a:avLst/>
          </a:prstGeom>
        </p:spPr>
      </p:pic>
      <p:pic>
        <p:nvPicPr>
          <p:cNvPr id="6" name="Picture 5">
            <a:extLst>
              <a:ext uri="{FF2B5EF4-FFF2-40B4-BE49-F238E27FC236}">
                <a16:creationId xmlns:a16="http://schemas.microsoft.com/office/drawing/2014/main" id="{17E6619A-9124-4248-BA64-A4441D83A2D0}"/>
              </a:ext>
            </a:extLst>
          </p:cNvPr>
          <p:cNvPicPr>
            <a:picLocks noChangeAspect="1"/>
          </p:cNvPicPr>
          <p:nvPr/>
        </p:nvPicPr>
        <p:blipFill>
          <a:blip r:embed="rId3"/>
          <a:stretch>
            <a:fillRect/>
          </a:stretch>
        </p:blipFill>
        <p:spPr>
          <a:xfrm>
            <a:off x="5972719" y="4835525"/>
            <a:ext cx="6191250" cy="1657350"/>
          </a:xfrm>
          <a:prstGeom prst="rect">
            <a:avLst/>
          </a:prstGeom>
        </p:spPr>
      </p:pic>
      <p:sp>
        <p:nvSpPr>
          <p:cNvPr id="7" name="TextBox 6">
            <a:extLst>
              <a:ext uri="{FF2B5EF4-FFF2-40B4-BE49-F238E27FC236}">
                <a16:creationId xmlns:a16="http://schemas.microsoft.com/office/drawing/2014/main" id="{AA87A864-8538-452C-8202-12148CE0BC25}"/>
              </a:ext>
            </a:extLst>
          </p:cNvPr>
          <p:cNvSpPr txBox="1"/>
          <p:nvPr/>
        </p:nvSpPr>
        <p:spPr>
          <a:xfrm>
            <a:off x="7058297" y="1859807"/>
            <a:ext cx="3753394" cy="369332"/>
          </a:xfrm>
          <a:prstGeom prst="rect">
            <a:avLst/>
          </a:prstGeom>
          <a:noFill/>
        </p:spPr>
        <p:txBody>
          <a:bodyPr wrap="square" rtlCol="0">
            <a:spAutoFit/>
          </a:bodyPr>
          <a:lstStyle/>
          <a:p>
            <a:pPr algn="ctr"/>
            <a:r>
              <a:rPr lang="en-US" altLang="zh-CN" dirty="0"/>
              <a:t>Inference</a:t>
            </a:r>
            <a:endParaRPr lang="zh-CN" altLang="en-US" dirty="0"/>
          </a:p>
        </p:txBody>
      </p:sp>
      <p:sp>
        <p:nvSpPr>
          <p:cNvPr id="10" name="TextBox 9">
            <a:extLst>
              <a:ext uri="{FF2B5EF4-FFF2-40B4-BE49-F238E27FC236}">
                <a16:creationId xmlns:a16="http://schemas.microsoft.com/office/drawing/2014/main" id="{4608F01D-3D8C-4EDE-9C3C-920F230CEECF}"/>
              </a:ext>
            </a:extLst>
          </p:cNvPr>
          <p:cNvSpPr txBox="1"/>
          <p:nvPr/>
        </p:nvSpPr>
        <p:spPr>
          <a:xfrm>
            <a:off x="7058297" y="4508523"/>
            <a:ext cx="3753394" cy="369332"/>
          </a:xfrm>
          <a:prstGeom prst="rect">
            <a:avLst/>
          </a:prstGeom>
          <a:noFill/>
        </p:spPr>
        <p:txBody>
          <a:bodyPr wrap="square" rtlCol="0">
            <a:spAutoFit/>
          </a:bodyPr>
          <a:lstStyle/>
          <a:p>
            <a:pPr algn="ctr"/>
            <a:r>
              <a:rPr lang="en-US" altLang="zh-CN" dirty="0"/>
              <a:t>Training</a:t>
            </a:r>
            <a:endParaRPr lang="zh-CN" altLang="en-US" dirty="0"/>
          </a:p>
        </p:txBody>
      </p:sp>
    </p:spTree>
    <p:extLst>
      <p:ext uri="{BB962C8B-B14F-4D97-AF65-F5344CB8AC3E}">
        <p14:creationId xmlns:p14="http://schemas.microsoft.com/office/powerpoint/2010/main" val="707172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6123</TotalTime>
  <Words>447</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Thesis Update #12</vt:lpstr>
      <vt:lpstr>Demo!</vt:lpstr>
      <vt:lpstr>What’s going on, if the gradients calculated are correct, why isn’t it training to perfection!</vt:lpstr>
      <vt:lpstr>Updates</vt:lpstr>
      <vt:lpstr>Softmax Layer</vt:lpstr>
      <vt:lpstr>Softmax Layer Structure</vt:lpstr>
      <vt:lpstr>Also… don’t set the divider IP core to 1 cycle</vt:lpstr>
      <vt:lpstr>Verification of Softmax</vt:lpstr>
      <vt:lpstr>FPGA Clock Frequency </vt:lpstr>
      <vt:lpstr>Timing/Results</vt:lpstr>
      <vt:lpstr>Results</vt:lpstr>
      <vt:lpstr>Exam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398</cp:revision>
  <dcterms:created xsi:type="dcterms:W3CDTF">2019-02-10T13:37:04Z</dcterms:created>
  <dcterms:modified xsi:type="dcterms:W3CDTF">2019-06-12T17:50:32Z</dcterms:modified>
</cp:coreProperties>
</file>