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zh-CN"/>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zh-CN"/>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zh-CN"/>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zh-CN"/>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zh-CN"/>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ltLang="zh-CN"/>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zh-CN"/>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#2</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February 18,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C50A-A805-4397-B489-A12B42E08ADE}"/>
              </a:ext>
            </a:extLst>
          </p:cNvPr>
          <p:cNvSpPr>
            <a:spLocks noGrp="1"/>
          </p:cNvSpPr>
          <p:nvPr>
            <p:ph type="title"/>
          </p:nvPr>
        </p:nvSpPr>
        <p:spPr/>
        <p:txBody>
          <a:bodyPr/>
          <a:lstStyle/>
          <a:p>
            <a:r>
              <a:rPr lang="en-US" altLang="zh-CN" dirty="0"/>
              <a:t>Benchmark Model Update</a:t>
            </a:r>
            <a:endParaRPr lang="zh-CN" altLang="en-US" dirty="0"/>
          </a:p>
        </p:txBody>
      </p:sp>
      <p:sp>
        <p:nvSpPr>
          <p:cNvPr id="3" name="Content Placeholder 2">
            <a:extLst>
              <a:ext uri="{FF2B5EF4-FFF2-40B4-BE49-F238E27FC236}">
                <a16:creationId xmlns:a16="http://schemas.microsoft.com/office/drawing/2014/main" id="{571FCE29-9C55-4421-BE6B-0C3854F0E9C9}"/>
              </a:ext>
            </a:extLst>
          </p:cNvPr>
          <p:cNvSpPr>
            <a:spLocks noGrp="1"/>
          </p:cNvSpPr>
          <p:nvPr>
            <p:ph idx="1"/>
          </p:nvPr>
        </p:nvSpPr>
        <p:spPr/>
        <p:txBody>
          <a:bodyPr/>
          <a:lstStyle/>
          <a:p>
            <a:r>
              <a:rPr lang="en-US" altLang="zh-CN" dirty="0"/>
              <a:t>Have implemented CPU/GPU benchmark models on CIFAR10 using </a:t>
            </a:r>
            <a:r>
              <a:rPr lang="en-US" altLang="zh-CN" dirty="0" err="1"/>
              <a:t>Tensorflow</a:t>
            </a:r>
            <a:r>
              <a:rPr lang="en-US" altLang="zh-CN" dirty="0"/>
              <a:t>. CPU/GPU toggle is done by changing one line of code</a:t>
            </a:r>
          </a:p>
          <a:p>
            <a:endParaRPr lang="en-US" altLang="zh-CN" dirty="0"/>
          </a:p>
          <a:p>
            <a:r>
              <a:rPr lang="en-US" altLang="zh-CN" dirty="0"/>
              <a:t>I want to change to </a:t>
            </a:r>
            <a:r>
              <a:rPr lang="en-US" altLang="zh-CN" dirty="0" err="1"/>
              <a:t>PyTorch</a:t>
            </a:r>
            <a:r>
              <a:rPr lang="en-US" altLang="zh-CN" dirty="0"/>
              <a:t> though as the code would be a slightly more readable, portable, and less abstract in what’s going on under the hood</a:t>
            </a:r>
          </a:p>
          <a:p>
            <a:endParaRPr lang="en-US" altLang="zh-CN" dirty="0"/>
          </a:p>
          <a:p>
            <a:r>
              <a:rPr lang="en-US" altLang="zh-CN" dirty="0"/>
              <a:t>This will not take much longer. Not planning on benchmarking so soon, perhaps GPU can run overnight and CPU over the weekend. Not in a rush at the moment</a:t>
            </a:r>
            <a:endParaRPr lang="zh-CN" altLang="en-US" dirty="0"/>
          </a:p>
        </p:txBody>
      </p:sp>
    </p:spTree>
    <p:extLst>
      <p:ext uri="{BB962C8B-B14F-4D97-AF65-F5344CB8AC3E}">
        <p14:creationId xmlns:p14="http://schemas.microsoft.com/office/powerpoint/2010/main" val="108704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5D75-46B1-4F9B-AD7A-A441D462F592}"/>
              </a:ext>
            </a:extLst>
          </p:cNvPr>
          <p:cNvSpPr>
            <a:spLocks noGrp="1"/>
          </p:cNvSpPr>
          <p:nvPr>
            <p:ph type="title"/>
          </p:nvPr>
        </p:nvSpPr>
        <p:spPr/>
        <p:txBody>
          <a:bodyPr/>
          <a:lstStyle/>
          <a:p>
            <a:r>
              <a:rPr lang="en-US" altLang="zh-CN" dirty="0"/>
              <a:t>Research Aim and Direction</a:t>
            </a:r>
            <a:endParaRPr lang="zh-CN" altLang="en-US" dirty="0"/>
          </a:p>
        </p:txBody>
      </p:sp>
      <p:sp>
        <p:nvSpPr>
          <p:cNvPr id="3" name="Content Placeholder 2">
            <a:extLst>
              <a:ext uri="{FF2B5EF4-FFF2-40B4-BE49-F238E27FC236}">
                <a16:creationId xmlns:a16="http://schemas.microsoft.com/office/drawing/2014/main" id="{254390DC-58B3-452B-B1E8-BC02560586BB}"/>
              </a:ext>
            </a:extLst>
          </p:cNvPr>
          <p:cNvSpPr>
            <a:spLocks noGrp="1"/>
          </p:cNvSpPr>
          <p:nvPr>
            <p:ph idx="1"/>
          </p:nvPr>
        </p:nvSpPr>
        <p:spPr/>
        <p:txBody>
          <a:bodyPr/>
          <a:lstStyle/>
          <a:p>
            <a:r>
              <a:rPr lang="en-US" altLang="zh-CN" dirty="0"/>
              <a:t>The next few slides will just talk about some relevant papers, the things I’ve learned from them, and how I want to use the findings from these papers to move forward</a:t>
            </a:r>
            <a:endParaRPr lang="zh-CN" altLang="en-US" dirty="0"/>
          </a:p>
        </p:txBody>
      </p:sp>
    </p:spTree>
    <p:extLst>
      <p:ext uri="{BB962C8B-B14F-4D97-AF65-F5344CB8AC3E}">
        <p14:creationId xmlns:p14="http://schemas.microsoft.com/office/powerpoint/2010/main" val="257053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9569-7B1D-4CFC-A1C4-07440857B020}"/>
              </a:ext>
            </a:extLst>
          </p:cNvPr>
          <p:cNvSpPr>
            <a:spLocks noGrp="1"/>
          </p:cNvSpPr>
          <p:nvPr>
            <p:ph type="title"/>
          </p:nvPr>
        </p:nvSpPr>
        <p:spPr>
          <a:xfrm>
            <a:off x="2529315" y="115226"/>
            <a:ext cx="8911687" cy="1280890"/>
          </a:xfrm>
        </p:spPr>
        <p:txBody>
          <a:bodyPr>
            <a:normAutofit fontScale="90000"/>
          </a:bodyPr>
          <a:lstStyle/>
          <a:p>
            <a:r>
              <a:rPr lang="en-US" altLang="zh-CN" i="1" dirty="0"/>
              <a:t>Training Deep Neural Networks With Low Precision Multiplications (2015)</a:t>
            </a:r>
            <a:br>
              <a:rPr lang="en-US" altLang="zh-CN" i="1" dirty="0"/>
            </a:br>
            <a:r>
              <a:rPr lang="en-US" altLang="zh-CN" b="1" i="1" dirty="0" err="1"/>
              <a:t>Courbariaux</a:t>
            </a:r>
            <a:r>
              <a:rPr lang="en-US" altLang="zh-CN" b="1" i="1" dirty="0"/>
              <a:t>, David, et </a:t>
            </a:r>
            <a:r>
              <a:rPr lang="en-US" altLang="zh-CN" b="1" i="1" dirty="0" err="1"/>
              <a:t>Bengio</a:t>
            </a:r>
            <a:endParaRPr lang="zh-CN" altLang="en-US" b="1" i="1" dirty="0"/>
          </a:p>
        </p:txBody>
      </p:sp>
      <p:sp>
        <p:nvSpPr>
          <p:cNvPr id="3" name="Content Placeholder 2">
            <a:extLst>
              <a:ext uri="{FF2B5EF4-FFF2-40B4-BE49-F238E27FC236}">
                <a16:creationId xmlns:a16="http://schemas.microsoft.com/office/drawing/2014/main" id="{9196E5B8-6000-4A92-BBBF-02301E2870CA}"/>
              </a:ext>
            </a:extLst>
          </p:cNvPr>
          <p:cNvSpPr>
            <a:spLocks noGrp="1"/>
          </p:cNvSpPr>
          <p:nvPr>
            <p:ph idx="1"/>
          </p:nvPr>
        </p:nvSpPr>
        <p:spPr>
          <a:xfrm>
            <a:off x="2131748" y="1775790"/>
            <a:ext cx="8915400" cy="3777622"/>
          </a:xfrm>
        </p:spPr>
        <p:txBody>
          <a:bodyPr/>
          <a:lstStyle/>
          <a:p>
            <a:r>
              <a:rPr lang="en-US" altLang="zh-CN" dirty="0"/>
              <a:t>Paper tests training of networks using artificially lower (by software) precision multipliers for various floating points, fixed points, and dynamic fixed point</a:t>
            </a:r>
          </a:p>
          <a:p>
            <a:r>
              <a:rPr lang="en-US" altLang="zh-CN" dirty="0"/>
              <a:t>“Multipliers are the most space and power-hungry arithmetic operators of the digital implementation of deep neural networks”</a:t>
            </a:r>
          </a:p>
          <a:p>
            <a:r>
              <a:rPr lang="en-US" altLang="zh-CN" dirty="0"/>
              <a:t>Dynamic fixed point algorithm: shift decimal right if overflow rate for a layer &gt; 0.01%, otherwise shift left</a:t>
            </a:r>
          </a:p>
          <a:p>
            <a:r>
              <a:rPr lang="en-US" altLang="zh-CN" dirty="0"/>
              <a:t>Half precision floating point did not affect accuracy that much </a:t>
            </a:r>
          </a:p>
          <a:p>
            <a:endParaRPr lang="zh-CN" altLang="en-US" dirty="0"/>
          </a:p>
        </p:txBody>
      </p:sp>
      <p:pic>
        <p:nvPicPr>
          <p:cNvPr id="4" name="Picture 3">
            <a:extLst>
              <a:ext uri="{FF2B5EF4-FFF2-40B4-BE49-F238E27FC236}">
                <a16:creationId xmlns:a16="http://schemas.microsoft.com/office/drawing/2014/main" id="{FE1CFA13-246B-4CE4-B4D7-34474BE3F580}"/>
              </a:ext>
            </a:extLst>
          </p:cNvPr>
          <p:cNvPicPr>
            <a:picLocks noChangeAspect="1"/>
          </p:cNvPicPr>
          <p:nvPr/>
        </p:nvPicPr>
        <p:blipFill>
          <a:blip r:embed="rId2"/>
          <a:stretch>
            <a:fillRect/>
          </a:stretch>
        </p:blipFill>
        <p:spPr>
          <a:xfrm>
            <a:off x="1603110" y="4505325"/>
            <a:ext cx="9972675" cy="2352675"/>
          </a:xfrm>
          <a:prstGeom prst="rect">
            <a:avLst/>
          </a:prstGeom>
        </p:spPr>
      </p:pic>
    </p:spTree>
    <p:extLst>
      <p:ext uri="{BB962C8B-B14F-4D97-AF65-F5344CB8AC3E}">
        <p14:creationId xmlns:p14="http://schemas.microsoft.com/office/powerpoint/2010/main" val="291296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8DB4-DD46-4186-86F7-C7857B04131C}"/>
              </a:ext>
            </a:extLst>
          </p:cNvPr>
          <p:cNvSpPr>
            <a:spLocks noGrp="1"/>
          </p:cNvSpPr>
          <p:nvPr>
            <p:ph type="title"/>
          </p:nvPr>
        </p:nvSpPr>
        <p:spPr/>
        <p:txBody>
          <a:bodyPr>
            <a:normAutofit fontScale="90000"/>
          </a:bodyPr>
          <a:lstStyle/>
          <a:p>
            <a:r>
              <a:rPr lang="en-US" altLang="zh-CN" dirty="0"/>
              <a:t>Conclusions from </a:t>
            </a:r>
            <a:r>
              <a:rPr lang="en-US" altLang="zh-CN" i="1" dirty="0"/>
              <a:t>Training Deep Neural Networks With Low Precision Multiplications</a:t>
            </a:r>
            <a:endParaRPr lang="zh-CN" altLang="en-US" dirty="0"/>
          </a:p>
        </p:txBody>
      </p:sp>
      <p:sp>
        <p:nvSpPr>
          <p:cNvPr id="3" name="Content Placeholder 2">
            <a:extLst>
              <a:ext uri="{FF2B5EF4-FFF2-40B4-BE49-F238E27FC236}">
                <a16:creationId xmlns:a16="http://schemas.microsoft.com/office/drawing/2014/main" id="{C7C788EF-81F7-4CE0-9FBD-2993AEE83F26}"/>
              </a:ext>
            </a:extLst>
          </p:cNvPr>
          <p:cNvSpPr>
            <a:spLocks noGrp="1"/>
          </p:cNvSpPr>
          <p:nvPr>
            <p:ph idx="1"/>
          </p:nvPr>
        </p:nvSpPr>
        <p:spPr/>
        <p:txBody>
          <a:bodyPr/>
          <a:lstStyle/>
          <a:p>
            <a:r>
              <a:rPr lang="en-US" altLang="zh-CN" dirty="0"/>
              <a:t>“Very low precision multipliers are sufficient for training deep neural networks”</a:t>
            </a:r>
          </a:p>
          <a:p>
            <a:r>
              <a:rPr lang="en-US" altLang="zh-CN" dirty="0"/>
              <a:t>“Dynamic fixed point seems well suited for training DNNS”</a:t>
            </a:r>
          </a:p>
          <a:p>
            <a:r>
              <a:rPr lang="en-US" altLang="zh-CN" dirty="0"/>
              <a:t>Higher precision for updates weights is important</a:t>
            </a:r>
          </a:p>
          <a:p>
            <a:r>
              <a:rPr lang="en-US" altLang="zh-CN" dirty="0"/>
              <a:t>“Our work can be exploited to</a:t>
            </a:r>
            <a:r>
              <a:rPr lang="en-US" altLang="zh-CN" b="1" dirty="0"/>
              <a:t>:</a:t>
            </a:r>
          </a:p>
          <a:p>
            <a:pPr lvl="1"/>
            <a:r>
              <a:rPr lang="en-US" altLang="zh-CN" dirty="0"/>
              <a:t>Optimize memory usage on general-purpose hardware</a:t>
            </a:r>
          </a:p>
          <a:p>
            <a:pPr lvl="1"/>
            <a:r>
              <a:rPr lang="en-US" altLang="zh-CN" b="1" dirty="0"/>
              <a:t>Design very power-efficient hardware dedicated to deep learning”</a:t>
            </a:r>
          </a:p>
          <a:p>
            <a:pPr lvl="1"/>
            <a:endParaRPr lang="en-US" altLang="zh-CN" b="1" dirty="0"/>
          </a:p>
          <a:p>
            <a:r>
              <a:rPr lang="en-US" altLang="zh-CN" dirty="0"/>
              <a:t>This paper was purely a software implementation of various multiplier precisions, no hardware prototypes were developed</a:t>
            </a:r>
          </a:p>
          <a:p>
            <a:endParaRPr lang="en-US" altLang="zh-CN" b="1" dirty="0"/>
          </a:p>
          <a:p>
            <a:pPr lvl="1"/>
            <a:endParaRPr lang="zh-CN" altLang="en-US" dirty="0"/>
          </a:p>
        </p:txBody>
      </p:sp>
    </p:spTree>
    <p:extLst>
      <p:ext uri="{BB962C8B-B14F-4D97-AF65-F5344CB8AC3E}">
        <p14:creationId xmlns:p14="http://schemas.microsoft.com/office/powerpoint/2010/main" val="230884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255E-DDF6-4DBD-9D0B-DD2742A9086D}"/>
              </a:ext>
            </a:extLst>
          </p:cNvPr>
          <p:cNvSpPr>
            <a:spLocks noGrp="1"/>
          </p:cNvSpPr>
          <p:nvPr>
            <p:ph type="title"/>
          </p:nvPr>
        </p:nvSpPr>
        <p:spPr/>
        <p:txBody>
          <a:bodyPr>
            <a:normAutofit fontScale="90000"/>
          </a:bodyPr>
          <a:lstStyle/>
          <a:p>
            <a:r>
              <a:rPr lang="en-US" altLang="zh-CN" i="1" dirty="0"/>
              <a:t>Training Deep Neural Networks with 8-bit Floating Point Numbers (2018)</a:t>
            </a:r>
            <a:br>
              <a:rPr lang="en-US" altLang="zh-CN" i="1" dirty="0"/>
            </a:br>
            <a:r>
              <a:rPr lang="en-US" altLang="zh-CN" b="1" i="1" dirty="0"/>
              <a:t>Wang et Al.</a:t>
            </a:r>
            <a:endParaRPr lang="zh-CN" altLang="en-US" b="1" i="1" dirty="0"/>
          </a:p>
        </p:txBody>
      </p:sp>
      <p:sp>
        <p:nvSpPr>
          <p:cNvPr id="3" name="Content Placeholder 2">
            <a:extLst>
              <a:ext uri="{FF2B5EF4-FFF2-40B4-BE49-F238E27FC236}">
                <a16:creationId xmlns:a16="http://schemas.microsoft.com/office/drawing/2014/main" id="{CABCB9C6-7F41-4857-A2C2-FB9432A43867}"/>
              </a:ext>
            </a:extLst>
          </p:cNvPr>
          <p:cNvSpPr>
            <a:spLocks noGrp="1"/>
          </p:cNvSpPr>
          <p:nvPr>
            <p:ph idx="1"/>
          </p:nvPr>
        </p:nvSpPr>
        <p:spPr/>
        <p:txBody>
          <a:bodyPr/>
          <a:lstStyle/>
          <a:p>
            <a:r>
              <a:rPr lang="en-US" altLang="zh-CN" dirty="0"/>
              <a:t>IBM research department developed a 8-bot </a:t>
            </a:r>
            <a:r>
              <a:rPr lang="en-US" altLang="zh-CN" b="1" dirty="0"/>
              <a:t>floating point</a:t>
            </a:r>
            <a:r>
              <a:rPr lang="en-US" altLang="zh-CN" dirty="0"/>
              <a:t> </a:t>
            </a:r>
          </a:p>
          <a:p>
            <a:pPr lvl="1"/>
            <a:r>
              <a:rPr lang="en-US" altLang="zh-CN" dirty="0"/>
              <a:t>2-4x speedup without compromise in accuracy via two techniques, chunk-based accumulation and floating point stochastic rounding</a:t>
            </a:r>
          </a:p>
          <a:p>
            <a:r>
              <a:rPr lang="en-US" altLang="zh-CN" dirty="0"/>
              <a:t>“</a:t>
            </a:r>
            <a:r>
              <a:rPr lang="en-US" altLang="zh-CN" b="1" dirty="0"/>
              <a:t>These promising results lay the foundation for new hardware platforms that provide significantly improved DNN training performance without accuracy loss</a:t>
            </a:r>
            <a:r>
              <a:rPr lang="en-US" altLang="zh-CN" dirty="0"/>
              <a:t>”</a:t>
            </a:r>
            <a:endParaRPr lang="zh-CN" altLang="en-US" dirty="0"/>
          </a:p>
        </p:txBody>
      </p:sp>
    </p:spTree>
    <p:extLst>
      <p:ext uri="{BB962C8B-B14F-4D97-AF65-F5344CB8AC3E}">
        <p14:creationId xmlns:p14="http://schemas.microsoft.com/office/powerpoint/2010/main" val="305836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E0DC-21ED-4D1E-9312-4997FBE17953}"/>
              </a:ext>
            </a:extLst>
          </p:cNvPr>
          <p:cNvSpPr>
            <a:spLocks noGrp="1"/>
          </p:cNvSpPr>
          <p:nvPr>
            <p:ph type="title"/>
          </p:nvPr>
        </p:nvSpPr>
        <p:spPr/>
        <p:txBody>
          <a:bodyPr/>
          <a:lstStyle/>
          <a:p>
            <a:r>
              <a:rPr lang="en-US" altLang="zh-CN" dirty="0"/>
              <a:t>Summary: </a:t>
            </a:r>
            <a:endParaRPr lang="zh-CN" altLang="en-US" dirty="0"/>
          </a:p>
        </p:txBody>
      </p:sp>
      <p:sp>
        <p:nvSpPr>
          <p:cNvPr id="3" name="Content Placeholder 2">
            <a:extLst>
              <a:ext uri="{FF2B5EF4-FFF2-40B4-BE49-F238E27FC236}">
                <a16:creationId xmlns:a16="http://schemas.microsoft.com/office/drawing/2014/main" id="{378A5BE5-61B4-4BAF-AB1B-39EB289AD97B}"/>
              </a:ext>
            </a:extLst>
          </p:cNvPr>
          <p:cNvSpPr>
            <a:spLocks noGrp="1"/>
          </p:cNvSpPr>
          <p:nvPr>
            <p:ph idx="1"/>
          </p:nvPr>
        </p:nvSpPr>
        <p:spPr/>
        <p:txBody>
          <a:bodyPr/>
          <a:lstStyle/>
          <a:p>
            <a:r>
              <a:rPr lang="en-US" altLang="zh-CN" dirty="0"/>
              <a:t>Specialized accelerators in the domain of DNNs that are primarily focused on performing inference are fairly well-researched (see: </a:t>
            </a:r>
            <a:r>
              <a:rPr lang="en-US" altLang="zh-CN" i="1" dirty="0"/>
              <a:t>TPU, </a:t>
            </a:r>
            <a:r>
              <a:rPr lang="en-US" altLang="zh-CN" i="1" dirty="0" err="1"/>
              <a:t>Eyeriss</a:t>
            </a:r>
            <a:r>
              <a:rPr lang="en-US" altLang="zh-CN" i="1" dirty="0"/>
              <a:t>, </a:t>
            </a:r>
            <a:r>
              <a:rPr lang="en-US" altLang="zh-CN" i="1" dirty="0" err="1"/>
              <a:t>nn</a:t>
            </a:r>
            <a:r>
              <a:rPr lang="en-US" altLang="zh-CN" i="1" dirty="0"/>
              <a:t>-X</a:t>
            </a:r>
            <a:r>
              <a:rPr lang="en-US" altLang="zh-CN" dirty="0"/>
              <a:t>)</a:t>
            </a:r>
          </a:p>
          <a:p>
            <a:r>
              <a:rPr lang="en-US" altLang="zh-CN" dirty="0"/>
              <a:t>Previous work on a specialized accelerator for training a DNN (see: </a:t>
            </a:r>
            <a:r>
              <a:rPr lang="en-US" altLang="zh-CN" i="1" dirty="0"/>
              <a:t>F-CNN</a:t>
            </a:r>
            <a:r>
              <a:rPr lang="en-US" altLang="zh-CN" dirty="0"/>
              <a:t>) used 32-bit floating point without considering reduced precision for better energy-efficiency and speedup</a:t>
            </a:r>
          </a:p>
          <a:p>
            <a:r>
              <a:rPr lang="en-US" altLang="zh-CN" dirty="0"/>
              <a:t>Various types of reduced precision/</a:t>
            </a:r>
            <a:r>
              <a:rPr lang="en-US" altLang="zh-CN" dirty="0" err="1"/>
              <a:t>bitwidths</a:t>
            </a:r>
            <a:r>
              <a:rPr lang="en-US" altLang="zh-CN" dirty="0"/>
              <a:t> have been proposed and analyzed in several papers, but the application specific training hardware that uses these methods has not been designed/researched much at all</a:t>
            </a:r>
          </a:p>
          <a:p>
            <a:r>
              <a:rPr lang="en-US" altLang="zh-CN" dirty="0"/>
              <a:t>Results from </a:t>
            </a:r>
            <a:r>
              <a:rPr lang="en-US" altLang="zh-CN" dirty="0" err="1"/>
              <a:t>Courbariaux</a:t>
            </a:r>
            <a:r>
              <a:rPr lang="en-US" altLang="zh-CN" dirty="0"/>
              <a:t> indicate tat even pure fixed point does not hurt accuracy THAT much, good </a:t>
            </a:r>
            <a:r>
              <a:rPr lang="en-US" altLang="zh-CN" dirty="0" err="1"/>
              <a:t>startinhg</a:t>
            </a:r>
            <a:r>
              <a:rPr lang="en-US" altLang="zh-CN" dirty="0"/>
              <a:t> point</a:t>
            </a:r>
            <a:endParaRPr lang="zh-CN" altLang="en-US" dirty="0"/>
          </a:p>
        </p:txBody>
      </p:sp>
    </p:spTree>
    <p:extLst>
      <p:ext uri="{BB962C8B-B14F-4D97-AF65-F5344CB8AC3E}">
        <p14:creationId xmlns:p14="http://schemas.microsoft.com/office/powerpoint/2010/main" val="257742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302D-5564-430A-8145-D2B0B34D4D23}"/>
              </a:ext>
            </a:extLst>
          </p:cNvPr>
          <p:cNvSpPr>
            <a:spLocks noGrp="1"/>
          </p:cNvSpPr>
          <p:nvPr>
            <p:ph type="title"/>
          </p:nvPr>
        </p:nvSpPr>
        <p:spPr/>
        <p:txBody>
          <a:bodyPr/>
          <a:lstStyle/>
          <a:p>
            <a:r>
              <a:rPr lang="en-US" altLang="zh-CN" dirty="0"/>
              <a:t>Next Steps</a:t>
            </a:r>
            <a:endParaRPr lang="zh-CN" altLang="en-US" dirty="0"/>
          </a:p>
        </p:txBody>
      </p:sp>
      <p:sp>
        <p:nvSpPr>
          <p:cNvPr id="3" name="Content Placeholder 2">
            <a:extLst>
              <a:ext uri="{FF2B5EF4-FFF2-40B4-BE49-F238E27FC236}">
                <a16:creationId xmlns:a16="http://schemas.microsoft.com/office/drawing/2014/main" id="{0DA5C8B4-1E50-4E46-A7F0-89D8835162EF}"/>
              </a:ext>
            </a:extLst>
          </p:cNvPr>
          <p:cNvSpPr>
            <a:spLocks noGrp="1"/>
          </p:cNvSpPr>
          <p:nvPr>
            <p:ph idx="1"/>
          </p:nvPr>
        </p:nvSpPr>
        <p:spPr>
          <a:xfrm>
            <a:off x="1892410" y="1789043"/>
            <a:ext cx="9612202" cy="4611757"/>
          </a:xfrm>
        </p:spPr>
        <p:txBody>
          <a:bodyPr>
            <a:normAutofit lnSpcReduction="10000"/>
          </a:bodyPr>
          <a:lstStyle/>
          <a:p>
            <a:r>
              <a:rPr lang="en-US" altLang="zh-CN" dirty="0"/>
              <a:t>Port the </a:t>
            </a:r>
            <a:r>
              <a:rPr lang="en-US" altLang="zh-CN" dirty="0" err="1"/>
              <a:t>Tensorflow</a:t>
            </a:r>
            <a:r>
              <a:rPr lang="en-US" altLang="zh-CN" dirty="0"/>
              <a:t> based benchmarks to </a:t>
            </a:r>
            <a:r>
              <a:rPr lang="en-US" altLang="zh-CN" dirty="0" err="1"/>
              <a:t>PyTorch</a:t>
            </a:r>
            <a:endParaRPr lang="en-US" altLang="zh-CN" dirty="0"/>
          </a:p>
          <a:p>
            <a:r>
              <a:rPr lang="en-US" altLang="zh-CN" dirty="0"/>
              <a:t>Work on a SOFTWARE-first solution that emulates a hardware chip with all relevant restrictions of performing the training. This will make debugging algorithmic and design flaws much easier, and will make the hardware implementation mainly focus on integrating hardware and overcoming hardware issues (like timing, memory</a:t>
            </a:r>
            <a:r>
              <a:rPr lang="en-US" altLang="zh-CN"/>
              <a:t>, interfacing) </a:t>
            </a:r>
            <a:r>
              <a:rPr lang="en-US" altLang="zh-CN" dirty="0"/>
              <a:t>and </a:t>
            </a:r>
            <a:r>
              <a:rPr lang="en-US" altLang="zh-CN"/>
              <a:t>not on design</a:t>
            </a:r>
            <a:r>
              <a:rPr lang="en-US" altLang="zh-CN" dirty="0"/>
              <a:t>/algorithm issues</a:t>
            </a:r>
          </a:p>
          <a:p>
            <a:pPr lvl="1"/>
            <a:r>
              <a:rPr lang="en-US" altLang="zh-CN" dirty="0"/>
              <a:t>Simulate DRAM interface</a:t>
            </a:r>
          </a:p>
          <a:p>
            <a:pPr lvl="1"/>
            <a:r>
              <a:rPr lang="en-US" altLang="zh-CN" dirty="0"/>
              <a:t>Simulate memory restrictions on chip for weights and activations</a:t>
            </a:r>
          </a:p>
          <a:p>
            <a:pPr lvl="1"/>
            <a:r>
              <a:rPr lang="en-US" altLang="zh-CN" dirty="0"/>
              <a:t>Simulate on-chip processor </a:t>
            </a:r>
            <a:r>
              <a:rPr lang="en-US" altLang="zh-CN" dirty="0">
                <a:sym typeface="Wingdings" panose="05000000000000000000" pitchFamily="2" charset="2"/>
              </a:rPr>
              <a:t>FPGA MMIO</a:t>
            </a:r>
          </a:p>
          <a:p>
            <a:pPr lvl="1"/>
            <a:r>
              <a:rPr lang="en-US" altLang="zh-CN" dirty="0">
                <a:sym typeface="Wingdings" panose="05000000000000000000" pitchFamily="2" charset="2"/>
              </a:rPr>
              <a:t>Implement the modular but parameterizable network structure similar to F-CNN</a:t>
            </a:r>
          </a:p>
          <a:p>
            <a:pPr lvl="1"/>
            <a:r>
              <a:rPr lang="en-US" altLang="zh-CN" dirty="0">
                <a:sym typeface="Wingdings" panose="05000000000000000000" pitchFamily="2" charset="2"/>
              </a:rPr>
              <a:t>Allow for precision to be specified</a:t>
            </a:r>
          </a:p>
          <a:p>
            <a:r>
              <a:rPr lang="en-US" altLang="zh-CN" dirty="0">
                <a:sym typeface="Wingdings" panose="05000000000000000000" pitchFamily="2" charset="2"/>
              </a:rPr>
              <a:t>ONCE all the algorithm and design of a software based hardware emulator solution, thoughts about translating it to hardware can be started (admittedly, this is a good few steps away!)</a:t>
            </a:r>
          </a:p>
          <a:p>
            <a:pPr lvl="1"/>
            <a:endParaRPr lang="zh-CN" altLang="en-US" dirty="0"/>
          </a:p>
        </p:txBody>
      </p:sp>
    </p:spTree>
    <p:extLst>
      <p:ext uri="{BB962C8B-B14F-4D97-AF65-F5344CB8AC3E}">
        <p14:creationId xmlns:p14="http://schemas.microsoft.com/office/powerpoint/2010/main" val="28838406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532</TotalTime>
  <Words>610</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Thesis Update #2</vt:lpstr>
      <vt:lpstr>Benchmark Model Update</vt:lpstr>
      <vt:lpstr>Research Aim and Direction</vt:lpstr>
      <vt:lpstr>Training Deep Neural Networks With Low Precision Multiplications (2015) Courbariaux, David, et Bengio</vt:lpstr>
      <vt:lpstr>Conclusions from Training Deep Neural Networks With Low Precision Multiplications</vt:lpstr>
      <vt:lpstr>Training Deep Neural Networks with 8-bit Floating Point Numbers (2018) Wang et Al.</vt:lpstr>
      <vt:lpstr>Summary: </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34</cp:revision>
  <dcterms:created xsi:type="dcterms:W3CDTF">2019-02-10T13:37:04Z</dcterms:created>
  <dcterms:modified xsi:type="dcterms:W3CDTF">2019-02-17T21:37:02Z</dcterms:modified>
</cp:coreProperties>
</file>