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1" r:id="rId3"/>
    <p:sldId id="262" r:id="rId4"/>
    <p:sldId id="263" r:id="rId5"/>
    <p:sldId id="267" r:id="rId6"/>
    <p:sldId id="275" r:id="rId7"/>
    <p:sldId id="268" r:id="rId8"/>
    <p:sldId id="264" r:id="rId9"/>
    <p:sldId id="265" r:id="rId10"/>
    <p:sldId id="266" r:id="rId11"/>
    <p:sldId id="269" r:id="rId12"/>
    <p:sldId id="273" r:id="rId13"/>
    <p:sldId id="270" r:id="rId14"/>
    <p:sldId id="278" r:id="rId15"/>
    <p:sldId id="272" r:id="rId16"/>
    <p:sldId id="276" r:id="rId17"/>
    <p:sldId id="277" r:id="rId18"/>
    <p:sldId id="274"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4/6/2019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4/6/2019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#6</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April 8,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1D96-5CC4-4EA7-B399-054AF0209DB8}"/>
              </a:ext>
            </a:extLst>
          </p:cNvPr>
          <p:cNvSpPr>
            <a:spLocks noGrp="1"/>
          </p:cNvSpPr>
          <p:nvPr>
            <p:ph type="title"/>
          </p:nvPr>
        </p:nvSpPr>
        <p:spPr/>
        <p:txBody>
          <a:bodyPr/>
          <a:lstStyle/>
          <a:p>
            <a:r>
              <a:rPr lang="en-US" altLang="zh-CN" dirty="0"/>
              <a:t>Architecture – Fully Connected Kernel</a:t>
            </a:r>
            <a:endParaRPr lang="zh-CN" altLang="en-US" dirty="0"/>
          </a:p>
        </p:txBody>
      </p:sp>
      <p:sp>
        <p:nvSpPr>
          <p:cNvPr id="3" name="Content Placeholder 2">
            <a:extLst>
              <a:ext uri="{FF2B5EF4-FFF2-40B4-BE49-F238E27FC236}">
                <a16:creationId xmlns:a16="http://schemas.microsoft.com/office/drawing/2014/main" id="{69DDCC35-3CED-4E48-94EF-CE91B85C972E}"/>
              </a:ext>
            </a:extLst>
          </p:cNvPr>
          <p:cNvSpPr>
            <a:spLocks noGrp="1"/>
          </p:cNvSpPr>
          <p:nvPr>
            <p:ph idx="1"/>
          </p:nvPr>
        </p:nvSpPr>
        <p:spPr/>
        <p:txBody>
          <a:bodyPr/>
          <a:lstStyle/>
          <a:p>
            <a:r>
              <a:rPr lang="en-US" altLang="zh-CN" dirty="0"/>
              <a:t>Similar to convolutional kernel</a:t>
            </a:r>
          </a:p>
          <a:p>
            <a:r>
              <a:rPr lang="en-US" altLang="zh-CN" dirty="0"/>
              <a:t>Can be just viewed as a convolution over the entire image</a:t>
            </a:r>
          </a:p>
          <a:p>
            <a:r>
              <a:rPr lang="en-US" altLang="zh-CN" dirty="0"/>
              <a:t>Input dimension to first fully connected is 1x392(8x7x7) for each neuron, can just two pipelined 4x4 MAC kernels and compute across the 392 activations for each neuron. Each kernel loads 16 activations at a time and then 16 weights per cycle</a:t>
            </a:r>
          </a:p>
          <a:p>
            <a:r>
              <a:rPr lang="en-US" altLang="zh-CN" dirty="0"/>
              <a:t>Only 320 MACs for final FC layer, can just have it entirely in fabric</a:t>
            </a:r>
            <a:endParaRPr lang="zh-CN" altLang="en-US" dirty="0"/>
          </a:p>
        </p:txBody>
      </p:sp>
    </p:spTree>
    <p:extLst>
      <p:ext uri="{BB962C8B-B14F-4D97-AF65-F5344CB8AC3E}">
        <p14:creationId xmlns:p14="http://schemas.microsoft.com/office/powerpoint/2010/main" val="105678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8004-F857-4730-8275-42FBC811FAEF}"/>
              </a:ext>
            </a:extLst>
          </p:cNvPr>
          <p:cNvSpPr>
            <a:spLocks noGrp="1"/>
          </p:cNvSpPr>
          <p:nvPr>
            <p:ph type="title"/>
          </p:nvPr>
        </p:nvSpPr>
        <p:spPr/>
        <p:txBody>
          <a:bodyPr/>
          <a:lstStyle/>
          <a:p>
            <a:r>
              <a:rPr lang="en-US" altLang="zh-CN" dirty="0"/>
              <a:t>General BRAM Layout and Configuration</a:t>
            </a:r>
            <a:endParaRPr lang="zh-CN" altLang="en-US" dirty="0"/>
          </a:p>
        </p:txBody>
      </p:sp>
      <p:sp>
        <p:nvSpPr>
          <p:cNvPr id="3" name="Content Placeholder 2">
            <a:extLst>
              <a:ext uri="{FF2B5EF4-FFF2-40B4-BE49-F238E27FC236}">
                <a16:creationId xmlns:a16="http://schemas.microsoft.com/office/drawing/2014/main" id="{0F319251-CEC8-4D2B-A7E1-6FE8CD0AA149}"/>
              </a:ext>
            </a:extLst>
          </p:cNvPr>
          <p:cNvSpPr>
            <a:spLocks noGrp="1"/>
          </p:cNvSpPr>
          <p:nvPr>
            <p:ph idx="1"/>
          </p:nvPr>
        </p:nvSpPr>
        <p:spPr>
          <a:xfrm>
            <a:off x="394063" y="1358538"/>
            <a:ext cx="11099071" cy="2395854"/>
          </a:xfrm>
        </p:spPr>
        <p:txBody>
          <a:bodyPr>
            <a:normAutofit fontScale="77500" lnSpcReduction="20000"/>
          </a:bodyPr>
          <a:lstStyle/>
          <a:p>
            <a:r>
              <a:rPr lang="en-US" altLang="zh-CN" dirty="0"/>
              <a:t>Weights (and their momenta/gradients) will be stored in separate BRAM from activations</a:t>
            </a:r>
          </a:p>
          <a:p>
            <a:r>
              <a:rPr lang="en-US" altLang="zh-CN" dirty="0"/>
              <a:t>Weights will be in BRAM blocks instantiated in the layer</a:t>
            </a:r>
          </a:p>
          <a:p>
            <a:r>
              <a:rPr lang="en-US" altLang="zh-CN" dirty="0"/>
              <a:t>Activations will be in BRAM blocks in between the layers</a:t>
            </a:r>
          </a:p>
          <a:p>
            <a:r>
              <a:rPr lang="en-US" altLang="zh-CN" dirty="0"/>
              <a:t>For simplicity of initial concept, read and write port will be set to 16 bits, so 1 weight or 1 activation can be read/written to at a time.</a:t>
            </a:r>
          </a:p>
          <a:p>
            <a:r>
              <a:rPr lang="en-US" altLang="zh-CN" dirty="0"/>
              <a:t>Once concept works, can increase port width to have higher BRAM bandwidth and therefore more kernels running in parallel</a:t>
            </a:r>
          </a:p>
          <a:p>
            <a:endParaRPr lang="zh-CN" altLang="en-US" dirty="0"/>
          </a:p>
        </p:txBody>
      </p:sp>
      <p:sp>
        <p:nvSpPr>
          <p:cNvPr id="6" name="Rectangle 5">
            <a:extLst>
              <a:ext uri="{FF2B5EF4-FFF2-40B4-BE49-F238E27FC236}">
                <a16:creationId xmlns:a16="http://schemas.microsoft.com/office/drawing/2014/main" id="{182E4114-7ED4-4798-A879-1361F1B9AD61}"/>
              </a:ext>
            </a:extLst>
          </p:cNvPr>
          <p:cNvSpPr/>
          <p:nvPr/>
        </p:nvSpPr>
        <p:spPr>
          <a:xfrm>
            <a:off x="9370423" y="3880847"/>
            <a:ext cx="1480457" cy="222485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dirty="0"/>
              <a:t>Layer</a:t>
            </a:r>
            <a:endParaRPr lang="zh-CN" altLang="en-US" dirty="0"/>
          </a:p>
        </p:txBody>
      </p:sp>
      <p:sp>
        <p:nvSpPr>
          <p:cNvPr id="11" name="Rectangle 10">
            <a:extLst>
              <a:ext uri="{FF2B5EF4-FFF2-40B4-BE49-F238E27FC236}">
                <a16:creationId xmlns:a16="http://schemas.microsoft.com/office/drawing/2014/main" id="{50CB0A37-7CAB-40A9-8D16-7ACA0D9FCB98}"/>
              </a:ext>
            </a:extLst>
          </p:cNvPr>
          <p:cNvSpPr/>
          <p:nvPr/>
        </p:nvSpPr>
        <p:spPr>
          <a:xfrm>
            <a:off x="9601199" y="4942719"/>
            <a:ext cx="1018902" cy="9282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Weights</a:t>
            </a:r>
            <a:endParaRPr lang="zh-CN" altLang="en-US" dirty="0"/>
          </a:p>
        </p:txBody>
      </p:sp>
      <p:sp>
        <p:nvSpPr>
          <p:cNvPr id="13" name="Rectangle 12">
            <a:extLst>
              <a:ext uri="{FF2B5EF4-FFF2-40B4-BE49-F238E27FC236}">
                <a16:creationId xmlns:a16="http://schemas.microsoft.com/office/drawing/2014/main" id="{374E2C7B-93AB-4455-A069-55F70EE5712A}"/>
              </a:ext>
            </a:extLst>
          </p:cNvPr>
          <p:cNvSpPr/>
          <p:nvPr/>
        </p:nvSpPr>
        <p:spPr>
          <a:xfrm>
            <a:off x="7768583" y="4674926"/>
            <a:ext cx="1157151" cy="635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Activations</a:t>
            </a:r>
            <a:endParaRPr lang="zh-CN" altLang="en-US" sz="1600" dirty="0"/>
          </a:p>
        </p:txBody>
      </p:sp>
      <p:sp>
        <p:nvSpPr>
          <p:cNvPr id="16" name="TextBox 15">
            <a:extLst>
              <a:ext uri="{FF2B5EF4-FFF2-40B4-BE49-F238E27FC236}">
                <a16:creationId xmlns:a16="http://schemas.microsoft.com/office/drawing/2014/main" id="{2A9BD02F-EEDA-4090-8534-2E9CA9C0997D}"/>
              </a:ext>
            </a:extLst>
          </p:cNvPr>
          <p:cNvSpPr txBox="1"/>
          <p:nvPr/>
        </p:nvSpPr>
        <p:spPr>
          <a:xfrm>
            <a:off x="592186" y="4674926"/>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18" name="TextBox 17">
            <a:extLst>
              <a:ext uri="{FF2B5EF4-FFF2-40B4-BE49-F238E27FC236}">
                <a16:creationId xmlns:a16="http://schemas.microsoft.com/office/drawing/2014/main" id="{C1EE2AAF-C3DC-4E3C-9FEA-FBEB780AAC09}"/>
              </a:ext>
            </a:extLst>
          </p:cNvPr>
          <p:cNvSpPr txBox="1"/>
          <p:nvPr/>
        </p:nvSpPr>
        <p:spPr>
          <a:xfrm>
            <a:off x="7911729" y="4340946"/>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19" name="TextBox 18">
            <a:extLst>
              <a:ext uri="{FF2B5EF4-FFF2-40B4-BE49-F238E27FC236}">
                <a16:creationId xmlns:a16="http://schemas.microsoft.com/office/drawing/2014/main" id="{D8A70544-2171-4341-AA36-C9E8F3537B7C}"/>
              </a:ext>
            </a:extLst>
          </p:cNvPr>
          <p:cNvSpPr txBox="1"/>
          <p:nvPr/>
        </p:nvSpPr>
        <p:spPr>
          <a:xfrm>
            <a:off x="9659983" y="4584738"/>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20" name="Rectangle 19">
            <a:extLst>
              <a:ext uri="{FF2B5EF4-FFF2-40B4-BE49-F238E27FC236}">
                <a16:creationId xmlns:a16="http://schemas.microsoft.com/office/drawing/2014/main" id="{B0528C0B-A0BA-4755-8C55-BECF02106BF8}"/>
              </a:ext>
            </a:extLst>
          </p:cNvPr>
          <p:cNvSpPr/>
          <p:nvPr/>
        </p:nvSpPr>
        <p:spPr>
          <a:xfrm>
            <a:off x="5870118" y="3880847"/>
            <a:ext cx="1480457" cy="222485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dirty="0"/>
              <a:t>Layer</a:t>
            </a:r>
            <a:endParaRPr lang="zh-CN" altLang="en-US" dirty="0"/>
          </a:p>
        </p:txBody>
      </p:sp>
      <p:sp>
        <p:nvSpPr>
          <p:cNvPr id="21" name="Rectangle 20">
            <a:extLst>
              <a:ext uri="{FF2B5EF4-FFF2-40B4-BE49-F238E27FC236}">
                <a16:creationId xmlns:a16="http://schemas.microsoft.com/office/drawing/2014/main" id="{9BAA503E-6AA7-4CB0-987D-6E93039308BD}"/>
              </a:ext>
            </a:extLst>
          </p:cNvPr>
          <p:cNvSpPr/>
          <p:nvPr/>
        </p:nvSpPr>
        <p:spPr>
          <a:xfrm>
            <a:off x="6100894" y="4942719"/>
            <a:ext cx="1018902" cy="9282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Weights</a:t>
            </a:r>
            <a:endParaRPr lang="zh-CN" altLang="en-US" dirty="0"/>
          </a:p>
        </p:txBody>
      </p:sp>
      <p:sp>
        <p:nvSpPr>
          <p:cNvPr id="22" name="Rectangle 21">
            <a:extLst>
              <a:ext uri="{FF2B5EF4-FFF2-40B4-BE49-F238E27FC236}">
                <a16:creationId xmlns:a16="http://schemas.microsoft.com/office/drawing/2014/main" id="{773963B9-6AB6-4A36-831B-24F127025576}"/>
              </a:ext>
            </a:extLst>
          </p:cNvPr>
          <p:cNvSpPr/>
          <p:nvPr/>
        </p:nvSpPr>
        <p:spPr>
          <a:xfrm>
            <a:off x="4293595" y="4674926"/>
            <a:ext cx="1157151" cy="635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Activations</a:t>
            </a:r>
            <a:endParaRPr lang="zh-CN" altLang="en-US" sz="1600" dirty="0"/>
          </a:p>
        </p:txBody>
      </p:sp>
      <p:sp>
        <p:nvSpPr>
          <p:cNvPr id="23" name="TextBox 22">
            <a:extLst>
              <a:ext uri="{FF2B5EF4-FFF2-40B4-BE49-F238E27FC236}">
                <a16:creationId xmlns:a16="http://schemas.microsoft.com/office/drawing/2014/main" id="{271F238F-43FF-4396-9149-2F3DD96F5A39}"/>
              </a:ext>
            </a:extLst>
          </p:cNvPr>
          <p:cNvSpPr txBox="1"/>
          <p:nvPr/>
        </p:nvSpPr>
        <p:spPr>
          <a:xfrm>
            <a:off x="4338222" y="4328664"/>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24" name="TextBox 23">
            <a:extLst>
              <a:ext uri="{FF2B5EF4-FFF2-40B4-BE49-F238E27FC236}">
                <a16:creationId xmlns:a16="http://schemas.microsoft.com/office/drawing/2014/main" id="{721EBF84-3926-455D-BABA-346C15F5A2E4}"/>
              </a:ext>
            </a:extLst>
          </p:cNvPr>
          <p:cNvSpPr txBox="1"/>
          <p:nvPr/>
        </p:nvSpPr>
        <p:spPr>
          <a:xfrm>
            <a:off x="6159678" y="4584738"/>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25" name="Rectangle 24">
            <a:extLst>
              <a:ext uri="{FF2B5EF4-FFF2-40B4-BE49-F238E27FC236}">
                <a16:creationId xmlns:a16="http://schemas.microsoft.com/office/drawing/2014/main" id="{3748E3BB-03E7-4A75-9F48-A221F4D831FC}"/>
              </a:ext>
            </a:extLst>
          </p:cNvPr>
          <p:cNvSpPr/>
          <p:nvPr/>
        </p:nvSpPr>
        <p:spPr>
          <a:xfrm>
            <a:off x="2371179" y="3880847"/>
            <a:ext cx="1480457" cy="222485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dirty="0"/>
              <a:t>Layer</a:t>
            </a:r>
            <a:endParaRPr lang="zh-CN" altLang="en-US" dirty="0"/>
          </a:p>
        </p:txBody>
      </p:sp>
      <p:sp>
        <p:nvSpPr>
          <p:cNvPr id="26" name="Rectangle 25">
            <a:extLst>
              <a:ext uri="{FF2B5EF4-FFF2-40B4-BE49-F238E27FC236}">
                <a16:creationId xmlns:a16="http://schemas.microsoft.com/office/drawing/2014/main" id="{94613D4D-4459-4CE1-BDA2-65DCCFBCC053}"/>
              </a:ext>
            </a:extLst>
          </p:cNvPr>
          <p:cNvSpPr/>
          <p:nvPr/>
        </p:nvSpPr>
        <p:spPr>
          <a:xfrm>
            <a:off x="2601955" y="4942719"/>
            <a:ext cx="1018902" cy="9282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Weights</a:t>
            </a:r>
            <a:endParaRPr lang="zh-CN" altLang="en-US" dirty="0"/>
          </a:p>
        </p:txBody>
      </p:sp>
      <p:sp>
        <p:nvSpPr>
          <p:cNvPr id="27" name="Rectangle 26">
            <a:extLst>
              <a:ext uri="{FF2B5EF4-FFF2-40B4-BE49-F238E27FC236}">
                <a16:creationId xmlns:a16="http://schemas.microsoft.com/office/drawing/2014/main" id="{23B6FAFA-C4DD-4330-A3E8-179C5D7849DA}"/>
              </a:ext>
            </a:extLst>
          </p:cNvPr>
          <p:cNvSpPr/>
          <p:nvPr/>
        </p:nvSpPr>
        <p:spPr>
          <a:xfrm>
            <a:off x="672193" y="4674926"/>
            <a:ext cx="1157151" cy="635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Input</a:t>
            </a:r>
            <a:endParaRPr lang="zh-CN" altLang="en-US" sz="1600" dirty="0"/>
          </a:p>
        </p:txBody>
      </p:sp>
      <p:sp>
        <p:nvSpPr>
          <p:cNvPr id="28" name="TextBox 27">
            <a:extLst>
              <a:ext uri="{FF2B5EF4-FFF2-40B4-BE49-F238E27FC236}">
                <a16:creationId xmlns:a16="http://schemas.microsoft.com/office/drawing/2014/main" id="{C8D6980F-C4E5-4331-BE2B-4111F0C08B63}"/>
              </a:ext>
            </a:extLst>
          </p:cNvPr>
          <p:cNvSpPr txBox="1"/>
          <p:nvPr/>
        </p:nvSpPr>
        <p:spPr>
          <a:xfrm>
            <a:off x="851534" y="4340946"/>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29" name="TextBox 28">
            <a:extLst>
              <a:ext uri="{FF2B5EF4-FFF2-40B4-BE49-F238E27FC236}">
                <a16:creationId xmlns:a16="http://schemas.microsoft.com/office/drawing/2014/main" id="{4BEC296B-8849-4AC2-A3FE-58791ADAFBD5}"/>
              </a:ext>
            </a:extLst>
          </p:cNvPr>
          <p:cNvSpPr txBox="1"/>
          <p:nvPr/>
        </p:nvSpPr>
        <p:spPr>
          <a:xfrm>
            <a:off x="2660739" y="4584738"/>
            <a:ext cx="870858" cy="369332"/>
          </a:xfrm>
          <a:prstGeom prst="rect">
            <a:avLst/>
          </a:prstGeom>
          <a:noFill/>
        </p:spPr>
        <p:txBody>
          <a:bodyPr wrap="square" rtlCol="0">
            <a:spAutoFit/>
          </a:bodyPr>
          <a:lstStyle/>
          <a:p>
            <a:pPr algn="ctr"/>
            <a:r>
              <a:rPr lang="en-US" altLang="zh-CN" dirty="0"/>
              <a:t>BRAM</a:t>
            </a:r>
            <a:endParaRPr lang="zh-CN" altLang="en-US" dirty="0"/>
          </a:p>
        </p:txBody>
      </p:sp>
      <p:cxnSp>
        <p:nvCxnSpPr>
          <p:cNvPr id="31" name="Straight Arrow Connector 30">
            <a:extLst>
              <a:ext uri="{FF2B5EF4-FFF2-40B4-BE49-F238E27FC236}">
                <a16:creationId xmlns:a16="http://schemas.microsoft.com/office/drawing/2014/main" id="{E8B5B8E3-DA5D-4D1B-810D-1C71D25EFF27}"/>
              </a:ext>
            </a:extLst>
          </p:cNvPr>
          <p:cNvCxnSpPr>
            <a:stCxn id="27" idx="3"/>
            <a:endCxn id="25" idx="1"/>
          </p:cNvCxnSpPr>
          <p:nvPr/>
        </p:nvCxnSpPr>
        <p:spPr>
          <a:xfrm>
            <a:off x="1829344" y="4992789"/>
            <a:ext cx="541835" cy="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7C0CC74-FDF9-44C6-A792-41778747EF2D}"/>
              </a:ext>
            </a:extLst>
          </p:cNvPr>
          <p:cNvCxnSpPr>
            <a:cxnSpLocks/>
            <a:stCxn id="25" idx="3"/>
            <a:endCxn id="22" idx="1"/>
          </p:cNvCxnSpPr>
          <p:nvPr/>
        </p:nvCxnSpPr>
        <p:spPr>
          <a:xfrm flipV="1">
            <a:off x="3851636" y="4992789"/>
            <a:ext cx="441959" cy="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B2C3C34-AFC0-4350-BDB1-D5448F0E25B2}"/>
              </a:ext>
            </a:extLst>
          </p:cNvPr>
          <p:cNvCxnSpPr>
            <a:cxnSpLocks/>
            <a:stCxn id="22" idx="3"/>
            <a:endCxn id="20" idx="1"/>
          </p:cNvCxnSpPr>
          <p:nvPr/>
        </p:nvCxnSpPr>
        <p:spPr>
          <a:xfrm>
            <a:off x="5450746" y="4992789"/>
            <a:ext cx="419372" cy="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721AC4B-5275-4E22-84F0-99DC4F547057}"/>
              </a:ext>
            </a:extLst>
          </p:cNvPr>
          <p:cNvCxnSpPr>
            <a:cxnSpLocks/>
            <a:stCxn id="20" idx="3"/>
            <a:endCxn id="13" idx="1"/>
          </p:cNvCxnSpPr>
          <p:nvPr/>
        </p:nvCxnSpPr>
        <p:spPr>
          <a:xfrm flipV="1">
            <a:off x="7350575" y="4992789"/>
            <a:ext cx="418008" cy="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9BFE5AA-2AFE-4024-81C4-31A82243F516}"/>
              </a:ext>
            </a:extLst>
          </p:cNvPr>
          <p:cNvCxnSpPr>
            <a:cxnSpLocks/>
            <a:stCxn id="13" idx="3"/>
            <a:endCxn id="6" idx="1"/>
          </p:cNvCxnSpPr>
          <p:nvPr/>
        </p:nvCxnSpPr>
        <p:spPr>
          <a:xfrm>
            <a:off x="8925734" y="4992789"/>
            <a:ext cx="444689" cy="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A23233B-7739-481B-BA98-2DD193CD7C48}"/>
              </a:ext>
            </a:extLst>
          </p:cNvPr>
          <p:cNvSpPr txBox="1"/>
          <p:nvPr/>
        </p:nvSpPr>
        <p:spPr>
          <a:xfrm>
            <a:off x="1817913" y="4679969"/>
            <a:ext cx="587836" cy="307777"/>
          </a:xfrm>
          <a:prstGeom prst="rect">
            <a:avLst/>
          </a:prstGeom>
          <a:noFill/>
        </p:spPr>
        <p:txBody>
          <a:bodyPr wrap="square" rtlCol="0">
            <a:spAutoFit/>
          </a:bodyPr>
          <a:lstStyle/>
          <a:p>
            <a:r>
              <a:rPr lang="en-US" altLang="zh-CN" sz="1400" dirty="0"/>
              <a:t>Read</a:t>
            </a:r>
            <a:endParaRPr lang="zh-CN" altLang="en-US" sz="1400" dirty="0"/>
          </a:p>
        </p:txBody>
      </p:sp>
      <p:sp>
        <p:nvSpPr>
          <p:cNvPr id="50" name="TextBox 49">
            <a:extLst>
              <a:ext uri="{FF2B5EF4-FFF2-40B4-BE49-F238E27FC236}">
                <a16:creationId xmlns:a16="http://schemas.microsoft.com/office/drawing/2014/main" id="{5C3433F8-4416-42C7-B948-893578546691}"/>
              </a:ext>
            </a:extLst>
          </p:cNvPr>
          <p:cNvSpPr txBox="1"/>
          <p:nvPr/>
        </p:nvSpPr>
        <p:spPr>
          <a:xfrm>
            <a:off x="5379173" y="4691897"/>
            <a:ext cx="587836" cy="307777"/>
          </a:xfrm>
          <a:prstGeom prst="rect">
            <a:avLst/>
          </a:prstGeom>
          <a:noFill/>
        </p:spPr>
        <p:txBody>
          <a:bodyPr wrap="square" rtlCol="0">
            <a:spAutoFit/>
          </a:bodyPr>
          <a:lstStyle/>
          <a:p>
            <a:r>
              <a:rPr lang="en-US" altLang="zh-CN" sz="1400" dirty="0"/>
              <a:t>Read</a:t>
            </a:r>
            <a:endParaRPr lang="zh-CN" altLang="en-US" sz="1400" dirty="0"/>
          </a:p>
        </p:txBody>
      </p:sp>
      <p:sp>
        <p:nvSpPr>
          <p:cNvPr id="51" name="TextBox 50">
            <a:extLst>
              <a:ext uri="{FF2B5EF4-FFF2-40B4-BE49-F238E27FC236}">
                <a16:creationId xmlns:a16="http://schemas.microsoft.com/office/drawing/2014/main" id="{4FEC153C-AE6E-4B8C-805B-0F1C90A2B31A}"/>
              </a:ext>
            </a:extLst>
          </p:cNvPr>
          <p:cNvSpPr txBox="1"/>
          <p:nvPr/>
        </p:nvSpPr>
        <p:spPr>
          <a:xfrm>
            <a:off x="8897975" y="4679968"/>
            <a:ext cx="587836" cy="307777"/>
          </a:xfrm>
          <a:prstGeom prst="rect">
            <a:avLst/>
          </a:prstGeom>
          <a:noFill/>
        </p:spPr>
        <p:txBody>
          <a:bodyPr wrap="square" rtlCol="0">
            <a:spAutoFit/>
          </a:bodyPr>
          <a:lstStyle/>
          <a:p>
            <a:r>
              <a:rPr lang="en-US" altLang="zh-CN" sz="1400" dirty="0"/>
              <a:t>Read</a:t>
            </a:r>
            <a:endParaRPr lang="zh-CN" altLang="en-US" sz="1400" dirty="0"/>
          </a:p>
        </p:txBody>
      </p:sp>
      <p:sp>
        <p:nvSpPr>
          <p:cNvPr id="52" name="TextBox 51">
            <a:extLst>
              <a:ext uri="{FF2B5EF4-FFF2-40B4-BE49-F238E27FC236}">
                <a16:creationId xmlns:a16="http://schemas.microsoft.com/office/drawing/2014/main" id="{8202D486-AFB6-4AF5-B0F4-A406D0AE1BC5}"/>
              </a:ext>
            </a:extLst>
          </p:cNvPr>
          <p:cNvSpPr txBox="1"/>
          <p:nvPr/>
        </p:nvSpPr>
        <p:spPr>
          <a:xfrm>
            <a:off x="7263760" y="4683844"/>
            <a:ext cx="587836" cy="307777"/>
          </a:xfrm>
          <a:prstGeom prst="rect">
            <a:avLst/>
          </a:prstGeom>
          <a:noFill/>
        </p:spPr>
        <p:txBody>
          <a:bodyPr wrap="square" rtlCol="0">
            <a:spAutoFit/>
          </a:bodyPr>
          <a:lstStyle/>
          <a:p>
            <a:r>
              <a:rPr lang="en-US" altLang="zh-CN" sz="1400" dirty="0"/>
              <a:t>Write</a:t>
            </a:r>
            <a:endParaRPr lang="zh-CN" altLang="en-US" sz="1400" dirty="0"/>
          </a:p>
        </p:txBody>
      </p:sp>
      <p:sp>
        <p:nvSpPr>
          <p:cNvPr id="53" name="TextBox 52">
            <a:extLst>
              <a:ext uri="{FF2B5EF4-FFF2-40B4-BE49-F238E27FC236}">
                <a16:creationId xmlns:a16="http://schemas.microsoft.com/office/drawing/2014/main" id="{BE15EDE6-468C-44A3-B084-4CBA6193ECA7}"/>
              </a:ext>
            </a:extLst>
          </p:cNvPr>
          <p:cNvSpPr txBox="1"/>
          <p:nvPr/>
        </p:nvSpPr>
        <p:spPr>
          <a:xfrm>
            <a:off x="3774748" y="4696546"/>
            <a:ext cx="587836" cy="307777"/>
          </a:xfrm>
          <a:prstGeom prst="rect">
            <a:avLst/>
          </a:prstGeom>
          <a:noFill/>
        </p:spPr>
        <p:txBody>
          <a:bodyPr wrap="square" rtlCol="0">
            <a:spAutoFit/>
          </a:bodyPr>
          <a:lstStyle/>
          <a:p>
            <a:r>
              <a:rPr lang="en-US" altLang="zh-CN" sz="1400" dirty="0"/>
              <a:t>Write</a:t>
            </a:r>
            <a:endParaRPr lang="zh-CN" altLang="en-US" sz="1400" dirty="0"/>
          </a:p>
        </p:txBody>
      </p:sp>
    </p:spTree>
    <p:extLst>
      <p:ext uri="{BB962C8B-B14F-4D97-AF65-F5344CB8AC3E}">
        <p14:creationId xmlns:p14="http://schemas.microsoft.com/office/powerpoint/2010/main" val="975397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9916-EC62-4DB9-A016-2E335876FC86}"/>
              </a:ext>
            </a:extLst>
          </p:cNvPr>
          <p:cNvSpPr>
            <a:spLocks noGrp="1"/>
          </p:cNvSpPr>
          <p:nvPr>
            <p:ph type="title"/>
          </p:nvPr>
        </p:nvSpPr>
        <p:spPr/>
        <p:txBody>
          <a:bodyPr/>
          <a:lstStyle/>
          <a:p>
            <a:r>
              <a:rPr lang="en-US" altLang="zh-CN" dirty="0"/>
              <a:t>Data Reuse?</a:t>
            </a:r>
            <a:endParaRPr lang="zh-CN" altLang="en-US" dirty="0"/>
          </a:p>
        </p:txBody>
      </p:sp>
      <p:sp>
        <p:nvSpPr>
          <p:cNvPr id="3" name="Content Placeholder 2">
            <a:extLst>
              <a:ext uri="{FF2B5EF4-FFF2-40B4-BE49-F238E27FC236}">
                <a16:creationId xmlns:a16="http://schemas.microsoft.com/office/drawing/2014/main" id="{A929D4E2-E3C5-459C-819B-9E56D044C670}"/>
              </a:ext>
            </a:extLst>
          </p:cNvPr>
          <p:cNvSpPr>
            <a:spLocks noGrp="1"/>
          </p:cNvSpPr>
          <p:nvPr>
            <p:ph idx="1"/>
          </p:nvPr>
        </p:nvSpPr>
        <p:spPr>
          <a:xfrm>
            <a:off x="838200" y="1825625"/>
            <a:ext cx="10515600" cy="4667250"/>
          </a:xfrm>
        </p:spPr>
        <p:txBody>
          <a:bodyPr>
            <a:normAutofit fontScale="85000" lnSpcReduction="20000"/>
          </a:bodyPr>
          <a:lstStyle/>
          <a:p>
            <a:r>
              <a:rPr lang="en-US" altLang="zh-CN" dirty="0"/>
              <a:t>Fully connected layers have a very simple data reuse on the activations, each neurons has the same activation input as the others</a:t>
            </a:r>
          </a:p>
          <a:p>
            <a:pPr marL="0" indent="0">
              <a:buNone/>
            </a:pPr>
            <a:endParaRPr lang="en-US" altLang="zh-CN" dirty="0"/>
          </a:p>
          <a:p>
            <a:r>
              <a:rPr lang="en-US" altLang="zh-CN" dirty="0"/>
              <a:t>Convolutional – Planning to get data reuse from activations, however, in proof of concept will just be completely naïve</a:t>
            </a:r>
          </a:p>
          <a:p>
            <a:endParaRPr lang="en-US" altLang="zh-CN" dirty="0"/>
          </a:p>
          <a:p>
            <a:r>
              <a:rPr lang="en-US" altLang="zh-CN" dirty="0"/>
              <a:t>Once POC is working, scheduler can be modified to reuse</a:t>
            </a:r>
          </a:p>
          <a:p>
            <a:endParaRPr lang="en-US" altLang="zh-CN" dirty="0"/>
          </a:p>
          <a:p>
            <a:r>
              <a:rPr lang="en-US" altLang="zh-CN" dirty="0"/>
              <a:t>There’s a simple sliding window method that would only require 3 activations be read (in a 3x3 filter) for every 9 weights, </a:t>
            </a:r>
            <a:r>
              <a:rPr lang="en-US" altLang="zh-CN" dirty="0" err="1"/>
              <a:t>incurriing</a:t>
            </a:r>
            <a:r>
              <a:rPr lang="en-US" altLang="zh-CN" dirty="0"/>
              <a:t> a 40% data reuse (6 reuses from 15 reads)</a:t>
            </a:r>
          </a:p>
          <a:p>
            <a:r>
              <a:rPr lang="en-US" altLang="zh-CN" dirty="0"/>
              <a:t>Even more reuse is possible if entire rows are read at a time, also possible since BRAM supports large port</a:t>
            </a:r>
          </a:p>
          <a:p>
            <a:endParaRPr lang="zh-CN" altLang="en-US" dirty="0"/>
          </a:p>
        </p:txBody>
      </p:sp>
    </p:spTree>
    <p:extLst>
      <p:ext uri="{BB962C8B-B14F-4D97-AF65-F5344CB8AC3E}">
        <p14:creationId xmlns:p14="http://schemas.microsoft.com/office/powerpoint/2010/main" val="417342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0C95-9A81-4A95-B8B6-6EDF9DE1DBF7}"/>
              </a:ext>
            </a:extLst>
          </p:cNvPr>
          <p:cNvSpPr>
            <a:spLocks noGrp="1"/>
          </p:cNvSpPr>
          <p:nvPr>
            <p:ph type="title"/>
          </p:nvPr>
        </p:nvSpPr>
        <p:spPr/>
        <p:txBody>
          <a:bodyPr/>
          <a:lstStyle/>
          <a:p>
            <a:r>
              <a:rPr lang="en-US" altLang="zh-CN" dirty="0"/>
              <a:t>Proposed Layout Specific to this CNN</a:t>
            </a:r>
            <a:endParaRPr lang="zh-CN" altLang="en-US" dirty="0"/>
          </a:p>
        </p:txBody>
      </p:sp>
      <p:sp>
        <p:nvSpPr>
          <p:cNvPr id="3" name="Content Placeholder 2">
            <a:extLst>
              <a:ext uri="{FF2B5EF4-FFF2-40B4-BE49-F238E27FC236}">
                <a16:creationId xmlns:a16="http://schemas.microsoft.com/office/drawing/2014/main" id="{B4976B24-8AF7-4B74-8240-69E51F743665}"/>
              </a:ext>
            </a:extLst>
          </p:cNvPr>
          <p:cNvSpPr>
            <a:spLocks noGrp="1"/>
          </p:cNvSpPr>
          <p:nvPr>
            <p:ph idx="1"/>
          </p:nvPr>
        </p:nvSpPr>
        <p:spPr/>
        <p:txBody>
          <a:bodyPr/>
          <a:lstStyle/>
          <a:p>
            <a:r>
              <a:rPr lang="en-US" altLang="zh-CN" dirty="0"/>
              <a:t>We want the throughput of data to be roughly equal across the layers to minimize stalling for previous layer to finish computation, or for next layer to finish computation before writing new data</a:t>
            </a:r>
          </a:p>
          <a:p>
            <a:r>
              <a:rPr lang="en-US" altLang="zh-CN" dirty="0"/>
              <a:t>Let’s look at the amount of MACs per layer and throughput requirements</a:t>
            </a:r>
          </a:p>
          <a:p>
            <a:endParaRPr lang="zh-CN" altLang="en-US" dirty="0"/>
          </a:p>
        </p:txBody>
      </p:sp>
    </p:spTree>
    <p:extLst>
      <p:ext uri="{BB962C8B-B14F-4D97-AF65-F5344CB8AC3E}">
        <p14:creationId xmlns:p14="http://schemas.microsoft.com/office/powerpoint/2010/main" val="306582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3288-3660-4A23-8BFE-5CC49BD6ECF4}"/>
              </a:ext>
            </a:extLst>
          </p:cNvPr>
          <p:cNvSpPr>
            <a:spLocks noGrp="1"/>
          </p:cNvSpPr>
          <p:nvPr>
            <p:ph type="title"/>
          </p:nvPr>
        </p:nvSpPr>
        <p:spPr/>
        <p:txBody>
          <a:bodyPr/>
          <a:lstStyle/>
          <a:p>
            <a:r>
              <a:rPr lang="en-US" altLang="zh-CN" dirty="0"/>
              <a:t>Proposed Layout Specific </a:t>
            </a:r>
            <a:r>
              <a:rPr lang="en-US" altLang="zh-CN"/>
              <a:t>to this CNN</a:t>
            </a:r>
            <a:endParaRPr lang="zh-CN" altLang="en-US"/>
          </a:p>
        </p:txBody>
      </p:sp>
      <p:sp>
        <p:nvSpPr>
          <p:cNvPr id="3" name="Content Placeholder 2">
            <a:extLst>
              <a:ext uri="{FF2B5EF4-FFF2-40B4-BE49-F238E27FC236}">
                <a16:creationId xmlns:a16="http://schemas.microsoft.com/office/drawing/2014/main" id="{0D8F7546-A7A4-4E13-8C4F-75658AE571D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65768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7CF7-D152-4EA1-BD43-E59DF21B1FCE}"/>
              </a:ext>
            </a:extLst>
          </p:cNvPr>
          <p:cNvSpPr>
            <a:spLocks noGrp="1"/>
          </p:cNvSpPr>
          <p:nvPr>
            <p:ph type="title"/>
          </p:nvPr>
        </p:nvSpPr>
        <p:spPr/>
        <p:txBody>
          <a:bodyPr/>
          <a:lstStyle/>
          <a:p>
            <a:r>
              <a:rPr lang="en-US" altLang="zh-CN" dirty="0"/>
              <a:t>What About the Backward Pass?</a:t>
            </a:r>
            <a:endParaRPr lang="zh-CN" altLang="en-US" dirty="0"/>
          </a:p>
        </p:txBody>
      </p:sp>
      <p:sp>
        <p:nvSpPr>
          <p:cNvPr id="3" name="Content Placeholder 2">
            <a:extLst>
              <a:ext uri="{FF2B5EF4-FFF2-40B4-BE49-F238E27FC236}">
                <a16:creationId xmlns:a16="http://schemas.microsoft.com/office/drawing/2014/main" id="{398A622F-DEF2-4FD3-83BA-B885E76D6E34}"/>
              </a:ext>
            </a:extLst>
          </p:cNvPr>
          <p:cNvSpPr>
            <a:spLocks noGrp="1"/>
          </p:cNvSpPr>
          <p:nvPr>
            <p:ph idx="1"/>
          </p:nvPr>
        </p:nvSpPr>
        <p:spPr>
          <a:xfrm>
            <a:off x="838200" y="1825625"/>
            <a:ext cx="10515600" cy="4667250"/>
          </a:xfrm>
        </p:spPr>
        <p:txBody>
          <a:bodyPr>
            <a:normAutofit lnSpcReduction="10000"/>
          </a:bodyPr>
          <a:lstStyle/>
          <a:p>
            <a:r>
              <a:rPr lang="en-US" altLang="zh-CN" dirty="0"/>
              <a:t>Well… actually the backward pass can use the exact same kernels to compute the gradients for the weights!</a:t>
            </a:r>
          </a:p>
          <a:p>
            <a:endParaRPr lang="en-US" altLang="zh-CN" dirty="0"/>
          </a:p>
          <a:p>
            <a:r>
              <a:rPr lang="en-US" altLang="zh-CN" dirty="0"/>
              <a:t>However, as expected, the data-stream pattern will be completely different</a:t>
            </a:r>
          </a:p>
          <a:p>
            <a:endParaRPr lang="en-US" altLang="zh-CN" dirty="0"/>
          </a:p>
          <a:p>
            <a:r>
              <a:rPr lang="en-US" altLang="zh-CN" dirty="0"/>
              <a:t>This means that the layers need two different schedulers</a:t>
            </a:r>
          </a:p>
          <a:p>
            <a:endParaRPr lang="en-US" altLang="zh-CN" dirty="0"/>
          </a:p>
          <a:p>
            <a:r>
              <a:rPr lang="en-US" altLang="zh-CN" dirty="0"/>
              <a:t>Start with forward pass scheduler and implementation, then create a scheduler for the backward pass and updating weights</a:t>
            </a:r>
            <a:endParaRPr lang="zh-CN" altLang="en-US" dirty="0"/>
          </a:p>
        </p:txBody>
      </p:sp>
    </p:spTree>
    <p:extLst>
      <p:ext uri="{BB962C8B-B14F-4D97-AF65-F5344CB8AC3E}">
        <p14:creationId xmlns:p14="http://schemas.microsoft.com/office/powerpoint/2010/main" val="1334067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3D79-604C-4957-A330-A140ED189DB8}"/>
              </a:ext>
            </a:extLst>
          </p:cNvPr>
          <p:cNvSpPr>
            <a:spLocks noGrp="1"/>
          </p:cNvSpPr>
          <p:nvPr>
            <p:ph type="title"/>
          </p:nvPr>
        </p:nvSpPr>
        <p:spPr>
          <a:xfrm>
            <a:off x="838199" y="365125"/>
            <a:ext cx="10918371" cy="1325563"/>
          </a:xfrm>
        </p:spPr>
        <p:txBody>
          <a:bodyPr>
            <a:normAutofit fontScale="90000"/>
          </a:bodyPr>
          <a:lstStyle/>
          <a:p>
            <a:r>
              <a:rPr lang="en-US" altLang="zh-CN" dirty="0"/>
              <a:t>Hopefully, will have time to finish the backward pass, but it might be a bit too much for time restrictions</a:t>
            </a:r>
            <a:endParaRPr lang="zh-CN" altLang="en-US" dirty="0"/>
          </a:p>
        </p:txBody>
      </p:sp>
      <p:sp>
        <p:nvSpPr>
          <p:cNvPr id="3" name="Content Placeholder 2">
            <a:extLst>
              <a:ext uri="{FF2B5EF4-FFF2-40B4-BE49-F238E27FC236}">
                <a16:creationId xmlns:a16="http://schemas.microsoft.com/office/drawing/2014/main" id="{7CA5B611-D4F9-4CD7-B0DF-B89AE5C5628C}"/>
              </a:ext>
            </a:extLst>
          </p:cNvPr>
          <p:cNvSpPr>
            <a:spLocks noGrp="1"/>
          </p:cNvSpPr>
          <p:nvPr>
            <p:ph idx="1"/>
          </p:nvPr>
        </p:nvSpPr>
        <p:spPr>
          <a:xfrm>
            <a:off x="285750" y="1825625"/>
            <a:ext cx="5114925" cy="2820986"/>
          </a:xfrm>
        </p:spPr>
        <p:txBody>
          <a:bodyPr>
            <a:normAutofit fontScale="92500" lnSpcReduction="10000"/>
          </a:bodyPr>
          <a:lstStyle/>
          <a:p>
            <a:r>
              <a:rPr lang="en-US" altLang="zh-CN" dirty="0"/>
              <a:t>Someone who tried similar… </a:t>
            </a:r>
          </a:p>
          <a:p>
            <a:r>
              <a:rPr lang="en-US" altLang="zh-CN" dirty="0"/>
              <a:t>In this person’s thesis, everything was put in RAM, even the images</a:t>
            </a:r>
          </a:p>
          <a:p>
            <a:r>
              <a:rPr lang="en-US" altLang="zh-CN" dirty="0"/>
              <a:t>Did not use any of the DSPs</a:t>
            </a:r>
          </a:p>
          <a:p>
            <a:r>
              <a:rPr lang="en-US" altLang="zh-CN" dirty="0"/>
              <a:t>HW </a:t>
            </a:r>
            <a:r>
              <a:rPr lang="en-US" altLang="zh-CN" dirty="0" err="1"/>
              <a:t>impl</a:t>
            </a:r>
            <a:r>
              <a:rPr lang="en-US" altLang="zh-CN" dirty="0"/>
              <a:t>. was only 1 neuron</a:t>
            </a:r>
          </a:p>
          <a:p>
            <a:r>
              <a:rPr lang="en-US" altLang="zh-CN" dirty="0"/>
              <a:t>In comparison… my current scope is a lot bigger, hopefully is okay.</a:t>
            </a:r>
          </a:p>
          <a:p>
            <a:endParaRPr lang="zh-CN" altLang="en-US" dirty="0"/>
          </a:p>
        </p:txBody>
      </p:sp>
      <p:pic>
        <p:nvPicPr>
          <p:cNvPr id="4" name="Picture 3">
            <a:extLst>
              <a:ext uri="{FF2B5EF4-FFF2-40B4-BE49-F238E27FC236}">
                <a16:creationId xmlns:a16="http://schemas.microsoft.com/office/drawing/2014/main" id="{3A7E16D1-4332-4373-8FA8-9FAF107454D5}"/>
              </a:ext>
            </a:extLst>
          </p:cNvPr>
          <p:cNvPicPr>
            <a:picLocks noChangeAspect="1"/>
          </p:cNvPicPr>
          <p:nvPr/>
        </p:nvPicPr>
        <p:blipFill>
          <a:blip r:embed="rId2"/>
          <a:stretch>
            <a:fillRect/>
          </a:stretch>
        </p:blipFill>
        <p:spPr>
          <a:xfrm>
            <a:off x="5400675" y="1617662"/>
            <a:ext cx="6395668" cy="2687638"/>
          </a:xfrm>
          <a:prstGeom prst="rect">
            <a:avLst/>
          </a:prstGeom>
          <a:ln>
            <a:solidFill>
              <a:srgbClr val="002060"/>
            </a:solidFill>
          </a:ln>
        </p:spPr>
      </p:pic>
      <p:pic>
        <p:nvPicPr>
          <p:cNvPr id="5" name="Picture 4">
            <a:extLst>
              <a:ext uri="{FF2B5EF4-FFF2-40B4-BE49-F238E27FC236}">
                <a16:creationId xmlns:a16="http://schemas.microsoft.com/office/drawing/2014/main" id="{F3F32D91-C8A1-4E9C-8001-A8A662E0318A}"/>
              </a:ext>
            </a:extLst>
          </p:cNvPr>
          <p:cNvPicPr>
            <a:picLocks noChangeAspect="1"/>
          </p:cNvPicPr>
          <p:nvPr/>
        </p:nvPicPr>
        <p:blipFill>
          <a:blip r:embed="rId3"/>
          <a:stretch>
            <a:fillRect/>
          </a:stretch>
        </p:blipFill>
        <p:spPr>
          <a:xfrm>
            <a:off x="180975" y="4646611"/>
            <a:ext cx="6591300" cy="2162175"/>
          </a:xfrm>
          <a:prstGeom prst="rect">
            <a:avLst/>
          </a:prstGeom>
          <a:ln>
            <a:solidFill>
              <a:srgbClr val="002060"/>
            </a:solidFill>
          </a:ln>
        </p:spPr>
      </p:pic>
      <p:pic>
        <p:nvPicPr>
          <p:cNvPr id="6" name="Picture 5">
            <a:extLst>
              <a:ext uri="{FF2B5EF4-FFF2-40B4-BE49-F238E27FC236}">
                <a16:creationId xmlns:a16="http://schemas.microsoft.com/office/drawing/2014/main" id="{DB636355-9C21-49F4-95E6-510A9A795F14}"/>
              </a:ext>
            </a:extLst>
          </p:cNvPr>
          <p:cNvPicPr>
            <a:picLocks noChangeAspect="1"/>
          </p:cNvPicPr>
          <p:nvPr/>
        </p:nvPicPr>
        <p:blipFill>
          <a:blip r:embed="rId4"/>
          <a:stretch>
            <a:fillRect/>
          </a:stretch>
        </p:blipFill>
        <p:spPr>
          <a:xfrm>
            <a:off x="6958013" y="4676402"/>
            <a:ext cx="5053012" cy="1919473"/>
          </a:xfrm>
          <a:prstGeom prst="rect">
            <a:avLst/>
          </a:prstGeom>
          <a:ln>
            <a:solidFill>
              <a:schemeClr val="tx1"/>
            </a:solidFill>
          </a:ln>
        </p:spPr>
      </p:pic>
    </p:spTree>
    <p:extLst>
      <p:ext uri="{BB962C8B-B14F-4D97-AF65-F5344CB8AC3E}">
        <p14:creationId xmlns:p14="http://schemas.microsoft.com/office/powerpoint/2010/main" val="424996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C915CF-3F38-401E-A527-B561E8F7A569}"/>
              </a:ext>
            </a:extLst>
          </p:cNvPr>
          <p:cNvPicPr>
            <a:picLocks noChangeAspect="1"/>
          </p:cNvPicPr>
          <p:nvPr/>
        </p:nvPicPr>
        <p:blipFill>
          <a:blip r:embed="rId2"/>
          <a:stretch>
            <a:fillRect/>
          </a:stretch>
        </p:blipFill>
        <p:spPr>
          <a:xfrm>
            <a:off x="681037" y="1195387"/>
            <a:ext cx="10829925" cy="5153025"/>
          </a:xfrm>
          <a:prstGeom prst="rect">
            <a:avLst/>
          </a:prstGeom>
        </p:spPr>
      </p:pic>
    </p:spTree>
    <p:extLst>
      <p:ext uri="{BB962C8B-B14F-4D97-AF65-F5344CB8AC3E}">
        <p14:creationId xmlns:p14="http://schemas.microsoft.com/office/powerpoint/2010/main" val="96393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4D1F-874E-4000-9EC6-BE83EC17ECDF}"/>
              </a:ext>
            </a:extLst>
          </p:cNvPr>
          <p:cNvSpPr>
            <a:spLocks noGrp="1"/>
          </p:cNvSpPr>
          <p:nvPr>
            <p:ph type="title"/>
          </p:nvPr>
        </p:nvSpPr>
        <p:spPr/>
        <p:txBody>
          <a:bodyPr/>
          <a:lstStyle/>
          <a:p>
            <a:r>
              <a:rPr lang="en-US" altLang="zh-CN" dirty="0"/>
              <a:t>Forward and Backward Pass Schedulers</a:t>
            </a:r>
            <a:endParaRPr lang="zh-CN" altLang="en-US" dirty="0"/>
          </a:p>
        </p:txBody>
      </p:sp>
      <p:sp>
        <p:nvSpPr>
          <p:cNvPr id="3" name="Content Placeholder 2">
            <a:extLst>
              <a:ext uri="{FF2B5EF4-FFF2-40B4-BE49-F238E27FC236}">
                <a16:creationId xmlns:a16="http://schemas.microsoft.com/office/drawing/2014/main" id="{1232949B-ED18-46C8-B3D7-F80C37BAEC57}"/>
              </a:ext>
            </a:extLst>
          </p:cNvPr>
          <p:cNvSpPr>
            <a:spLocks noGrp="1"/>
          </p:cNvSpPr>
          <p:nvPr>
            <p:ph idx="1"/>
          </p:nvPr>
        </p:nvSpPr>
        <p:spPr>
          <a:xfrm>
            <a:off x="174171" y="1600994"/>
            <a:ext cx="4950279" cy="5127625"/>
          </a:xfrm>
        </p:spPr>
        <p:txBody>
          <a:bodyPr>
            <a:normAutofit fontScale="92500" lnSpcReduction="10000"/>
          </a:bodyPr>
          <a:lstStyle/>
          <a:p>
            <a:r>
              <a:rPr lang="en-US" altLang="zh-CN" dirty="0"/>
              <a:t>The forward pass is very easy to create a scheduler for as the memory accesses just iterate over the inputs </a:t>
            </a:r>
          </a:p>
          <a:p>
            <a:r>
              <a:rPr lang="en-US" altLang="zh-CN" dirty="0"/>
              <a:t>The backward pass will require more finesse but seeing as I have implemented the backward pass in software, and it is also just for loops, there is also a way to schedule this</a:t>
            </a:r>
          </a:p>
          <a:p>
            <a:r>
              <a:rPr lang="en-US" altLang="zh-CN" dirty="0"/>
              <a:t>Backward pass requires reading from activations, but not writing, dual-port, so two layers can simultaneously read the activation BRAM between them</a:t>
            </a:r>
            <a:endParaRPr lang="zh-CN" altLang="en-US" dirty="0"/>
          </a:p>
        </p:txBody>
      </p:sp>
      <p:pic>
        <p:nvPicPr>
          <p:cNvPr id="5" name="Picture 4">
            <a:extLst>
              <a:ext uri="{FF2B5EF4-FFF2-40B4-BE49-F238E27FC236}">
                <a16:creationId xmlns:a16="http://schemas.microsoft.com/office/drawing/2014/main" id="{41514C45-5A68-4CAC-B13F-687A36D7D2A0}"/>
              </a:ext>
            </a:extLst>
          </p:cNvPr>
          <p:cNvPicPr>
            <a:picLocks noChangeAspect="1"/>
          </p:cNvPicPr>
          <p:nvPr/>
        </p:nvPicPr>
        <p:blipFill>
          <a:blip r:embed="rId2"/>
          <a:stretch>
            <a:fillRect/>
          </a:stretch>
        </p:blipFill>
        <p:spPr>
          <a:xfrm>
            <a:off x="5362719" y="1372960"/>
            <a:ext cx="6593469" cy="5048251"/>
          </a:xfrm>
          <a:prstGeom prst="rect">
            <a:avLst/>
          </a:prstGeom>
        </p:spPr>
      </p:pic>
      <p:sp>
        <p:nvSpPr>
          <p:cNvPr id="6" name="TextBox 5">
            <a:extLst>
              <a:ext uri="{FF2B5EF4-FFF2-40B4-BE49-F238E27FC236}">
                <a16:creationId xmlns:a16="http://schemas.microsoft.com/office/drawing/2014/main" id="{5CF7EA1B-883A-48AF-B670-838194D72BB0}"/>
              </a:ext>
            </a:extLst>
          </p:cNvPr>
          <p:cNvSpPr txBox="1"/>
          <p:nvPr/>
        </p:nvSpPr>
        <p:spPr>
          <a:xfrm>
            <a:off x="7829005" y="6242532"/>
            <a:ext cx="2612572" cy="369332"/>
          </a:xfrm>
          <a:prstGeom prst="rect">
            <a:avLst/>
          </a:prstGeom>
          <a:noFill/>
        </p:spPr>
        <p:txBody>
          <a:bodyPr wrap="square" rtlCol="0">
            <a:spAutoFit/>
          </a:bodyPr>
          <a:lstStyle/>
          <a:p>
            <a:r>
              <a:rPr lang="en-US" altLang="zh-CN" dirty="0"/>
              <a:t>From F-CNN Paper</a:t>
            </a:r>
            <a:endParaRPr lang="zh-CN" altLang="en-US" dirty="0"/>
          </a:p>
        </p:txBody>
      </p:sp>
    </p:spTree>
    <p:extLst>
      <p:ext uri="{BB962C8B-B14F-4D97-AF65-F5344CB8AC3E}">
        <p14:creationId xmlns:p14="http://schemas.microsoft.com/office/powerpoint/2010/main" val="344778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4618-FBA8-49D6-AF41-4F8292264C70}"/>
              </a:ext>
            </a:extLst>
          </p:cNvPr>
          <p:cNvSpPr>
            <a:spLocks noGrp="1"/>
          </p:cNvSpPr>
          <p:nvPr>
            <p:ph type="title"/>
          </p:nvPr>
        </p:nvSpPr>
        <p:spPr/>
        <p:txBody>
          <a:bodyPr/>
          <a:lstStyle/>
          <a:p>
            <a:r>
              <a:rPr lang="en-US" altLang="zh-CN" dirty="0"/>
              <a:t>Software Model</a:t>
            </a:r>
            <a:endParaRPr lang="zh-CN" altLang="en-US" dirty="0"/>
          </a:p>
        </p:txBody>
      </p:sp>
      <p:sp>
        <p:nvSpPr>
          <p:cNvPr id="3" name="Content Placeholder 2">
            <a:extLst>
              <a:ext uri="{FF2B5EF4-FFF2-40B4-BE49-F238E27FC236}">
                <a16:creationId xmlns:a16="http://schemas.microsoft.com/office/drawing/2014/main" id="{861C912D-179E-42FB-9FEE-F257EF1C78B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8131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199C-8878-4186-BAD6-ABF97CAF1374}"/>
              </a:ext>
            </a:extLst>
          </p:cNvPr>
          <p:cNvSpPr>
            <a:spLocks noGrp="1"/>
          </p:cNvSpPr>
          <p:nvPr>
            <p:ph type="title"/>
          </p:nvPr>
        </p:nvSpPr>
        <p:spPr/>
        <p:txBody>
          <a:bodyPr/>
          <a:lstStyle/>
          <a:p>
            <a:r>
              <a:rPr lang="en-US" altLang="zh-CN" dirty="0"/>
              <a:t>Agenda</a:t>
            </a:r>
            <a:endParaRPr lang="zh-CN" altLang="en-US" dirty="0"/>
          </a:p>
        </p:txBody>
      </p:sp>
      <p:sp>
        <p:nvSpPr>
          <p:cNvPr id="3" name="Content Placeholder 2">
            <a:extLst>
              <a:ext uri="{FF2B5EF4-FFF2-40B4-BE49-F238E27FC236}">
                <a16:creationId xmlns:a16="http://schemas.microsoft.com/office/drawing/2014/main" id="{50481F62-C880-40D3-AACE-A2A67BC316C9}"/>
              </a:ext>
            </a:extLst>
          </p:cNvPr>
          <p:cNvSpPr>
            <a:spLocks noGrp="1"/>
          </p:cNvSpPr>
          <p:nvPr>
            <p:ph idx="1"/>
          </p:nvPr>
        </p:nvSpPr>
        <p:spPr/>
        <p:txBody>
          <a:bodyPr/>
          <a:lstStyle/>
          <a:p>
            <a:r>
              <a:rPr lang="en-US" altLang="zh-CN" dirty="0"/>
              <a:t>New CNN model</a:t>
            </a:r>
          </a:p>
          <a:p>
            <a:endParaRPr lang="en-US" altLang="zh-CN" dirty="0"/>
          </a:p>
          <a:p>
            <a:endParaRPr lang="en-US" altLang="zh-CN" dirty="0"/>
          </a:p>
          <a:p>
            <a:r>
              <a:rPr lang="en-US" altLang="zh-CN" dirty="0"/>
              <a:t>Proposed HW architecture model</a:t>
            </a:r>
          </a:p>
          <a:p>
            <a:endParaRPr lang="en-US" altLang="zh-CN" dirty="0"/>
          </a:p>
          <a:p>
            <a:endParaRPr lang="en-US" altLang="zh-CN" dirty="0"/>
          </a:p>
          <a:p>
            <a:r>
              <a:rPr lang="en-US" altLang="zh-CN" dirty="0"/>
              <a:t>Software model</a:t>
            </a:r>
          </a:p>
          <a:p>
            <a:endParaRPr lang="zh-CN" altLang="en-US" dirty="0"/>
          </a:p>
        </p:txBody>
      </p:sp>
    </p:spTree>
    <p:extLst>
      <p:ext uri="{BB962C8B-B14F-4D97-AF65-F5344CB8AC3E}">
        <p14:creationId xmlns:p14="http://schemas.microsoft.com/office/powerpoint/2010/main" val="170090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4D4A-2C10-4425-8FD8-3D16FFF99EAF}"/>
              </a:ext>
            </a:extLst>
          </p:cNvPr>
          <p:cNvSpPr>
            <a:spLocks noGrp="1"/>
          </p:cNvSpPr>
          <p:nvPr>
            <p:ph type="title"/>
          </p:nvPr>
        </p:nvSpPr>
        <p:spPr/>
        <p:txBody>
          <a:bodyPr/>
          <a:lstStyle/>
          <a:p>
            <a:r>
              <a:rPr lang="en-US" altLang="zh-CN" dirty="0"/>
              <a:t>New Problem</a:t>
            </a:r>
            <a:endParaRPr lang="zh-CN" altLang="en-US" dirty="0"/>
          </a:p>
        </p:txBody>
      </p:sp>
      <p:sp>
        <p:nvSpPr>
          <p:cNvPr id="3" name="Content Placeholder 2">
            <a:extLst>
              <a:ext uri="{FF2B5EF4-FFF2-40B4-BE49-F238E27FC236}">
                <a16:creationId xmlns:a16="http://schemas.microsoft.com/office/drawing/2014/main" id="{928BF809-1611-44D8-BC79-C375C5F4D9A1}"/>
              </a:ext>
            </a:extLst>
          </p:cNvPr>
          <p:cNvSpPr>
            <a:spLocks noGrp="1"/>
          </p:cNvSpPr>
          <p:nvPr>
            <p:ph idx="1"/>
          </p:nvPr>
        </p:nvSpPr>
        <p:spPr>
          <a:xfrm>
            <a:off x="838200" y="1825625"/>
            <a:ext cx="5257800" cy="4351338"/>
          </a:xfrm>
        </p:spPr>
        <p:txBody>
          <a:bodyPr>
            <a:normAutofit lnSpcReduction="10000"/>
          </a:bodyPr>
          <a:lstStyle/>
          <a:p>
            <a:r>
              <a:rPr lang="en-US" altLang="zh-CN" dirty="0"/>
              <a:t>Considering how low the accuracy was on CIFAR10, I would like to switch to a dataset that does not need as much preprocessing of the input data, as that’s not my focus</a:t>
            </a:r>
          </a:p>
          <a:p>
            <a:r>
              <a:rPr lang="en-US" altLang="zh-CN" dirty="0"/>
              <a:t>MNIST and MNIST Fashion (by </a:t>
            </a:r>
            <a:r>
              <a:rPr lang="en-US" altLang="zh-CN" dirty="0" err="1"/>
              <a:t>Zalando</a:t>
            </a:r>
            <a:r>
              <a:rPr lang="en-US" altLang="zh-CN" dirty="0"/>
              <a:t>), both are same format, 28x28 greyscale</a:t>
            </a:r>
          </a:p>
          <a:p>
            <a:r>
              <a:rPr lang="en-US" altLang="zh-CN" dirty="0"/>
              <a:t>MNIST Fashion being slightly tougher</a:t>
            </a:r>
            <a:endParaRPr lang="zh-CN" altLang="en-US" dirty="0"/>
          </a:p>
        </p:txBody>
      </p:sp>
      <p:pic>
        <p:nvPicPr>
          <p:cNvPr id="1026" name="Picture 2" descr="Image result for mnist">
            <a:extLst>
              <a:ext uri="{FF2B5EF4-FFF2-40B4-BE49-F238E27FC236}">
                <a16:creationId xmlns:a16="http://schemas.microsoft.com/office/drawing/2014/main" id="{C0D50797-4852-44F0-99A0-D236B25F6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4223820"/>
            <a:ext cx="4491990" cy="27299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nist fashion">
            <a:extLst>
              <a:ext uri="{FF2B5EF4-FFF2-40B4-BE49-F238E27FC236}">
                <a16:creationId xmlns:a16="http://schemas.microsoft.com/office/drawing/2014/main" id="{735A0B11-8F5A-4181-AF2A-BC3142C83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737" y="37852"/>
            <a:ext cx="4151132" cy="415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7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D5A5-9C51-4570-9C6E-28984AA29C88}"/>
              </a:ext>
            </a:extLst>
          </p:cNvPr>
          <p:cNvSpPr>
            <a:spLocks noGrp="1"/>
          </p:cNvSpPr>
          <p:nvPr>
            <p:ph type="title"/>
          </p:nvPr>
        </p:nvSpPr>
        <p:spPr/>
        <p:txBody>
          <a:bodyPr/>
          <a:lstStyle/>
          <a:p>
            <a:r>
              <a:rPr lang="en-US" altLang="zh-CN" dirty="0"/>
              <a:t>CNN Model</a:t>
            </a:r>
            <a:endParaRPr lang="zh-CN" altLang="en-US" dirty="0"/>
          </a:p>
        </p:txBody>
      </p:sp>
      <p:sp>
        <p:nvSpPr>
          <p:cNvPr id="3" name="Content Placeholder 2">
            <a:extLst>
              <a:ext uri="{FF2B5EF4-FFF2-40B4-BE49-F238E27FC236}">
                <a16:creationId xmlns:a16="http://schemas.microsoft.com/office/drawing/2014/main" id="{6A427E94-35A0-4737-A560-22EA16F82377}"/>
              </a:ext>
            </a:extLst>
          </p:cNvPr>
          <p:cNvSpPr>
            <a:spLocks noGrp="1"/>
          </p:cNvSpPr>
          <p:nvPr>
            <p:ph idx="1"/>
          </p:nvPr>
        </p:nvSpPr>
        <p:spPr>
          <a:xfrm>
            <a:off x="838199" y="1825624"/>
            <a:ext cx="10796452" cy="4784181"/>
          </a:xfrm>
        </p:spPr>
        <p:txBody>
          <a:bodyPr>
            <a:normAutofit/>
          </a:bodyPr>
          <a:lstStyle/>
          <a:p>
            <a:r>
              <a:rPr lang="en-US" altLang="zh-CN" dirty="0"/>
              <a:t>Similar format but different sizes, all activations are </a:t>
            </a:r>
            <a:r>
              <a:rPr lang="en-US" altLang="zh-CN" dirty="0" err="1"/>
              <a:t>ReLU</a:t>
            </a:r>
            <a:r>
              <a:rPr lang="en-US" altLang="zh-CN" dirty="0"/>
              <a:t> except last</a:t>
            </a:r>
          </a:p>
          <a:p>
            <a:r>
              <a:rPr lang="en-US" altLang="zh-CN" dirty="0"/>
              <a:t>Trained to 99.01% on MNIST. 90,914 parameters.</a:t>
            </a:r>
          </a:p>
          <a:p>
            <a:r>
              <a:rPr lang="en-US" altLang="zh-CN" dirty="0"/>
              <a:t>Conv1  		(Input: 1x28x28. 	Output: 3x28x28)</a:t>
            </a:r>
          </a:p>
          <a:p>
            <a:r>
              <a:rPr lang="en-US" altLang="zh-CN" dirty="0"/>
              <a:t>Pooling 		(Input: 3x28x28. 	Output: 3x14x14)</a:t>
            </a:r>
          </a:p>
          <a:p>
            <a:r>
              <a:rPr lang="en-US" altLang="zh-CN" dirty="0"/>
              <a:t>Conv2		(Input: 3x14x14. 	Output: 6x14x14)</a:t>
            </a:r>
          </a:p>
          <a:p>
            <a:r>
              <a:rPr lang="en-US" altLang="zh-CN" dirty="0"/>
              <a:t>Pooling 		(Input: 6x14x14. 	Output: 6x7x7)</a:t>
            </a:r>
          </a:p>
          <a:p>
            <a:r>
              <a:rPr lang="en-US" altLang="zh-CN" dirty="0"/>
              <a:t>Conv3 		(Input: 6x7x7. 	Output: 8x7x7)</a:t>
            </a:r>
          </a:p>
          <a:p>
            <a:r>
              <a:rPr lang="en-US" altLang="zh-CN" dirty="0"/>
              <a:t>FC1			(Input: 8x7x7.	Output: 32)</a:t>
            </a:r>
          </a:p>
          <a:p>
            <a:r>
              <a:rPr lang="en-US" altLang="zh-CN" dirty="0"/>
              <a:t>FC2 			(Input: 32		Output: 10) {</a:t>
            </a:r>
            <a:r>
              <a:rPr lang="en-US" altLang="zh-CN" dirty="0" err="1"/>
              <a:t>Softmax</a:t>
            </a:r>
            <a:r>
              <a:rPr lang="en-US" altLang="zh-CN" dirty="0"/>
              <a:t>, use big LUT}</a:t>
            </a:r>
          </a:p>
        </p:txBody>
      </p:sp>
    </p:spTree>
    <p:extLst>
      <p:ext uri="{BB962C8B-B14F-4D97-AF65-F5344CB8AC3E}">
        <p14:creationId xmlns:p14="http://schemas.microsoft.com/office/powerpoint/2010/main" val="89846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1246-F95F-45E6-B2E6-036828A73F64}"/>
              </a:ext>
            </a:extLst>
          </p:cNvPr>
          <p:cNvSpPr>
            <a:spLocks noGrp="1"/>
          </p:cNvSpPr>
          <p:nvPr>
            <p:ph type="title"/>
          </p:nvPr>
        </p:nvSpPr>
        <p:spPr>
          <a:xfrm>
            <a:off x="838200" y="-225425"/>
            <a:ext cx="10515600" cy="1325563"/>
          </a:xfrm>
        </p:spPr>
        <p:txBody>
          <a:bodyPr/>
          <a:lstStyle/>
          <a:p>
            <a:r>
              <a:rPr lang="en-US" altLang="zh-CN" dirty="0"/>
              <a:t>Overall Structure Hardware Model</a:t>
            </a:r>
            <a:endParaRPr lang="zh-CN" altLang="en-US" dirty="0"/>
          </a:p>
        </p:txBody>
      </p:sp>
      <p:sp>
        <p:nvSpPr>
          <p:cNvPr id="3" name="Content Placeholder 2">
            <a:extLst>
              <a:ext uri="{FF2B5EF4-FFF2-40B4-BE49-F238E27FC236}">
                <a16:creationId xmlns:a16="http://schemas.microsoft.com/office/drawing/2014/main" id="{371AF5AD-53C5-4385-926F-446882756D76}"/>
              </a:ext>
            </a:extLst>
          </p:cNvPr>
          <p:cNvSpPr>
            <a:spLocks noGrp="1"/>
          </p:cNvSpPr>
          <p:nvPr>
            <p:ph idx="1"/>
          </p:nvPr>
        </p:nvSpPr>
        <p:spPr>
          <a:xfrm>
            <a:off x="838200" y="777875"/>
            <a:ext cx="10515600" cy="4351338"/>
          </a:xfrm>
        </p:spPr>
        <p:txBody>
          <a:bodyPr/>
          <a:lstStyle/>
          <a:p>
            <a:r>
              <a:rPr lang="en-US" altLang="zh-CN" dirty="0"/>
              <a:t>CNN’s have a memory pattern stream that can be utilized to schedule computation</a:t>
            </a:r>
          </a:p>
          <a:p>
            <a:r>
              <a:rPr lang="en-US" altLang="zh-CN" dirty="0"/>
              <a:t>Each layer will have a scheduler that streams data into kernels that perform computation</a:t>
            </a:r>
          </a:p>
          <a:p>
            <a:r>
              <a:rPr lang="en-US" altLang="zh-CN" dirty="0"/>
              <a:t>BRAM on the Zynq ZC7X020 is true dual-port and word size is configurable up to 72 bits (while remaining dual-port), 140 total</a:t>
            </a:r>
          </a:p>
          <a:p>
            <a:r>
              <a:rPr lang="en-US" altLang="zh-CN" dirty="0"/>
              <a:t>DSP’s are 25x18, run up to 741 MHz, will be used for the MACs.</a:t>
            </a:r>
            <a:endParaRPr lang="zh-CN" altLang="en-US" dirty="0"/>
          </a:p>
        </p:txBody>
      </p:sp>
      <p:pic>
        <p:nvPicPr>
          <p:cNvPr id="4" name="Picture 3">
            <a:extLst>
              <a:ext uri="{FF2B5EF4-FFF2-40B4-BE49-F238E27FC236}">
                <a16:creationId xmlns:a16="http://schemas.microsoft.com/office/drawing/2014/main" id="{1BB94085-9E89-489F-A6A1-028F7BB6E7CD}"/>
              </a:ext>
            </a:extLst>
          </p:cNvPr>
          <p:cNvPicPr>
            <a:picLocks noChangeAspect="1"/>
          </p:cNvPicPr>
          <p:nvPr/>
        </p:nvPicPr>
        <p:blipFill>
          <a:blip r:embed="rId2"/>
          <a:stretch>
            <a:fillRect/>
          </a:stretch>
        </p:blipFill>
        <p:spPr>
          <a:xfrm>
            <a:off x="2628560" y="3921394"/>
            <a:ext cx="6934879" cy="1759191"/>
          </a:xfrm>
          <a:prstGeom prst="rect">
            <a:avLst/>
          </a:prstGeom>
        </p:spPr>
      </p:pic>
      <p:pic>
        <p:nvPicPr>
          <p:cNvPr id="5" name="Picture 4">
            <a:extLst>
              <a:ext uri="{FF2B5EF4-FFF2-40B4-BE49-F238E27FC236}">
                <a16:creationId xmlns:a16="http://schemas.microsoft.com/office/drawing/2014/main" id="{615C2811-D7C8-46B0-BF7F-0F10537BAE5A}"/>
              </a:ext>
            </a:extLst>
          </p:cNvPr>
          <p:cNvPicPr>
            <a:picLocks noChangeAspect="1"/>
          </p:cNvPicPr>
          <p:nvPr/>
        </p:nvPicPr>
        <p:blipFill>
          <a:blip r:embed="rId3"/>
          <a:stretch>
            <a:fillRect/>
          </a:stretch>
        </p:blipFill>
        <p:spPr>
          <a:xfrm>
            <a:off x="0" y="5874019"/>
            <a:ext cx="12192000" cy="710662"/>
          </a:xfrm>
          <a:prstGeom prst="rect">
            <a:avLst/>
          </a:prstGeom>
        </p:spPr>
      </p:pic>
    </p:spTree>
    <p:extLst>
      <p:ext uri="{BB962C8B-B14F-4D97-AF65-F5344CB8AC3E}">
        <p14:creationId xmlns:p14="http://schemas.microsoft.com/office/powerpoint/2010/main" val="219101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E115-71BB-41EF-9537-A05C5C5AF6A6}"/>
              </a:ext>
            </a:extLst>
          </p:cNvPr>
          <p:cNvSpPr>
            <a:spLocks noGrp="1"/>
          </p:cNvSpPr>
          <p:nvPr>
            <p:ph type="title"/>
          </p:nvPr>
        </p:nvSpPr>
        <p:spPr/>
        <p:txBody>
          <a:bodyPr/>
          <a:lstStyle/>
          <a:p>
            <a:r>
              <a:rPr lang="en-US" altLang="zh-CN" dirty="0"/>
              <a:t>Concurrency</a:t>
            </a:r>
            <a:endParaRPr lang="zh-CN" altLang="en-US" dirty="0"/>
          </a:p>
        </p:txBody>
      </p:sp>
      <p:sp>
        <p:nvSpPr>
          <p:cNvPr id="3" name="Content Placeholder 2">
            <a:extLst>
              <a:ext uri="{FF2B5EF4-FFF2-40B4-BE49-F238E27FC236}">
                <a16:creationId xmlns:a16="http://schemas.microsoft.com/office/drawing/2014/main" id="{663214FD-6DD7-435C-AFD4-0A4CBD4419A7}"/>
              </a:ext>
            </a:extLst>
          </p:cNvPr>
          <p:cNvSpPr>
            <a:spLocks noGrp="1"/>
          </p:cNvSpPr>
          <p:nvPr>
            <p:ph idx="1"/>
          </p:nvPr>
        </p:nvSpPr>
        <p:spPr/>
        <p:txBody>
          <a:bodyPr/>
          <a:lstStyle/>
          <a:p>
            <a:r>
              <a:rPr lang="en-US" altLang="zh-CN" dirty="0"/>
              <a:t>Concurrency is achieved through multiple kernels running simultaneously in all layers, will be shown in future slides</a:t>
            </a:r>
          </a:p>
          <a:p>
            <a:endParaRPr lang="en-US" altLang="zh-CN" dirty="0"/>
          </a:p>
          <a:p>
            <a:r>
              <a:rPr lang="en-US" altLang="zh-CN" dirty="0"/>
              <a:t>Convolutional and fully-connected layers will be pipelined</a:t>
            </a:r>
            <a:endParaRPr lang="zh-CN" altLang="en-US" dirty="0"/>
          </a:p>
        </p:txBody>
      </p:sp>
    </p:spTree>
    <p:extLst>
      <p:ext uri="{BB962C8B-B14F-4D97-AF65-F5344CB8AC3E}">
        <p14:creationId xmlns:p14="http://schemas.microsoft.com/office/powerpoint/2010/main" val="206154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6B76B6-D244-4E43-B305-1B75251332A9}"/>
              </a:ext>
            </a:extLst>
          </p:cNvPr>
          <p:cNvSpPr/>
          <p:nvPr/>
        </p:nvSpPr>
        <p:spPr>
          <a:xfrm>
            <a:off x="1323703" y="975361"/>
            <a:ext cx="2368731" cy="525562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Convolutional Layer</a:t>
            </a:r>
            <a:endParaRPr lang="zh-CN" altLang="en-US" dirty="0"/>
          </a:p>
        </p:txBody>
      </p:sp>
      <p:sp>
        <p:nvSpPr>
          <p:cNvPr id="5" name="Rectangle 4">
            <a:extLst>
              <a:ext uri="{FF2B5EF4-FFF2-40B4-BE49-F238E27FC236}">
                <a16:creationId xmlns:a16="http://schemas.microsoft.com/office/drawing/2014/main" id="{9E17913F-1100-4219-827E-F7C46F5E1FB4}"/>
              </a:ext>
            </a:extLst>
          </p:cNvPr>
          <p:cNvSpPr/>
          <p:nvPr/>
        </p:nvSpPr>
        <p:spPr>
          <a:xfrm>
            <a:off x="4911634" y="975361"/>
            <a:ext cx="2368731" cy="525562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Pooling Layer</a:t>
            </a:r>
            <a:endParaRPr lang="zh-CN" altLang="en-US" dirty="0"/>
          </a:p>
        </p:txBody>
      </p:sp>
      <p:sp>
        <p:nvSpPr>
          <p:cNvPr id="6" name="Rectangle 5">
            <a:extLst>
              <a:ext uri="{FF2B5EF4-FFF2-40B4-BE49-F238E27FC236}">
                <a16:creationId xmlns:a16="http://schemas.microsoft.com/office/drawing/2014/main" id="{B6C95746-118C-46F1-9E62-F3635E76303C}"/>
              </a:ext>
            </a:extLst>
          </p:cNvPr>
          <p:cNvSpPr/>
          <p:nvPr/>
        </p:nvSpPr>
        <p:spPr>
          <a:xfrm>
            <a:off x="8499565" y="975361"/>
            <a:ext cx="2368731" cy="525562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Fully-Connected Layers</a:t>
            </a:r>
            <a:endParaRPr lang="zh-CN" altLang="en-US" dirty="0"/>
          </a:p>
        </p:txBody>
      </p:sp>
      <p:sp>
        <p:nvSpPr>
          <p:cNvPr id="7" name="Rectangle 6">
            <a:extLst>
              <a:ext uri="{FF2B5EF4-FFF2-40B4-BE49-F238E27FC236}">
                <a16:creationId xmlns:a16="http://schemas.microsoft.com/office/drawing/2014/main" id="{1690C3BE-6642-49F4-90B2-7E07EE920357}"/>
              </a:ext>
            </a:extLst>
          </p:cNvPr>
          <p:cNvSpPr/>
          <p:nvPr/>
        </p:nvSpPr>
        <p:spPr>
          <a:xfrm>
            <a:off x="1639388" y="1776547"/>
            <a:ext cx="1737360" cy="89698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Scheduler</a:t>
            </a:r>
            <a:endParaRPr lang="zh-CN" altLang="en-US" dirty="0"/>
          </a:p>
        </p:txBody>
      </p:sp>
      <p:sp>
        <p:nvSpPr>
          <p:cNvPr id="8" name="Rectangle 7">
            <a:extLst>
              <a:ext uri="{FF2B5EF4-FFF2-40B4-BE49-F238E27FC236}">
                <a16:creationId xmlns:a16="http://schemas.microsoft.com/office/drawing/2014/main" id="{A43948E3-E1D7-4575-81AA-3772A90246E1}"/>
              </a:ext>
            </a:extLst>
          </p:cNvPr>
          <p:cNvSpPr/>
          <p:nvPr/>
        </p:nvSpPr>
        <p:spPr>
          <a:xfrm>
            <a:off x="2601687" y="3145967"/>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Conv. Kernels</a:t>
            </a:r>
            <a:endParaRPr lang="zh-CN" altLang="en-US" dirty="0"/>
          </a:p>
        </p:txBody>
      </p:sp>
      <p:sp>
        <p:nvSpPr>
          <p:cNvPr id="9" name="Rectangle 8">
            <a:extLst>
              <a:ext uri="{FF2B5EF4-FFF2-40B4-BE49-F238E27FC236}">
                <a16:creationId xmlns:a16="http://schemas.microsoft.com/office/drawing/2014/main" id="{3DE36F08-A935-4199-86DC-EFBB07DA7792}"/>
              </a:ext>
            </a:extLst>
          </p:cNvPr>
          <p:cNvSpPr/>
          <p:nvPr/>
        </p:nvSpPr>
        <p:spPr>
          <a:xfrm>
            <a:off x="2601687" y="3992877"/>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Conv. Kernels</a:t>
            </a:r>
            <a:endParaRPr lang="zh-CN" altLang="en-US" dirty="0"/>
          </a:p>
        </p:txBody>
      </p:sp>
      <p:sp>
        <p:nvSpPr>
          <p:cNvPr id="10" name="Rectangle 9">
            <a:extLst>
              <a:ext uri="{FF2B5EF4-FFF2-40B4-BE49-F238E27FC236}">
                <a16:creationId xmlns:a16="http://schemas.microsoft.com/office/drawing/2014/main" id="{9336D595-288F-4EEE-9619-1803DFF8D034}"/>
              </a:ext>
            </a:extLst>
          </p:cNvPr>
          <p:cNvSpPr/>
          <p:nvPr/>
        </p:nvSpPr>
        <p:spPr>
          <a:xfrm>
            <a:off x="2601687" y="4839787"/>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Conv. Kernels</a:t>
            </a:r>
            <a:endParaRPr lang="zh-CN" altLang="en-US" dirty="0"/>
          </a:p>
        </p:txBody>
      </p:sp>
      <p:sp>
        <p:nvSpPr>
          <p:cNvPr id="11" name="Rectangle 10">
            <a:extLst>
              <a:ext uri="{FF2B5EF4-FFF2-40B4-BE49-F238E27FC236}">
                <a16:creationId xmlns:a16="http://schemas.microsoft.com/office/drawing/2014/main" id="{E3629B08-CA1C-436B-BD39-2610EAF748AD}"/>
              </a:ext>
            </a:extLst>
          </p:cNvPr>
          <p:cNvSpPr/>
          <p:nvPr/>
        </p:nvSpPr>
        <p:spPr>
          <a:xfrm>
            <a:off x="1447801" y="3145967"/>
            <a:ext cx="772885" cy="2351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BRAM</a:t>
            </a:r>
            <a:endParaRPr lang="zh-CN" altLang="en-US" dirty="0"/>
          </a:p>
        </p:txBody>
      </p:sp>
      <p:cxnSp>
        <p:nvCxnSpPr>
          <p:cNvPr id="15" name="Straight Arrow Connector 14">
            <a:extLst>
              <a:ext uri="{FF2B5EF4-FFF2-40B4-BE49-F238E27FC236}">
                <a16:creationId xmlns:a16="http://schemas.microsoft.com/office/drawing/2014/main" id="{BD0F8A2A-76F4-493B-8CDC-5DA9B87CAFA5}"/>
              </a:ext>
            </a:extLst>
          </p:cNvPr>
          <p:cNvCxnSpPr>
            <a:cxnSpLocks/>
            <a:endCxn id="11" idx="0"/>
          </p:cNvCxnSpPr>
          <p:nvPr/>
        </p:nvCxnSpPr>
        <p:spPr>
          <a:xfrm>
            <a:off x="1834244" y="2673530"/>
            <a:ext cx="0" cy="472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B6F1EAD-B049-4879-A576-796E9B2CE686}"/>
              </a:ext>
            </a:extLst>
          </p:cNvPr>
          <p:cNvCxnSpPr>
            <a:cxnSpLocks/>
            <a:endCxn id="8" idx="1"/>
          </p:cNvCxnSpPr>
          <p:nvPr/>
        </p:nvCxnSpPr>
        <p:spPr>
          <a:xfrm>
            <a:off x="2220686" y="3474716"/>
            <a:ext cx="3810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6F7861-55FF-4747-B82B-B86DE0B6E8EE}"/>
              </a:ext>
            </a:extLst>
          </p:cNvPr>
          <p:cNvCxnSpPr>
            <a:cxnSpLocks/>
          </p:cNvCxnSpPr>
          <p:nvPr/>
        </p:nvCxnSpPr>
        <p:spPr>
          <a:xfrm>
            <a:off x="2220686" y="4321625"/>
            <a:ext cx="3810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739F2-BF2D-4E1C-A2D3-963932A339AB}"/>
              </a:ext>
            </a:extLst>
          </p:cNvPr>
          <p:cNvCxnSpPr>
            <a:cxnSpLocks/>
          </p:cNvCxnSpPr>
          <p:nvPr/>
        </p:nvCxnSpPr>
        <p:spPr>
          <a:xfrm>
            <a:off x="2220686" y="5168535"/>
            <a:ext cx="3810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882EEF1-DFA8-4E53-983A-23817BE0CA2B}"/>
              </a:ext>
            </a:extLst>
          </p:cNvPr>
          <p:cNvSpPr/>
          <p:nvPr/>
        </p:nvSpPr>
        <p:spPr>
          <a:xfrm>
            <a:off x="5040087" y="3145966"/>
            <a:ext cx="772885" cy="2351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BRAM</a:t>
            </a:r>
            <a:endParaRPr lang="zh-CN" altLang="en-US" dirty="0"/>
          </a:p>
        </p:txBody>
      </p:sp>
      <p:cxnSp>
        <p:nvCxnSpPr>
          <p:cNvPr id="24" name="Straight Arrow Connector 23">
            <a:extLst>
              <a:ext uri="{FF2B5EF4-FFF2-40B4-BE49-F238E27FC236}">
                <a16:creationId xmlns:a16="http://schemas.microsoft.com/office/drawing/2014/main" id="{B2FD9A10-842F-476D-A758-2FB217E1918A}"/>
              </a:ext>
            </a:extLst>
          </p:cNvPr>
          <p:cNvCxnSpPr>
            <a:cxnSpLocks/>
          </p:cNvCxnSpPr>
          <p:nvPr/>
        </p:nvCxnSpPr>
        <p:spPr>
          <a:xfrm>
            <a:off x="3631475" y="3474715"/>
            <a:ext cx="14086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D172CE-D940-473F-9425-C840437F8D4F}"/>
              </a:ext>
            </a:extLst>
          </p:cNvPr>
          <p:cNvCxnSpPr>
            <a:cxnSpLocks/>
          </p:cNvCxnSpPr>
          <p:nvPr/>
        </p:nvCxnSpPr>
        <p:spPr>
          <a:xfrm>
            <a:off x="3631475" y="4334682"/>
            <a:ext cx="14086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3D0D4B-03F5-48F7-BA31-57501420D407}"/>
              </a:ext>
            </a:extLst>
          </p:cNvPr>
          <p:cNvCxnSpPr>
            <a:cxnSpLocks/>
          </p:cNvCxnSpPr>
          <p:nvPr/>
        </p:nvCxnSpPr>
        <p:spPr>
          <a:xfrm>
            <a:off x="3631475" y="5168535"/>
            <a:ext cx="14086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7AD8906-D8F8-4F6D-B3F8-4398CC8CB242}"/>
              </a:ext>
            </a:extLst>
          </p:cNvPr>
          <p:cNvSpPr/>
          <p:nvPr/>
        </p:nvSpPr>
        <p:spPr>
          <a:xfrm>
            <a:off x="6113417" y="3187338"/>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Pooling Kernel</a:t>
            </a:r>
            <a:endParaRPr lang="zh-CN" altLang="en-US" dirty="0"/>
          </a:p>
        </p:txBody>
      </p:sp>
      <p:sp>
        <p:nvSpPr>
          <p:cNvPr id="29" name="Rectangle 28">
            <a:extLst>
              <a:ext uri="{FF2B5EF4-FFF2-40B4-BE49-F238E27FC236}">
                <a16:creationId xmlns:a16="http://schemas.microsoft.com/office/drawing/2014/main" id="{C8B33877-DCD0-4A04-997F-4D1F0B43A295}"/>
              </a:ext>
            </a:extLst>
          </p:cNvPr>
          <p:cNvSpPr/>
          <p:nvPr/>
        </p:nvSpPr>
        <p:spPr>
          <a:xfrm>
            <a:off x="5227319" y="1783075"/>
            <a:ext cx="1737360" cy="89698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Scheduler</a:t>
            </a:r>
            <a:endParaRPr lang="zh-CN" altLang="en-US" dirty="0"/>
          </a:p>
        </p:txBody>
      </p:sp>
      <p:cxnSp>
        <p:nvCxnSpPr>
          <p:cNvPr id="30" name="Straight Arrow Connector 29">
            <a:extLst>
              <a:ext uri="{FF2B5EF4-FFF2-40B4-BE49-F238E27FC236}">
                <a16:creationId xmlns:a16="http://schemas.microsoft.com/office/drawing/2014/main" id="{D3891CFF-65F3-416F-AE80-0E4C60467477}"/>
              </a:ext>
            </a:extLst>
          </p:cNvPr>
          <p:cNvCxnSpPr>
            <a:cxnSpLocks/>
            <a:endCxn id="23" idx="0"/>
          </p:cNvCxnSpPr>
          <p:nvPr/>
        </p:nvCxnSpPr>
        <p:spPr>
          <a:xfrm>
            <a:off x="5426529" y="2673530"/>
            <a:ext cx="1" cy="472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2B11FD0-5F3B-4400-A6AD-53B3BB4FE543}"/>
              </a:ext>
            </a:extLst>
          </p:cNvPr>
          <p:cNvSpPr/>
          <p:nvPr/>
        </p:nvSpPr>
        <p:spPr>
          <a:xfrm>
            <a:off x="6123213" y="4008121"/>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Pooling Kernel</a:t>
            </a:r>
            <a:endParaRPr lang="zh-CN" altLang="en-US" dirty="0"/>
          </a:p>
        </p:txBody>
      </p:sp>
      <p:sp>
        <p:nvSpPr>
          <p:cNvPr id="34" name="Rectangle 33">
            <a:extLst>
              <a:ext uri="{FF2B5EF4-FFF2-40B4-BE49-F238E27FC236}">
                <a16:creationId xmlns:a16="http://schemas.microsoft.com/office/drawing/2014/main" id="{E93859D1-E68D-4D3B-BA44-4FFED05C9A0A}"/>
              </a:ext>
            </a:extLst>
          </p:cNvPr>
          <p:cNvSpPr/>
          <p:nvPr/>
        </p:nvSpPr>
        <p:spPr>
          <a:xfrm>
            <a:off x="6123213" y="4828904"/>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Pooling Kernel</a:t>
            </a:r>
            <a:endParaRPr lang="zh-CN" altLang="en-US" dirty="0"/>
          </a:p>
        </p:txBody>
      </p:sp>
      <p:cxnSp>
        <p:nvCxnSpPr>
          <p:cNvPr id="35" name="Straight Arrow Connector 34">
            <a:extLst>
              <a:ext uri="{FF2B5EF4-FFF2-40B4-BE49-F238E27FC236}">
                <a16:creationId xmlns:a16="http://schemas.microsoft.com/office/drawing/2014/main" id="{65957D17-BAF7-4E80-A6EE-CD61EC3989D3}"/>
              </a:ext>
            </a:extLst>
          </p:cNvPr>
          <p:cNvCxnSpPr>
            <a:cxnSpLocks/>
            <a:endCxn id="28" idx="1"/>
          </p:cNvCxnSpPr>
          <p:nvPr/>
        </p:nvCxnSpPr>
        <p:spPr>
          <a:xfrm>
            <a:off x="5812972" y="3516087"/>
            <a:ext cx="3004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E49C2A-A61E-4918-A308-8A1D526D2227}"/>
              </a:ext>
            </a:extLst>
          </p:cNvPr>
          <p:cNvCxnSpPr>
            <a:cxnSpLocks/>
          </p:cNvCxnSpPr>
          <p:nvPr/>
        </p:nvCxnSpPr>
        <p:spPr>
          <a:xfrm>
            <a:off x="5822768" y="4334682"/>
            <a:ext cx="3004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58CDDF-95BC-40D6-AD09-20716B703FA1}"/>
              </a:ext>
            </a:extLst>
          </p:cNvPr>
          <p:cNvCxnSpPr>
            <a:cxnSpLocks/>
          </p:cNvCxnSpPr>
          <p:nvPr/>
        </p:nvCxnSpPr>
        <p:spPr>
          <a:xfrm>
            <a:off x="5822768" y="5157651"/>
            <a:ext cx="3004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6E8F7AB-7B9F-4BFE-AB40-22A4268707DE}"/>
              </a:ext>
            </a:extLst>
          </p:cNvPr>
          <p:cNvSpPr/>
          <p:nvPr/>
        </p:nvSpPr>
        <p:spPr>
          <a:xfrm>
            <a:off x="8626931" y="3156851"/>
            <a:ext cx="772885" cy="2351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BRAM</a:t>
            </a:r>
            <a:endParaRPr lang="zh-CN" altLang="en-US" dirty="0"/>
          </a:p>
        </p:txBody>
      </p:sp>
      <p:sp>
        <p:nvSpPr>
          <p:cNvPr id="44" name="Rectangle 43">
            <a:extLst>
              <a:ext uri="{FF2B5EF4-FFF2-40B4-BE49-F238E27FC236}">
                <a16:creationId xmlns:a16="http://schemas.microsoft.com/office/drawing/2014/main" id="{D8B15AA2-6020-4F4C-A613-40EAD2749A9F}"/>
              </a:ext>
            </a:extLst>
          </p:cNvPr>
          <p:cNvSpPr/>
          <p:nvPr/>
        </p:nvSpPr>
        <p:spPr>
          <a:xfrm>
            <a:off x="8814163" y="1793960"/>
            <a:ext cx="1737360" cy="89698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Scheduler</a:t>
            </a:r>
            <a:endParaRPr lang="zh-CN" altLang="en-US" dirty="0"/>
          </a:p>
        </p:txBody>
      </p:sp>
      <p:cxnSp>
        <p:nvCxnSpPr>
          <p:cNvPr id="45" name="Straight Arrow Connector 44">
            <a:extLst>
              <a:ext uri="{FF2B5EF4-FFF2-40B4-BE49-F238E27FC236}">
                <a16:creationId xmlns:a16="http://schemas.microsoft.com/office/drawing/2014/main" id="{24ABA8DA-CB48-4CF8-A532-FAEF05EBEDAD}"/>
              </a:ext>
            </a:extLst>
          </p:cNvPr>
          <p:cNvCxnSpPr>
            <a:cxnSpLocks/>
            <a:endCxn id="43" idx="0"/>
          </p:cNvCxnSpPr>
          <p:nvPr/>
        </p:nvCxnSpPr>
        <p:spPr>
          <a:xfrm>
            <a:off x="9013373" y="2684415"/>
            <a:ext cx="1" cy="472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0102BAC-A18A-4DDB-B910-C9EAE8BA1701}"/>
              </a:ext>
            </a:extLst>
          </p:cNvPr>
          <p:cNvCxnSpPr>
            <a:cxnSpLocks/>
          </p:cNvCxnSpPr>
          <p:nvPr/>
        </p:nvCxnSpPr>
        <p:spPr>
          <a:xfrm>
            <a:off x="7143205" y="3546562"/>
            <a:ext cx="14837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EFF49A-FE02-438F-B3EF-8F9FE018C368}"/>
              </a:ext>
            </a:extLst>
          </p:cNvPr>
          <p:cNvCxnSpPr>
            <a:cxnSpLocks/>
          </p:cNvCxnSpPr>
          <p:nvPr/>
        </p:nvCxnSpPr>
        <p:spPr>
          <a:xfrm flipV="1">
            <a:off x="7160620" y="5157651"/>
            <a:ext cx="1466311" cy="10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947370-D0A5-4692-BC83-0949D2B6927F}"/>
              </a:ext>
            </a:extLst>
          </p:cNvPr>
          <p:cNvCxnSpPr>
            <a:cxnSpLocks/>
            <a:endCxn id="43" idx="1"/>
          </p:cNvCxnSpPr>
          <p:nvPr/>
        </p:nvCxnSpPr>
        <p:spPr>
          <a:xfrm flipV="1">
            <a:off x="7160620" y="4332510"/>
            <a:ext cx="1466311" cy="21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3CA846C-04DA-43CC-B697-D0942AFFBEB9}"/>
              </a:ext>
            </a:extLst>
          </p:cNvPr>
          <p:cNvSpPr/>
          <p:nvPr/>
        </p:nvSpPr>
        <p:spPr>
          <a:xfrm>
            <a:off x="9653996" y="3117391"/>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FC Kernel</a:t>
            </a:r>
            <a:endParaRPr lang="zh-CN" altLang="en-US" dirty="0"/>
          </a:p>
        </p:txBody>
      </p:sp>
      <p:sp>
        <p:nvSpPr>
          <p:cNvPr id="56" name="TextBox 55">
            <a:extLst>
              <a:ext uri="{FF2B5EF4-FFF2-40B4-BE49-F238E27FC236}">
                <a16:creationId xmlns:a16="http://schemas.microsoft.com/office/drawing/2014/main" id="{1E19EA67-5ECF-4CE3-AD26-8D1C70F6CBC4}"/>
              </a:ext>
            </a:extLst>
          </p:cNvPr>
          <p:cNvSpPr txBox="1"/>
          <p:nvPr/>
        </p:nvSpPr>
        <p:spPr>
          <a:xfrm>
            <a:off x="581024" y="171450"/>
            <a:ext cx="9286875" cy="461665"/>
          </a:xfrm>
          <a:prstGeom prst="rect">
            <a:avLst/>
          </a:prstGeom>
          <a:noFill/>
        </p:spPr>
        <p:txBody>
          <a:bodyPr wrap="square" rtlCol="0">
            <a:spAutoFit/>
          </a:bodyPr>
          <a:lstStyle/>
          <a:p>
            <a:r>
              <a:rPr lang="en-US" altLang="zh-CN" sz="2400" b="1" dirty="0"/>
              <a:t>General Structure, every layer will have a scheduler, BRAM, and kernels</a:t>
            </a:r>
            <a:endParaRPr lang="zh-CN" altLang="en-US" sz="2400" b="1" dirty="0"/>
          </a:p>
        </p:txBody>
      </p:sp>
      <p:sp>
        <p:nvSpPr>
          <p:cNvPr id="57" name="Rectangle 56">
            <a:extLst>
              <a:ext uri="{FF2B5EF4-FFF2-40B4-BE49-F238E27FC236}">
                <a16:creationId xmlns:a16="http://schemas.microsoft.com/office/drawing/2014/main" id="{F520C033-C73F-4BB2-AD5C-120BC40B53E0}"/>
              </a:ext>
            </a:extLst>
          </p:cNvPr>
          <p:cNvSpPr/>
          <p:nvPr/>
        </p:nvSpPr>
        <p:spPr>
          <a:xfrm>
            <a:off x="9653996" y="4050031"/>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FC Kernel</a:t>
            </a:r>
            <a:endParaRPr lang="zh-CN" altLang="en-US" dirty="0"/>
          </a:p>
        </p:txBody>
      </p:sp>
      <p:sp>
        <p:nvSpPr>
          <p:cNvPr id="58" name="Rectangle 57">
            <a:extLst>
              <a:ext uri="{FF2B5EF4-FFF2-40B4-BE49-F238E27FC236}">
                <a16:creationId xmlns:a16="http://schemas.microsoft.com/office/drawing/2014/main" id="{3FB6EED9-C16F-4A03-B785-560437A8B8B0}"/>
              </a:ext>
            </a:extLst>
          </p:cNvPr>
          <p:cNvSpPr/>
          <p:nvPr/>
        </p:nvSpPr>
        <p:spPr>
          <a:xfrm>
            <a:off x="9653996" y="4942667"/>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FC Kernel</a:t>
            </a:r>
            <a:endParaRPr lang="zh-CN" altLang="en-US" dirty="0"/>
          </a:p>
        </p:txBody>
      </p:sp>
      <p:cxnSp>
        <p:nvCxnSpPr>
          <p:cNvPr id="59" name="Straight Arrow Connector 58">
            <a:extLst>
              <a:ext uri="{FF2B5EF4-FFF2-40B4-BE49-F238E27FC236}">
                <a16:creationId xmlns:a16="http://schemas.microsoft.com/office/drawing/2014/main" id="{5AFE8119-9412-43DE-AE14-9F0FB875936F}"/>
              </a:ext>
            </a:extLst>
          </p:cNvPr>
          <p:cNvCxnSpPr>
            <a:cxnSpLocks/>
            <a:endCxn id="55" idx="1"/>
          </p:cNvCxnSpPr>
          <p:nvPr/>
        </p:nvCxnSpPr>
        <p:spPr>
          <a:xfrm>
            <a:off x="9399816" y="3446140"/>
            <a:ext cx="2541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F07968C-E29C-43C7-B588-D6F73A942204}"/>
              </a:ext>
            </a:extLst>
          </p:cNvPr>
          <p:cNvCxnSpPr>
            <a:cxnSpLocks/>
            <a:endCxn id="57" idx="1"/>
          </p:cNvCxnSpPr>
          <p:nvPr/>
        </p:nvCxnSpPr>
        <p:spPr>
          <a:xfrm>
            <a:off x="9399816" y="4378780"/>
            <a:ext cx="2541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E445BA2-6BDC-4A80-9B3E-D367F1549CB9}"/>
              </a:ext>
            </a:extLst>
          </p:cNvPr>
          <p:cNvCxnSpPr>
            <a:cxnSpLocks/>
            <a:endCxn id="58" idx="1"/>
          </p:cNvCxnSpPr>
          <p:nvPr/>
        </p:nvCxnSpPr>
        <p:spPr>
          <a:xfrm>
            <a:off x="9399816" y="5271416"/>
            <a:ext cx="2541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00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958D-4C56-4A25-84A6-D068835AE3F2}"/>
              </a:ext>
            </a:extLst>
          </p:cNvPr>
          <p:cNvSpPr>
            <a:spLocks noGrp="1"/>
          </p:cNvSpPr>
          <p:nvPr>
            <p:ph type="title"/>
          </p:nvPr>
        </p:nvSpPr>
        <p:spPr/>
        <p:txBody>
          <a:bodyPr/>
          <a:lstStyle/>
          <a:p>
            <a:r>
              <a:rPr lang="en-US" altLang="zh-CN" dirty="0"/>
              <a:t>Architecture – Convolutional Kernel</a:t>
            </a:r>
            <a:endParaRPr lang="zh-CN" altLang="en-US" dirty="0"/>
          </a:p>
        </p:txBody>
      </p:sp>
      <p:sp>
        <p:nvSpPr>
          <p:cNvPr id="3" name="Content Placeholder 2">
            <a:extLst>
              <a:ext uri="{FF2B5EF4-FFF2-40B4-BE49-F238E27FC236}">
                <a16:creationId xmlns:a16="http://schemas.microsoft.com/office/drawing/2014/main" id="{AC5C5218-CB8C-4AFC-B734-EE0E3620385A}"/>
              </a:ext>
            </a:extLst>
          </p:cNvPr>
          <p:cNvSpPr>
            <a:spLocks noGrp="1"/>
          </p:cNvSpPr>
          <p:nvPr>
            <p:ph idx="1"/>
          </p:nvPr>
        </p:nvSpPr>
        <p:spPr>
          <a:xfrm>
            <a:off x="400050" y="1690688"/>
            <a:ext cx="3505200" cy="4746625"/>
          </a:xfrm>
        </p:spPr>
        <p:txBody>
          <a:bodyPr>
            <a:normAutofit lnSpcReduction="10000"/>
          </a:bodyPr>
          <a:lstStyle/>
          <a:p>
            <a:r>
              <a:rPr lang="en-US" altLang="zh-CN" dirty="0"/>
              <a:t>Very similar to the   F-CNN model shown in the right, but I do not have the fortune of having the weights in flip-flops, so I will need to read them from BRAM as well</a:t>
            </a:r>
          </a:p>
          <a:p>
            <a:r>
              <a:rPr lang="en-US" altLang="zh-CN" dirty="0"/>
              <a:t>Bias if starting convolution in first input map, previous value if otherwise</a:t>
            </a:r>
            <a:endParaRPr lang="zh-CN" altLang="en-US" dirty="0"/>
          </a:p>
        </p:txBody>
      </p:sp>
      <p:pic>
        <p:nvPicPr>
          <p:cNvPr id="4" name="Picture 3">
            <a:extLst>
              <a:ext uri="{FF2B5EF4-FFF2-40B4-BE49-F238E27FC236}">
                <a16:creationId xmlns:a16="http://schemas.microsoft.com/office/drawing/2014/main" id="{56C910D7-8ACE-459E-B768-FB5AB066F0BB}"/>
              </a:ext>
            </a:extLst>
          </p:cNvPr>
          <p:cNvPicPr>
            <a:picLocks noChangeAspect="1"/>
          </p:cNvPicPr>
          <p:nvPr/>
        </p:nvPicPr>
        <p:blipFill>
          <a:blip r:embed="rId2"/>
          <a:stretch>
            <a:fillRect/>
          </a:stretch>
        </p:blipFill>
        <p:spPr>
          <a:xfrm>
            <a:off x="4000500" y="1481371"/>
            <a:ext cx="7886700" cy="4298898"/>
          </a:xfrm>
          <a:prstGeom prst="rect">
            <a:avLst/>
          </a:prstGeom>
        </p:spPr>
      </p:pic>
      <p:sp>
        <p:nvSpPr>
          <p:cNvPr id="5" name="TextBox 4">
            <a:extLst>
              <a:ext uri="{FF2B5EF4-FFF2-40B4-BE49-F238E27FC236}">
                <a16:creationId xmlns:a16="http://schemas.microsoft.com/office/drawing/2014/main" id="{EB4A84E7-C60A-4CA2-B0DC-101D409C62DD}"/>
              </a:ext>
            </a:extLst>
          </p:cNvPr>
          <p:cNvSpPr txBox="1"/>
          <p:nvPr/>
        </p:nvSpPr>
        <p:spPr>
          <a:xfrm>
            <a:off x="4305300" y="5629275"/>
            <a:ext cx="7677150" cy="923330"/>
          </a:xfrm>
          <a:prstGeom prst="rect">
            <a:avLst/>
          </a:prstGeom>
          <a:noFill/>
        </p:spPr>
        <p:txBody>
          <a:bodyPr wrap="square" rtlCol="0">
            <a:spAutoFit/>
          </a:bodyPr>
          <a:lstStyle/>
          <a:p>
            <a:r>
              <a:rPr lang="en-US" altLang="zh-CN" dirty="0"/>
              <a:t>To pipeline this kernel, 9 new weights and activations must be read every second, thus in the current naïve proof of concept, this will require 9 BRAMs for the weights, and 9 (shared w/ next layer) BRAMs for the activations</a:t>
            </a:r>
            <a:endParaRPr lang="zh-CN" altLang="en-US" dirty="0"/>
          </a:p>
        </p:txBody>
      </p:sp>
    </p:spTree>
    <p:extLst>
      <p:ext uri="{BB962C8B-B14F-4D97-AF65-F5344CB8AC3E}">
        <p14:creationId xmlns:p14="http://schemas.microsoft.com/office/powerpoint/2010/main" val="194989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B641-ECB5-44DE-B5C9-9193DB2B2872}"/>
              </a:ext>
            </a:extLst>
          </p:cNvPr>
          <p:cNvSpPr>
            <a:spLocks noGrp="1"/>
          </p:cNvSpPr>
          <p:nvPr>
            <p:ph type="title"/>
          </p:nvPr>
        </p:nvSpPr>
        <p:spPr/>
        <p:txBody>
          <a:bodyPr/>
          <a:lstStyle/>
          <a:p>
            <a:r>
              <a:rPr lang="en-US" altLang="zh-CN" dirty="0"/>
              <a:t>Architecture – Max Pooling Kernel</a:t>
            </a:r>
            <a:endParaRPr lang="zh-CN" altLang="en-US" dirty="0"/>
          </a:p>
        </p:txBody>
      </p:sp>
      <p:sp>
        <p:nvSpPr>
          <p:cNvPr id="6" name="Rectangle: Rounded Corners 5">
            <a:extLst>
              <a:ext uri="{FF2B5EF4-FFF2-40B4-BE49-F238E27FC236}">
                <a16:creationId xmlns:a16="http://schemas.microsoft.com/office/drawing/2014/main" id="{E755A142-9C8A-4131-AD90-435D55F71489}"/>
              </a:ext>
            </a:extLst>
          </p:cNvPr>
          <p:cNvSpPr/>
          <p:nvPr/>
        </p:nvSpPr>
        <p:spPr>
          <a:xfrm>
            <a:off x="3744688" y="2194560"/>
            <a:ext cx="1341120" cy="10776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800" dirty="0"/>
              <a:t>&gt;</a:t>
            </a:r>
            <a:endParaRPr lang="zh-CN" altLang="en-US" sz="4800" dirty="0"/>
          </a:p>
        </p:txBody>
      </p:sp>
      <p:sp>
        <p:nvSpPr>
          <p:cNvPr id="7" name="Rectangle: Rounded Corners 6">
            <a:extLst>
              <a:ext uri="{FF2B5EF4-FFF2-40B4-BE49-F238E27FC236}">
                <a16:creationId xmlns:a16="http://schemas.microsoft.com/office/drawing/2014/main" id="{4B8D59D2-9F7A-4979-96E9-7EF4F86D41F1}"/>
              </a:ext>
            </a:extLst>
          </p:cNvPr>
          <p:cNvSpPr/>
          <p:nvPr/>
        </p:nvSpPr>
        <p:spPr>
          <a:xfrm>
            <a:off x="3744688" y="3870960"/>
            <a:ext cx="1341120" cy="10776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800" dirty="0"/>
              <a:t>&gt;</a:t>
            </a:r>
            <a:endParaRPr lang="zh-CN" altLang="en-US" sz="4800" dirty="0"/>
          </a:p>
        </p:txBody>
      </p:sp>
      <p:sp>
        <p:nvSpPr>
          <p:cNvPr id="8" name="Rectangle: Rounded Corners 7">
            <a:extLst>
              <a:ext uri="{FF2B5EF4-FFF2-40B4-BE49-F238E27FC236}">
                <a16:creationId xmlns:a16="http://schemas.microsoft.com/office/drawing/2014/main" id="{59234873-D7F9-493F-91B0-4F17A06AEDBD}"/>
              </a:ext>
            </a:extLst>
          </p:cNvPr>
          <p:cNvSpPr/>
          <p:nvPr/>
        </p:nvSpPr>
        <p:spPr>
          <a:xfrm>
            <a:off x="6322425" y="3000103"/>
            <a:ext cx="1341120" cy="10776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800" dirty="0"/>
              <a:t>&gt;</a:t>
            </a:r>
            <a:endParaRPr lang="zh-CN" altLang="en-US" sz="4800" dirty="0"/>
          </a:p>
        </p:txBody>
      </p:sp>
      <p:sp>
        <p:nvSpPr>
          <p:cNvPr id="9" name="Rectangle 8">
            <a:extLst>
              <a:ext uri="{FF2B5EF4-FFF2-40B4-BE49-F238E27FC236}">
                <a16:creationId xmlns:a16="http://schemas.microsoft.com/office/drawing/2014/main" id="{6EE12220-91DA-44F8-BE50-4D219801B900}"/>
              </a:ext>
            </a:extLst>
          </p:cNvPr>
          <p:cNvSpPr/>
          <p:nvPr/>
        </p:nvSpPr>
        <p:spPr>
          <a:xfrm>
            <a:off x="402774" y="1403303"/>
            <a:ext cx="2105297" cy="4423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BRAM</a:t>
            </a:r>
          </a:p>
          <a:p>
            <a:pPr algn="ctr"/>
            <a:r>
              <a:rPr lang="en-US" altLang="zh-CN" sz="2400" dirty="0"/>
              <a:t>(activations from previous layer)</a:t>
            </a:r>
            <a:endParaRPr lang="zh-CN" altLang="en-US" sz="2400" dirty="0"/>
          </a:p>
        </p:txBody>
      </p:sp>
      <p:cxnSp>
        <p:nvCxnSpPr>
          <p:cNvPr id="11" name="Straight Arrow Connector 10">
            <a:extLst>
              <a:ext uri="{FF2B5EF4-FFF2-40B4-BE49-F238E27FC236}">
                <a16:creationId xmlns:a16="http://schemas.microsoft.com/office/drawing/2014/main" id="{11DA34F3-B9BF-4368-9822-B00DDEECBD7A}"/>
              </a:ext>
            </a:extLst>
          </p:cNvPr>
          <p:cNvCxnSpPr>
            <a:cxnSpLocks/>
          </p:cNvCxnSpPr>
          <p:nvPr/>
        </p:nvCxnSpPr>
        <p:spPr>
          <a:xfrm>
            <a:off x="2508073" y="2533106"/>
            <a:ext cx="123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EF459C8-CB12-43A5-B5A6-B72F13E65BFA}"/>
              </a:ext>
            </a:extLst>
          </p:cNvPr>
          <p:cNvCxnSpPr>
            <a:cxnSpLocks/>
          </p:cNvCxnSpPr>
          <p:nvPr/>
        </p:nvCxnSpPr>
        <p:spPr>
          <a:xfrm>
            <a:off x="2508071" y="3020788"/>
            <a:ext cx="123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B670718-1B31-4C4D-8BB0-1CB01525D9B3}"/>
              </a:ext>
            </a:extLst>
          </p:cNvPr>
          <p:cNvCxnSpPr>
            <a:cxnSpLocks/>
            <a:stCxn id="6" idx="3"/>
          </p:cNvCxnSpPr>
          <p:nvPr/>
        </p:nvCxnSpPr>
        <p:spPr>
          <a:xfrm>
            <a:off x="5085808" y="2733403"/>
            <a:ext cx="1226819" cy="6281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28DD6FE-C9C3-4A1A-8483-A60A1AE5A79D}"/>
              </a:ext>
            </a:extLst>
          </p:cNvPr>
          <p:cNvCxnSpPr>
            <a:cxnSpLocks/>
          </p:cNvCxnSpPr>
          <p:nvPr/>
        </p:nvCxnSpPr>
        <p:spPr>
          <a:xfrm>
            <a:off x="2508070" y="4244340"/>
            <a:ext cx="123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80FFD71-D6FA-4C37-B94F-EEAE2EEC4F5F}"/>
              </a:ext>
            </a:extLst>
          </p:cNvPr>
          <p:cNvCxnSpPr>
            <a:cxnSpLocks/>
          </p:cNvCxnSpPr>
          <p:nvPr/>
        </p:nvCxnSpPr>
        <p:spPr>
          <a:xfrm>
            <a:off x="2508070" y="4605746"/>
            <a:ext cx="123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3CF4689-0CDD-4D4D-B7CD-B449F9B5ED17}"/>
              </a:ext>
            </a:extLst>
          </p:cNvPr>
          <p:cNvCxnSpPr>
            <a:cxnSpLocks/>
            <a:stCxn id="7" idx="3"/>
          </p:cNvCxnSpPr>
          <p:nvPr/>
        </p:nvCxnSpPr>
        <p:spPr>
          <a:xfrm flipV="1">
            <a:off x="5085808" y="3781700"/>
            <a:ext cx="1236617" cy="6281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DB620C-1602-4053-9E58-2D1D9307E353}"/>
              </a:ext>
            </a:extLst>
          </p:cNvPr>
          <p:cNvCxnSpPr>
            <a:cxnSpLocks/>
          </p:cNvCxnSpPr>
          <p:nvPr/>
        </p:nvCxnSpPr>
        <p:spPr>
          <a:xfrm>
            <a:off x="7663545" y="3588068"/>
            <a:ext cx="123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E57B971F-D216-4512-A1AB-5D8E8744A6C3}"/>
              </a:ext>
            </a:extLst>
          </p:cNvPr>
          <p:cNvSpPr/>
          <p:nvPr/>
        </p:nvSpPr>
        <p:spPr>
          <a:xfrm>
            <a:off x="8900162" y="1403303"/>
            <a:ext cx="2105297" cy="4423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BRAM</a:t>
            </a:r>
          </a:p>
          <a:p>
            <a:pPr algn="ctr"/>
            <a:r>
              <a:rPr lang="en-US" altLang="zh-CN" sz="2400" dirty="0"/>
              <a:t>(activations for next layer)</a:t>
            </a:r>
            <a:endParaRPr lang="zh-CN" altLang="en-US" sz="2400" dirty="0"/>
          </a:p>
        </p:txBody>
      </p:sp>
      <p:sp>
        <p:nvSpPr>
          <p:cNvPr id="26" name="TextBox 25">
            <a:extLst>
              <a:ext uri="{FF2B5EF4-FFF2-40B4-BE49-F238E27FC236}">
                <a16:creationId xmlns:a16="http://schemas.microsoft.com/office/drawing/2014/main" id="{82796F12-EC03-407F-B2C0-AA1B933C4CAF}"/>
              </a:ext>
            </a:extLst>
          </p:cNvPr>
          <p:cNvSpPr txBox="1"/>
          <p:nvPr/>
        </p:nvSpPr>
        <p:spPr>
          <a:xfrm>
            <a:off x="2508070" y="5565639"/>
            <a:ext cx="6487884" cy="1200329"/>
          </a:xfrm>
          <a:prstGeom prst="rect">
            <a:avLst/>
          </a:prstGeom>
          <a:noFill/>
        </p:spPr>
        <p:txBody>
          <a:bodyPr wrap="square" rtlCol="0">
            <a:spAutoFit/>
          </a:bodyPr>
          <a:lstStyle/>
          <a:p>
            <a:r>
              <a:rPr lang="en-US" altLang="zh-CN" dirty="0"/>
              <a:t>Requires 4 activation reads and 1 activation write. Can use a 32 bit read port on the activations from previous layer and a 16 bit write port for the next layer. </a:t>
            </a:r>
          </a:p>
          <a:p>
            <a:r>
              <a:rPr lang="en-US" altLang="zh-CN" dirty="0"/>
              <a:t>Only need 1 pooling kernel per 4 kernels in previous layer</a:t>
            </a:r>
            <a:endParaRPr lang="zh-CN" altLang="en-US" dirty="0"/>
          </a:p>
        </p:txBody>
      </p:sp>
    </p:spTree>
    <p:extLst>
      <p:ext uri="{BB962C8B-B14F-4D97-AF65-F5344CB8AC3E}">
        <p14:creationId xmlns:p14="http://schemas.microsoft.com/office/powerpoint/2010/main" val="3860566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4347</TotalTime>
  <Words>1008</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Thesis Update #6</vt:lpstr>
      <vt:lpstr>Agenda</vt:lpstr>
      <vt:lpstr>New Problem</vt:lpstr>
      <vt:lpstr>CNN Model</vt:lpstr>
      <vt:lpstr>Overall Structure Hardware Model</vt:lpstr>
      <vt:lpstr>Concurrency</vt:lpstr>
      <vt:lpstr>PowerPoint Presentation</vt:lpstr>
      <vt:lpstr>Architecture – Convolutional Kernel</vt:lpstr>
      <vt:lpstr>Architecture – Max Pooling Kernel</vt:lpstr>
      <vt:lpstr>Architecture – Fully Connected Kernel</vt:lpstr>
      <vt:lpstr>General BRAM Layout and Configuration</vt:lpstr>
      <vt:lpstr>Data Reuse?</vt:lpstr>
      <vt:lpstr>Proposed Layout Specific to this CNN</vt:lpstr>
      <vt:lpstr>Proposed Layout Specific to this CNN</vt:lpstr>
      <vt:lpstr>What About the Backward Pass?</vt:lpstr>
      <vt:lpstr>Hopefully, will have time to finish the backward pass, but it might be a bit too much for time restrictions</vt:lpstr>
      <vt:lpstr>PowerPoint Presentation</vt:lpstr>
      <vt:lpstr>Forward and Backward Pass Schedulers</vt:lpstr>
      <vt:lpstr>Software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160</cp:revision>
  <dcterms:created xsi:type="dcterms:W3CDTF">2019-02-10T13:37:04Z</dcterms:created>
  <dcterms:modified xsi:type="dcterms:W3CDTF">2019-04-06T20:27:41Z</dcterms:modified>
</cp:coreProperties>
</file>