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3" r:id="rId3"/>
    <p:sldId id="264" r:id="rId4"/>
    <p:sldId id="265" r:id="rId5"/>
    <p:sldId id="269" r:id="rId6"/>
    <p:sldId id="270" r:id="rId7"/>
    <p:sldId id="273" r:id="rId8"/>
    <p:sldId id="274" r:id="rId9"/>
    <p:sldId id="267" r:id="rId10"/>
    <p:sldId id="276" r:id="rId11"/>
    <p:sldId id="266" r:id="rId12"/>
    <p:sldId id="277" r:id="rId13"/>
    <p:sldId id="278" r:id="rId14"/>
    <p:sldId id="279" r:id="rId15"/>
    <p:sldId id="281" r:id="rId16"/>
    <p:sldId id="275" r:id="rId17"/>
    <p:sldId id="284" r:id="rId18"/>
    <p:sldId id="268" r:id="rId19"/>
    <p:sldId id="262"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10" d="100"/>
          <a:sy n="110"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#10</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May 27,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C707-4D2E-4D2A-942A-6B91AFB7874E}"/>
              </a:ext>
            </a:extLst>
          </p:cNvPr>
          <p:cNvSpPr>
            <a:spLocks noGrp="1"/>
          </p:cNvSpPr>
          <p:nvPr>
            <p:ph type="title"/>
          </p:nvPr>
        </p:nvSpPr>
        <p:spPr/>
        <p:txBody>
          <a:bodyPr/>
          <a:lstStyle/>
          <a:p>
            <a:r>
              <a:rPr lang="en-US" altLang="zh-CN" dirty="0"/>
              <a:t>Architecture and Cycles</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5F2BF4-D813-4754-98D9-1B9CB5360942}"/>
                  </a:ext>
                </a:extLst>
              </p:cNvPr>
              <p:cNvSpPr>
                <a:spLocks noGrp="1"/>
              </p:cNvSpPr>
              <p:nvPr>
                <p:ph idx="1"/>
              </p:nvPr>
            </p:nvSpPr>
            <p:spPr>
              <a:xfrm>
                <a:off x="838200" y="1367246"/>
                <a:ext cx="11049000" cy="5225143"/>
              </a:xfrm>
            </p:spPr>
            <p:txBody>
              <a:bodyPr>
                <a:normAutofit/>
              </a:bodyPr>
              <a:lstStyle/>
              <a:p>
                <a:r>
                  <a:rPr lang="en-US" altLang="zh-CN" dirty="0"/>
                  <a:t>FC0 has been allocated 196 computational kernels</a:t>
                </a:r>
              </a:p>
              <a:p>
                <a:r>
                  <a:rPr lang="en-US" altLang="zh-CN" dirty="0"/>
                  <a:t>FC1 has been allocated 16 computational kernels</a:t>
                </a:r>
              </a:p>
              <a:p>
                <a:r>
                  <a:rPr lang="en-US" altLang="zh-CN" dirty="0"/>
                  <a:t>FC2 has been allocated 2 computational kernels</a:t>
                </a:r>
              </a:p>
              <a:p>
                <a:endParaRPr lang="en-US" altLang="zh-CN" dirty="0"/>
              </a:p>
              <a:p>
                <a:r>
                  <a:rPr lang="en-US" altLang="zh-CN" dirty="0"/>
                  <a:t>Forward Pass, WEIGHT_MODE, NEURON_MODE (0  for FC0):</a:t>
                </a:r>
              </a:p>
              <a:p>
                <a:pPr lvl="1"/>
                <a:r>
                  <a:rPr lang="en-US" altLang="zh-CN" b="1" dirty="0"/>
                  <a:t>FC0</a:t>
                </a:r>
                <a:r>
                  <a:rPr lang="en-US" altLang="zh-CN" dirty="0"/>
                  <a:t>: 28*28*98 =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75264 </m:t>
                        </m:r>
                        <m:r>
                          <m:rPr>
                            <m:sty m:val="p"/>
                          </m:rPr>
                          <a:rPr lang="en-US" altLang="zh-CN" dirty="0">
                            <a:latin typeface="Cambria Math" panose="02040503050406030204" pitchFamily="18" charset="0"/>
                          </a:rPr>
                          <m:t>MACs</m:t>
                        </m:r>
                      </m:num>
                      <m:den>
                        <m:r>
                          <a:rPr lang="en-US" altLang="zh-CN" i="1" dirty="0">
                            <a:latin typeface="Cambria Math" panose="02040503050406030204" pitchFamily="18" charset="0"/>
                          </a:rPr>
                          <m:t>196 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=384 </m:t>
                    </m:r>
                    <m:r>
                      <m:rPr>
                        <m:sty m:val="p"/>
                      </m:rPr>
                      <a:rPr lang="en-US" altLang="zh-CN" dirty="0">
                        <a:latin typeface="Cambria Math" panose="02040503050406030204" pitchFamily="18" charset="0"/>
                      </a:rPr>
                      <m:t>cycles</m:t>
                    </m:r>
                  </m:oMath>
                </a14:m>
                <a:endParaRPr lang="en-US" altLang="zh-CN" dirty="0"/>
              </a:p>
              <a:p>
                <a:pPr lvl="1"/>
                <a:endParaRPr lang="en-US" altLang="zh-CN" dirty="0"/>
              </a:p>
              <a:p>
                <a:pPr lvl="1"/>
                <a:r>
                  <a:rPr lang="en-US" altLang="zh-CN" b="1" dirty="0"/>
                  <a:t>FC1</a:t>
                </a:r>
                <a:r>
                  <a:rPr lang="en-US" altLang="zh-CN" dirty="0"/>
                  <a:t>: 98*64 =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6272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MACs</m:t>
                        </m:r>
                      </m:num>
                      <m:den>
                        <m:r>
                          <a:rPr lang="en-US" altLang="zh-CN" i="1" dirty="0">
                            <a:latin typeface="Cambria Math" panose="02040503050406030204" pitchFamily="18" charset="0"/>
                          </a:rPr>
                          <m:t>1</m:t>
                        </m:r>
                        <m:r>
                          <a:rPr lang="en-US" altLang="zh-CN" b="0" i="1" dirty="0" smtClean="0">
                            <a:latin typeface="Cambria Math" panose="02040503050406030204" pitchFamily="18" charset="0"/>
                          </a:rPr>
                          <m:t>6</m:t>
                        </m:r>
                        <m:r>
                          <a:rPr lang="en-US" altLang="zh-CN" i="1" dirty="0">
                            <a:latin typeface="Cambria Math" panose="02040503050406030204" pitchFamily="18" charset="0"/>
                          </a:rPr>
                          <m:t>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=3</m:t>
                    </m:r>
                    <m:r>
                      <a:rPr lang="en-US" altLang="zh-CN" b="0" i="1" dirty="0" smtClean="0">
                        <a:latin typeface="Cambria Math" panose="02040503050406030204" pitchFamily="18" charset="0"/>
                      </a:rPr>
                      <m:t>92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cycles</m:t>
                    </m:r>
                  </m:oMath>
                </a14:m>
                <a:endParaRPr lang="en-US" altLang="zh-CN" dirty="0"/>
              </a:p>
              <a:p>
                <a:pPr lvl="1"/>
                <a:endParaRPr lang="en-US" altLang="zh-CN" dirty="0"/>
              </a:p>
              <a:p>
                <a:pPr lvl="1"/>
                <a:r>
                  <a:rPr lang="en-US" altLang="zh-CN" b="1" dirty="0"/>
                  <a:t>FC2</a:t>
                </a:r>
                <a:r>
                  <a:rPr lang="en-US" altLang="zh-CN" dirty="0"/>
                  <a:t>: 64*10 =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640</m:t>
                        </m:r>
                        <m:r>
                          <a:rPr lang="en-US" altLang="zh-CN" i="1" dirty="0">
                            <a:latin typeface="Cambria Math" panose="02040503050406030204" pitchFamily="18" charset="0"/>
                          </a:rPr>
                          <m:t> </m:t>
                        </m:r>
                        <m:r>
                          <m:rPr>
                            <m:sty m:val="p"/>
                          </m:rPr>
                          <a:rPr lang="en-US" altLang="zh-CN" dirty="0">
                            <a:latin typeface="Cambria Math" panose="02040503050406030204" pitchFamily="18" charset="0"/>
                          </a:rPr>
                          <m:t>MACs</m:t>
                        </m:r>
                      </m:num>
                      <m:den>
                        <m:r>
                          <a:rPr lang="en-US" altLang="zh-CN" b="0" i="1" dirty="0" smtClean="0">
                            <a:latin typeface="Cambria Math" panose="02040503050406030204" pitchFamily="18" charset="0"/>
                          </a:rPr>
                          <m:t>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m:t>
                    </m:r>
                    <m:r>
                      <a:rPr lang="en-US" altLang="zh-CN" b="0" i="1" dirty="0" smtClean="0">
                        <a:latin typeface="Cambria Math" panose="02040503050406030204" pitchFamily="18" charset="0"/>
                      </a:rPr>
                      <m:t>320</m:t>
                    </m:r>
                    <m:r>
                      <a:rPr lang="en-US" altLang="zh-CN" i="1" dirty="0">
                        <a:latin typeface="Cambria Math" panose="02040503050406030204" pitchFamily="18" charset="0"/>
                      </a:rPr>
                      <m:t> </m:t>
                    </m:r>
                    <m:r>
                      <m:rPr>
                        <m:sty m:val="p"/>
                      </m:rPr>
                      <a:rPr lang="en-US" altLang="zh-CN" dirty="0">
                        <a:latin typeface="Cambria Math" panose="02040503050406030204" pitchFamily="18" charset="0"/>
                      </a:rPr>
                      <m:t>cycles</m:t>
                    </m:r>
                  </m:oMath>
                </a14:m>
                <a:endParaRPr lang="en-US" altLang="zh-CN" dirty="0"/>
              </a:p>
              <a:p>
                <a:endParaRPr lang="zh-CN" altLang="en-US" dirty="0"/>
              </a:p>
            </p:txBody>
          </p:sp>
        </mc:Choice>
        <mc:Fallback>
          <p:sp>
            <p:nvSpPr>
              <p:cNvPr id="3" name="Content Placeholder 2">
                <a:extLst>
                  <a:ext uri="{FF2B5EF4-FFF2-40B4-BE49-F238E27FC236}">
                    <a16:creationId xmlns:a16="http://schemas.microsoft.com/office/drawing/2014/main" id="{B95F2BF4-D813-4754-98D9-1B9CB5360942}"/>
                  </a:ext>
                </a:extLst>
              </p:cNvPr>
              <p:cNvSpPr>
                <a:spLocks noGrp="1" noRot="1" noChangeAspect="1" noMove="1" noResize="1" noEditPoints="1" noAdjustHandles="1" noChangeArrowheads="1" noChangeShapeType="1" noTextEdit="1"/>
              </p:cNvSpPr>
              <p:nvPr>
                <p:ph idx="1"/>
              </p:nvPr>
            </p:nvSpPr>
            <p:spPr>
              <a:xfrm>
                <a:off x="838200" y="1367246"/>
                <a:ext cx="11049000" cy="5225143"/>
              </a:xfrm>
              <a:blipFill>
                <a:blip r:embed="rId2"/>
                <a:stretch>
                  <a:fillRect l="-993" t="-1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30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BE1F-2E15-4197-A5E5-A33AF179B6EF}"/>
              </a:ext>
            </a:extLst>
          </p:cNvPr>
          <p:cNvSpPr>
            <a:spLocks noGrp="1"/>
          </p:cNvSpPr>
          <p:nvPr>
            <p:ph type="title"/>
          </p:nvPr>
        </p:nvSpPr>
        <p:spPr/>
        <p:txBody>
          <a:bodyPr/>
          <a:lstStyle/>
          <a:p>
            <a:r>
              <a:rPr lang="en-US" altLang="zh-CN" dirty="0"/>
              <a:t>Verification</a:t>
            </a:r>
            <a:endParaRPr lang="zh-CN" altLang="en-US" dirty="0"/>
          </a:p>
        </p:txBody>
      </p:sp>
      <p:sp>
        <p:nvSpPr>
          <p:cNvPr id="3" name="Content Placeholder 2">
            <a:extLst>
              <a:ext uri="{FF2B5EF4-FFF2-40B4-BE49-F238E27FC236}">
                <a16:creationId xmlns:a16="http://schemas.microsoft.com/office/drawing/2014/main" id="{481AED87-828A-431C-B5D2-E55B3F2F4604}"/>
              </a:ext>
            </a:extLst>
          </p:cNvPr>
          <p:cNvSpPr>
            <a:spLocks noGrp="1"/>
          </p:cNvSpPr>
          <p:nvPr>
            <p:ph idx="1"/>
          </p:nvPr>
        </p:nvSpPr>
        <p:spPr/>
        <p:txBody>
          <a:bodyPr/>
          <a:lstStyle/>
          <a:p>
            <a:r>
              <a:rPr lang="en-US" altLang="zh-CN" dirty="0"/>
              <a:t>Python script loads weights from the .</a:t>
            </a:r>
            <a:r>
              <a:rPr lang="en-US" altLang="zh-CN" dirty="0" err="1"/>
              <a:t>coe</a:t>
            </a:r>
            <a:r>
              <a:rPr lang="en-US" altLang="zh-CN" dirty="0"/>
              <a:t> files and computes then forward pass and then the backward pass of the fc2 layer</a:t>
            </a:r>
          </a:p>
          <a:p>
            <a:r>
              <a:rPr lang="en-US" altLang="zh-CN" dirty="0"/>
              <a:t>Verify simulation results against the python script computations</a:t>
            </a:r>
          </a:p>
          <a:p>
            <a:r>
              <a:rPr lang="en-US" altLang="zh-CN" dirty="0"/>
              <a:t>Also verified that output was correct using LEDs on FPGA</a:t>
            </a:r>
          </a:p>
          <a:p>
            <a:r>
              <a:rPr lang="en-US" altLang="zh-CN" dirty="0"/>
              <a:t>No endpoints with negative slack, all timing constraints met</a:t>
            </a:r>
          </a:p>
          <a:p>
            <a:endParaRPr lang="en-US" altLang="zh-CN" dirty="0"/>
          </a:p>
          <a:p>
            <a:pPr marL="0" indent="0">
              <a:buNone/>
            </a:pPr>
            <a:endParaRPr lang="en-US" altLang="zh-CN" dirty="0"/>
          </a:p>
          <a:p>
            <a:endParaRPr lang="en-US" altLang="zh-CN" dirty="0"/>
          </a:p>
          <a:p>
            <a:endParaRPr lang="zh-CN" altLang="en-US" dirty="0"/>
          </a:p>
        </p:txBody>
      </p:sp>
      <p:pic>
        <p:nvPicPr>
          <p:cNvPr id="4" name="Picture 3">
            <a:extLst>
              <a:ext uri="{FF2B5EF4-FFF2-40B4-BE49-F238E27FC236}">
                <a16:creationId xmlns:a16="http://schemas.microsoft.com/office/drawing/2014/main" id="{0F635B2F-C021-411F-B0D7-BDC93EA9BD89}"/>
              </a:ext>
            </a:extLst>
          </p:cNvPr>
          <p:cNvPicPr>
            <a:picLocks noChangeAspect="1"/>
          </p:cNvPicPr>
          <p:nvPr/>
        </p:nvPicPr>
        <p:blipFill>
          <a:blip r:embed="rId2"/>
          <a:stretch>
            <a:fillRect/>
          </a:stretch>
        </p:blipFill>
        <p:spPr>
          <a:xfrm>
            <a:off x="2263684" y="4310063"/>
            <a:ext cx="6724650" cy="2324100"/>
          </a:xfrm>
          <a:prstGeom prst="rect">
            <a:avLst/>
          </a:prstGeom>
        </p:spPr>
      </p:pic>
    </p:spTree>
    <p:extLst>
      <p:ext uri="{BB962C8B-B14F-4D97-AF65-F5344CB8AC3E}">
        <p14:creationId xmlns:p14="http://schemas.microsoft.com/office/powerpoint/2010/main" val="395731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FC0 Forward Pass (384 Cycles)</a:t>
            </a:r>
            <a:endParaRPr lang="zh-CN" altLang="en-US" dirty="0"/>
          </a:p>
        </p:txBody>
      </p:sp>
      <p:pic>
        <p:nvPicPr>
          <p:cNvPr id="4" name="Picture 3">
            <a:extLst>
              <a:ext uri="{FF2B5EF4-FFF2-40B4-BE49-F238E27FC236}">
                <a16:creationId xmlns:a16="http://schemas.microsoft.com/office/drawing/2014/main" id="{9F3A9393-7E30-4239-B787-03DA130A2D34}"/>
              </a:ext>
            </a:extLst>
          </p:cNvPr>
          <p:cNvPicPr>
            <a:picLocks noChangeAspect="1"/>
          </p:cNvPicPr>
          <p:nvPr/>
        </p:nvPicPr>
        <p:blipFill>
          <a:blip r:embed="rId2"/>
          <a:stretch>
            <a:fillRect/>
          </a:stretch>
        </p:blipFill>
        <p:spPr>
          <a:xfrm>
            <a:off x="2655707" y="1776546"/>
            <a:ext cx="4581525" cy="5029200"/>
          </a:xfrm>
          <a:prstGeom prst="rect">
            <a:avLst/>
          </a:prstGeom>
        </p:spPr>
      </p:pic>
      <p:pic>
        <p:nvPicPr>
          <p:cNvPr id="5" name="Picture 4">
            <a:extLst>
              <a:ext uri="{FF2B5EF4-FFF2-40B4-BE49-F238E27FC236}">
                <a16:creationId xmlns:a16="http://schemas.microsoft.com/office/drawing/2014/main" id="{36B90BB5-91CF-4BA2-95D3-8EBFBDBA25FF}"/>
              </a:ext>
            </a:extLst>
          </p:cNvPr>
          <p:cNvPicPr>
            <a:picLocks noChangeAspect="1"/>
          </p:cNvPicPr>
          <p:nvPr/>
        </p:nvPicPr>
        <p:blipFill>
          <a:blip r:embed="rId3"/>
          <a:stretch>
            <a:fillRect/>
          </a:stretch>
        </p:blipFill>
        <p:spPr>
          <a:xfrm>
            <a:off x="5791200" y="2529693"/>
            <a:ext cx="3105150" cy="4295775"/>
          </a:xfrm>
          <a:prstGeom prst="rect">
            <a:avLst/>
          </a:prstGeom>
        </p:spPr>
      </p:pic>
      <p:sp>
        <p:nvSpPr>
          <p:cNvPr id="6" name="TextBox 5">
            <a:extLst>
              <a:ext uri="{FF2B5EF4-FFF2-40B4-BE49-F238E27FC236}">
                <a16:creationId xmlns:a16="http://schemas.microsoft.com/office/drawing/2014/main" id="{B7D3E052-9B44-4DC1-BC17-9A3AC8EDB9E2}"/>
              </a:ext>
            </a:extLst>
          </p:cNvPr>
          <p:cNvSpPr txBox="1"/>
          <p:nvPr/>
        </p:nvSpPr>
        <p:spPr>
          <a:xfrm>
            <a:off x="2542902" y="1262743"/>
            <a:ext cx="7857588" cy="369332"/>
          </a:xfrm>
          <a:prstGeom prst="rect">
            <a:avLst/>
          </a:prstGeom>
          <a:noFill/>
        </p:spPr>
        <p:txBody>
          <a:bodyPr wrap="square" rtlCol="0">
            <a:spAutoFit/>
          </a:bodyPr>
          <a:lstStyle/>
          <a:p>
            <a:r>
              <a:rPr lang="en-US" altLang="zh-CN" dirty="0"/>
              <a:t>Simulation Output and Python Verification output (Neurons 21-97 not shown)</a:t>
            </a:r>
            <a:endParaRPr lang="zh-CN" altLang="en-US" dirty="0"/>
          </a:p>
        </p:txBody>
      </p:sp>
      <p:sp>
        <p:nvSpPr>
          <p:cNvPr id="7" name="TextBox 6">
            <a:extLst>
              <a:ext uri="{FF2B5EF4-FFF2-40B4-BE49-F238E27FC236}">
                <a16:creationId xmlns:a16="http://schemas.microsoft.com/office/drawing/2014/main" id="{716BAD92-41A1-4738-B8A5-CB99E6A75FB2}"/>
              </a:ext>
            </a:extLst>
          </p:cNvPr>
          <p:cNvSpPr txBox="1"/>
          <p:nvPr/>
        </p:nvSpPr>
        <p:spPr>
          <a:xfrm>
            <a:off x="4833256" y="2717074"/>
            <a:ext cx="957944" cy="276999"/>
          </a:xfrm>
          <a:prstGeom prst="rect">
            <a:avLst/>
          </a:prstGeom>
          <a:noFill/>
        </p:spPr>
        <p:txBody>
          <a:bodyPr wrap="square" rtlCol="0">
            <a:spAutoFit/>
          </a:bodyPr>
          <a:lstStyle/>
          <a:p>
            <a:pPr algn="ctr"/>
            <a:r>
              <a:rPr lang="en-US" altLang="zh-CN" sz="1200" dirty="0">
                <a:solidFill>
                  <a:schemeClr val="bg1"/>
                </a:solidFill>
              </a:rPr>
              <a:t>0.10546</a:t>
            </a:r>
            <a:endParaRPr lang="zh-CN" altLang="en-US" sz="1200" dirty="0">
              <a:solidFill>
                <a:schemeClr val="bg1"/>
              </a:solidFill>
            </a:endParaRPr>
          </a:p>
        </p:txBody>
      </p:sp>
      <p:sp>
        <p:nvSpPr>
          <p:cNvPr id="8" name="TextBox 7">
            <a:extLst>
              <a:ext uri="{FF2B5EF4-FFF2-40B4-BE49-F238E27FC236}">
                <a16:creationId xmlns:a16="http://schemas.microsoft.com/office/drawing/2014/main" id="{4FBD84FB-220B-4692-B0FB-9781300EB941}"/>
              </a:ext>
            </a:extLst>
          </p:cNvPr>
          <p:cNvSpPr txBox="1"/>
          <p:nvPr/>
        </p:nvSpPr>
        <p:spPr>
          <a:xfrm>
            <a:off x="4815839" y="3290500"/>
            <a:ext cx="957944" cy="276999"/>
          </a:xfrm>
          <a:prstGeom prst="rect">
            <a:avLst/>
          </a:prstGeom>
          <a:noFill/>
        </p:spPr>
        <p:txBody>
          <a:bodyPr wrap="square" rtlCol="0">
            <a:spAutoFit/>
          </a:bodyPr>
          <a:lstStyle/>
          <a:p>
            <a:pPr algn="ctr"/>
            <a:r>
              <a:rPr lang="en-US" altLang="zh-CN" sz="1200" dirty="0">
                <a:solidFill>
                  <a:schemeClr val="bg1"/>
                </a:solidFill>
              </a:rPr>
              <a:t>0.02148</a:t>
            </a:r>
            <a:endParaRPr lang="zh-CN" altLang="en-US" sz="1200" dirty="0">
              <a:solidFill>
                <a:schemeClr val="bg1"/>
              </a:solidFill>
            </a:endParaRPr>
          </a:p>
        </p:txBody>
      </p:sp>
      <p:sp>
        <p:nvSpPr>
          <p:cNvPr id="9" name="TextBox 8">
            <a:extLst>
              <a:ext uri="{FF2B5EF4-FFF2-40B4-BE49-F238E27FC236}">
                <a16:creationId xmlns:a16="http://schemas.microsoft.com/office/drawing/2014/main" id="{0BF04406-9C9A-42C5-8CE7-288225871599}"/>
              </a:ext>
            </a:extLst>
          </p:cNvPr>
          <p:cNvSpPr txBox="1"/>
          <p:nvPr/>
        </p:nvSpPr>
        <p:spPr>
          <a:xfrm>
            <a:off x="4815839" y="3484874"/>
            <a:ext cx="957944" cy="276999"/>
          </a:xfrm>
          <a:prstGeom prst="rect">
            <a:avLst/>
          </a:prstGeom>
          <a:noFill/>
        </p:spPr>
        <p:txBody>
          <a:bodyPr wrap="square" rtlCol="0">
            <a:spAutoFit/>
          </a:bodyPr>
          <a:lstStyle/>
          <a:p>
            <a:pPr algn="ctr"/>
            <a:r>
              <a:rPr lang="en-US" altLang="zh-CN" sz="1200" dirty="0">
                <a:solidFill>
                  <a:schemeClr val="bg1"/>
                </a:solidFill>
              </a:rPr>
              <a:t>0.12769</a:t>
            </a:r>
            <a:endParaRPr lang="zh-CN" altLang="en-US" sz="1200" dirty="0">
              <a:solidFill>
                <a:schemeClr val="bg1"/>
              </a:solidFill>
            </a:endParaRPr>
          </a:p>
        </p:txBody>
      </p:sp>
      <p:sp>
        <p:nvSpPr>
          <p:cNvPr id="10" name="TextBox 9">
            <a:extLst>
              <a:ext uri="{FF2B5EF4-FFF2-40B4-BE49-F238E27FC236}">
                <a16:creationId xmlns:a16="http://schemas.microsoft.com/office/drawing/2014/main" id="{39A42C4E-9D91-415A-8671-74A0D44904B3}"/>
              </a:ext>
            </a:extLst>
          </p:cNvPr>
          <p:cNvSpPr txBox="1"/>
          <p:nvPr/>
        </p:nvSpPr>
        <p:spPr>
          <a:xfrm>
            <a:off x="4815839" y="4219640"/>
            <a:ext cx="957944" cy="276999"/>
          </a:xfrm>
          <a:prstGeom prst="rect">
            <a:avLst/>
          </a:prstGeom>
          <a:noFill/>
        </p:spPr>
        <p:txBody>
          <a:bodyPr wrap="square" rtlCol="0">
            <a:spAutoFit/>
          </a:bodyPr>
          <a:lstStyle/>
          <a:p>
            <a:pPr algn="ctr"/>
            <a:r>
              <a:rPr lang="en-US" altLang="zh-CN" sz="1200" dirty="0">
                <a:solidFill>
                  <a:schemeClr val="bg1"/>
                </a:solidFill>
              </a:rPr>
              <a:t>0.17078</a:t>
            </a:r>
            <a:endParaRPr lang="zh-CN" altLang="en-US" sz="1200" dirty="0">
              <a:solidFill>
                <a:schemeClr val="bg1"/>
              </a:solidFill>
            </a:endParaRPr>
          </a:p>
        </p:txBody>
      </p:sp>
      <p:sp>
        <p:nvSpPr>
          <p:cNvPr id="11" name="TextBox 10">
            <a:extLst>
              <a:ext uri="{FF2B5EF4-FFF2-40B4-BE49-F238E27FC236}">
                <a16:creationId xmlns:a16="http://schemas.microsoft.com/office/drawing/2014/main" id="{62B76799-566B-470A-8E64-BE66D8AF565A}"/>
              </a:ext>
            </a:extLst>
          </p:cNvPr>
          <p:cNvSpPr txBox="1"/>
          <p:nvPr/>
        </p:nvSpPr>
        <p:spPr>
          <a:xfrm>
            <a:off x="4815839" y="4417870"/>
            <a:ext cx="957944" cy="276999"/>
          </a:xfrm>
          <a:prstGeom prst="rect">
            <a:avLst/>
          </a:prstGeom>
          <a:noFill/>
        </p:spPr>
        <p:txBody>
          <a:bodyPr wrap="square" rtlCol="0">
            <a:spAutoFit/>
          </a:bodyPr>
          <a:lstStyle/>
          <a:p>
            <a:pPr algn="ctr"/>
            <a:r>
              <a:rPr lang="en-US" altLang="zh-CN" sz="1200" dirty="0">
                <a:solidFill>
                  <a:schemeClr val="bg1"/>
                </a:solidFill>
              </a:rPr>
              <a:t>0.10974</a:t>
            </a:r>
            <a:endParaRPr lang="zh-CN" altLang="en-US" sz="1200" dirty="0">
              <a:solidFill>
                <a:schemeClr val="bg1"/>
              </a:solidFill>
            </a:endParaRPr>
          </a:p>
        </p:txBody>
      </p:sp>
      <p:sp>
        <p:nvSpPr>
          <p:cNvPr id="12" name="TextBox 11">
            <a:extLst>
              <a:ext uri="{FF2B5EF4-FFF2-40B4-BE49-F238E27FC236}">
                <a16:creationId xmlns:a16="http://schemas.microsoft.com/office/drawing/2014/main" id="{152E74A3-7502-476B-B00E-64A6FE8EBBD9}"/>
              </a:ext>
            </a:extLst>
          </p:cNvPr>
          <p:cNvSpPr txBox="1"/>
          <p:nvPr/>
        </p:nvSpPr>
        <p:spPr>
          <a:xfrm>
            <a:off x="4815839" y="5190189"/>
            <a:ext cx="957944" cy="276999"/>
          </a:xfrm>
          <a:prstGeom prst="rect">
            <a:avLst/>
          </a:prstGeom>
          <a:noFill/>
        </p:spPr>
        <p:txBody>
          <a:bodyPr wrap="square" rtlCol="0">
            <a:spAutoFit/>
          </a:bodyPr>
          <a:lstStyle/>
          <a:p>
            <a:pPr algn="ctr"/>
            <a:r>
              <a:rPr lang="en-US" altLang="zh-CN" sz="1200" dirty="0">
                <a:solidFill>
                  <a:schemeClr val="bg1"/>
                </a:solidFill>
              </a:rPr>
              <a:t>0.01147</a:t>
            </a:r>
            <a:endParaRPr lang="zh-CN" altLang="en-US" sz="1200" dirty="0">
              <a:solidFill>
                <a:schemeClr val="bg1"/>
              </a:solidFill>
            </a:endParaRPr>
          </a:p>
        </p:txBody>
      </p:sp>
      <p:sp>
        <p:nvSpPr>
          <p:cNvPr id="13" name="TextBox 12">
            <a:extLst>
              <a:ext uri="{FF2B5EF4-FFF2-40B4-BE49-F238E27FC236}">
                <a16:creationId xmlns:a16="http://schemas.microsoft.com/office/drawing/2014/main" id="{74AFCB5A-7A29-48F7-B9C1-852CEF20628C}"/>
              </a:ext>
            </a:extLst>
          </p:cNvPr>
          <p:cNvSpPr txBox="1"/>
          <p:nvPr/>
        </p:nvSpPr>
        <p:spPr>
          <a:xfrm>
            <a:off x="4798421" y="5764513"/>
            <a:ext cx="957944" cy="276999"/>
          </a:xfrm>
          <a:prstGeom prst="rect">
            <a:avLst/>
          </a:prstGeom>
          <a:noFill/>
        </p:spPr>
        <p:txBody>
          <a:bodyPr wrap="square" rtlCol="0">
            <a:spAutoFit/>
          </a:bodyPr>
          <a:lstStyle/>
          <a:p>
            <a:pPr algn="ctr"/>
            <a:r>
              <a:rPr lang="en-US" altLang="zh-CN" sz="1200" dirty="0">
                <a:solidFill>
                  <a:schemeClr val="bg1"/>
                </a:solidFill>
              </a:rPr>
              <a:t>0.05176</a:t>
            </a:r>
            <a:endParaRPr lang="zh-CN" altLang="en-US" sz="1200" dirty="0">
              <a:solidFill>
                <a:schemeClr val="bg1"/>
              </a:solidFill>
            </a:endParaRPr>
          </a:p>
        </p:txBody>
      </p:sp>
      <p:sp>
        <p:nvSpPr>
          <p:cNvPr id="14" name="TextBox 13">
            <a:extLst>
              <a:ext uri="{FF2B5EF4-FFF2-40B4-BE49-F238E27FC236}">
                <a16:creationId xmlns:a16="http://schemas.microsoft.com/office/drawing/2014/main" id="{B7128685-A993-479F-B6DE-C02E7615F5A8}"/>
              </a:ext>
            </a:extLst>
          </p:cNvPr>
          <p:cNvSpPr txBox="1"/>
          <p:nvPr/>
        </p:nvSpPr>
        <p:spPr>
          <a:xfrm>
            <a:off x="4798421" y="6319965"/>
            <a:ext cx="957944" cy="276999"/>
          </a:xfrm>
          <a:prstGeom prst="rect">
            <a:avLst/>
          </a:prstGeom>
          <a:noFill/>
        </p:spPr>
        <p:txBody>
          <a:bodyPr wrap="square" rtlCol="0">
            <a:spAutoFit/>
          </a:bodyPr>
          <a:lstStyle/>
          <a:p>
            <a:pPr algn="ctr"/>
            <a:r>
              <a:rPr lang="en-US" altLang="zh-CN" sz="1200" dirty="0">
                <a:solidFill>
                  <a:schemeClr val="bg1"/>
                </a:solidFill>
              </a:rPr>
              <a:t>0.00623</a:t>
            </a:r>
            <a:endParaRPr lang="zh-CN" altLang="en-US" sz="1200" dirty="0">
              <a:solidFill>
                <a:schemeClr val="bg1"/>
              </a:solidFill>
            </a:endParaRPr>
          </a:p>
        </p:txBody>
      </p:sp>
      <p:sp>
        <p:nvSpPr>
          <p:cNvPr id="15" name="TextBox 14">
            <a:extLst>
              <a:ext uri="{FF2B5EF4-FFF2-40B4-BE49-F238E27FC236}">
                <a16:creationId xmlns:a16="http://schemas.microsoft.com/office/drawing/2014/main" id="{7E21F68F-CA7D-4BDC-88D0-56C541592CB0}"/>
              </a:ext>
            </a:extLst>
          </p:cNvPr>
          <p:cNvSpPr txBox="1"/>
          <p:nvPr/>
        </p:nvSpPr>
        <p:spPr>
          <a:xfrm>
            <a:off x="4798421" y="6518475"/>
            <a:ext cx="957944" cy="276999"/>
          </a:xfrm>
          <a:prstGeom prst="rect">
            <a:avLst/>
          </a:prstGeom>
          <a:noFill/>
        </p:spPr>
        <p:txBody>
          <a:bodyPr wrap="square" rtlCol="0">
            <a:spAutoFit/>
          </a:bodyPr>
          <a:lstStyle/>
          <a:p>
            <a:pPr algn="ctr"/>
            <a:r>
              <a:rPr lang="en-US" altLang="zh-CN" sz="1200" dirty="0">
                <a:solidFill>
                  <a:schemeClr val="bg1"/>
                </a:solidFill>
              </a:rPr>
              <a:t>0.26636</a:t>
            </a:r>
            <a:endParaRPr lang="zh-CN" altLang="en-US" sz="1200" dirty="0">
              <a:solidFill>
                <a:schemeClr val="bg1"/>
              </a:solidFill>
            </a:endParaRPr>
          </a:p>
        </p:txBody>
      </p:sp>
    </p:spTree>
    <p:extLst>
      <p:ext uri="{BB962C8B-B14F-4D97-AF65-F5344CB8AC3E}">
        <p14:creationId xmlns:p14="http://schemas.microsoft.com/office/powerpoint/2010/main" val="323856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FC1 Forward Pass (392 Cycles)</a:t>
            </a:r>
            <a:endParaRPr lang="zh-CN" altLang="en-US" dirty="0"/>
          </a:p>
        </p:txBody>
      </p:sp>
      <p:pic>
        <p:nvPicPr>
          <p:cNvPr id="4" name="Picture 3">
            <a:extLst>
              <a:ext uri="{FF2B5EF4-FFF2-40B4-BE49-F238E27FC236}">
                <a16:creationId xmlns:a16="http://schemas.microsoft.com/office/drawing/2014/main" id="{C17E327E-3BBA-49AB-ACCA-6D2989DCB603}"/>
              </a:ext>
            </a:extLst>
          </p:cNvPr>
          <p:cNvPicPr>
            <a:picLocks noChangeAspect="1"/>
          </p:cNvPicPr>
          <p:nvPr/>
        </p:nvPicPr>
        <p:blipFill>
          <a:blip r:embed="rId2"/>
          <a:stretch>
            <a:fillRect/>
          </a:stretch>
        </p:blipFill>
        <p:spPr>
          <a:xfrm>
            <a:off x="3224213" y="2543855"/>
            <a:ext cx="3914775" cy="3076575"/>
          </a:xfrm>
          <a:prstGeom prst="rect">
            <a:avLst/>
          </a:prstGeom>
        </p:spPr>
      </p:pic>
      <p:sp>
        <p:nvSpPr>
          <p:cNvPr id="5" name="TextBox 4">
            <a:extLst>
              <a:ext uri="{FF2B5EF4-FFF2-40B4-BE49-F238E27FC236}">
                <a16:creationId xmlns:a16="http://schemas.microsoft.com/office/drawing/2014/main" id="{85D42CDF-C7DA-4BE2-A3DD-A6333F03ED6B}"/>
              </a:ext>
            </a:extLst>
          </p:cNvPr>
          <p:cNvSpPr txBox="1"/>
          <p:nvPr/>
        </p:nvSpPr>
        <p:spPr>
          <a:xfrm>
            <a:off x="2167206" y="1506022"/>
            <a:ext cx="7857588" cy="369332"/>
          </a:xfrm>
          <a:prstGeom prst="rect">
            <a:avLst/>
          </a:prstGeom>
          <a:noFill/>
        </p:spPr>
        <p:txBody>
          <a:bodyPr wrap="square" rtlCol="0">
            <a:spAutoFit/>
          </a:bodyPr>
          <a:lstStyle/>
          <a:p>
            <a:r>
              <a:rPr lang="en-US" altLang="zh-CN" dirty="0"/>
              <a:t>Simulation Output and Python Verification output (Neurons 11-64 not shown)</a:t>
            </a:r>
            <a:endParaRPr lang="zh-CN" altLang="en-US" dirty="0"/>
          </a:p>
        </p:txBody>
      </p:sp>
      <p:pic>
        <p:nvPicPr>
          <p:cNvPr id="6" name="Picture 5">
            <a:extLst>
              <a:ext uri="{FF2B5EF4-FFF2-40B4-BE49-F238E27FC236}">
                <a16:creationId xmlns:a16="http://schemas.microsoft.com/office/drawing/2014/main" id="{2689B62F-47AF-493E-A4B7-7D2402E2A0D9}"/>
              </a:ext>
            </a:extLst>
          </p:cNvPr>
          <p:cNvPicPr>
            <a:picLocks noChangeAspect="1"/>
          </p:cNvPicPr>
          <p:nvPr/>
        </p:nvPicPr>
        <p:blipFill>
          <a:blip r:embed="rId3"/>
          <a:stretch>
            <a:fillRect/>
          </a:stretch>
        </p:blipFill>
        <p:spPr>
          <a:xfrm>
            <a:off x="5745892" y="3325721"/>
            <a:ext cx="2581275" cy="2286000"/>
          </a:xfrm>
          <a:prstGeom prst="rect">
            <a:avLst/>
          </a:prstGeom>
        </p:spPr>
      </p:pic>
      <p:sp>
        <p:nvSpPr>
          <p:cNvPr id="7" name="TextBox 6">
            <a:extLst>
              <a:ext uri="{FF2B5EF4-FFF2-40B4-BE49-F238E27FC236}">
                <a16:creationId xmlns:a16="http://schemas.microsoft.com/office/drawing/2014/main" id="{188A213E-6014-470E-8C9E-D2BEEB5240BA}"/>
              </a:ext>
            </a:extLst>
          </p:cNvPr>
          <p:cNvSpPr txBox="1"/>
          <p:nvPr/>
        </p:nvSpPr>
        <p:spPr>
          <a:xfrm>
            <a:off x="4702628" y="3463836"/>
            <a:ext cx="957944" cy="276999"/>
          </a:xfrm>
          <a:prstGeom prst="rect">
            <a:avLst/>
          </a:prstGeom>
          <a:noFill/>
        </p:spPr>
        <p:txBody>
          <a:bodyPr wrap="square" rtlCol="0">
            <a:spAutoFit/>
          </a:bodyPr>
          <a:lstStyle/>
          <a:p>
            <a:pPr algn="ctr"/>
            <a:r>
              <a:rPr lang="en-US" altLang="zh-CN" sz="1200" dirty="0">
                <a:solidFill>
                  <a:schemeClr val="bg1"/>
                </a:solidFill>
              </a:rPr>
              <a:t>0.11291</a:t>
            </a:r>
            <a:endParaRPr lang="zh-CN" altLang="en-US" sz="1200" dirty="0">
              <a:solidFill>
                <a:schemeClr val="bg1"/>
              </a:solidFill>
            </a:endParaRPr>
          </a:p>
        </p:txBody>
      </p:sp>
      <p:sp>
        <p:nvSpPr>
          <p:cNvPr id="8" name="TextBox 7">
            <a:extLst>
              <a:ext uri="{FF2B5EF4-FFF2-40B4-BE49-F238E27FC236}">
                <a16:creationId xmlns:a16="http://schemas.microsoft.com/office/drawing/2014/main" id="{8EB41437-8392-48DC-8980-C793720020DE}"/>
              </a:ext>
            </a:extLst>
          </p:cNvPr>
          <p:cNvSpPr txBox="1"/>
          <p:nvPr/>
        </p:nvSpPr>
        <p:spPr>
          <a:xfrm>
            <a:off x="4706980" y="3659780"/>
            <a:ext cx="957944" cy="276999"/>
          </a:xfrm>
          <a:prstGeom prst="rect">
            <a:avLst/>
          </a:prstGeom>
          <a:noFill/>
        </p:spPr>
        <p:txBody>
          <a:bodyPr wrap="square" rtlCol="0">
            <a:spAutoFit/>
          </a:bodyPr>
          <a:lstStyle/>
          <a:p>
            <a:pPr algn="ctr"/>
            <a:r>
              <a:rPr lang="en-US" altLang="zh-CN" sz="1200" dirty="0">
                <a:solidFill>
                  <a:schemeClr val="bg1"/>
                </a:solidFill>
              </a:rPr>
              <a:t>0.19250</a:t>
            </a:r>
            <a:endParaRPr lang="zh-CN" altLang="en-US" sz="1200" dirty="0">
              <a:solidFill>
                <a:schemeClr val="bg1"/>
              </a:solidFill>
            </a:endParaRPr>
          </a:p>
        </p:txBody>
      </p:sp>
      <p:sp>
        <p:nvSpPr>
          <p:cNvPr id="9" name="TextBox 8">
            <a:extLst>
              <a:ext uri="{FF2B5EF4-FFF2-40B4-BE49-F238E27FC236}">
                <a16:creationId xmlns:a16="http://schemas.microsoft.com/office/drawing/2014/main" id="{ADA61C02-E27B-4054-BB39-F97668123DF3}"/>
              </a:ext>
            </a:extLst>
          </p:cNvPr>
          <p:cNvSpPr txBox="1"/>
          <p:nvPr/>
        </p:nvSpPr>
        <p:spPr>
          <a:xfrm>
            <a:off x="4702628" y="4409336"/>
            <a:ext cx="957944" cy="276999"/>
          </a:xfrm>
          <a:prstGeom prst="rect">
            <a:avLst/>
          </a:prstGeom>
          <a:noFill/>
        </p:spPr>
        <p:txBody>
          <a:bodyPr wrap="square" rtlCol="0">
            <a:spAutoFit/>
          </a:bodyPr>
          <a:lstStyle/>
          <a:p>
            <a:pPr algn="ctr"/>
            <a:r>
              <a:rPr lang="en-US" altLang="zh-CN" sz="1200" dirty="0">
                <a:solidFill>
                  <a:schemeClr val="bg1"/>
                </a:solidFill>
              </a:rPr>
              <a:t>0.25916</a:t>
            </a:r>
            <a:endParaRPr lang="zh-CN" altLang="en-US" sz="1200" dirty="0">
              <a:solidFill>
                <a:schemeClr val="bg1"/>
              </a:solidFill>
            </a:endParaRPr>
          </a:p>
        </p:txBody>
      </p:sp>
      <p:sp>
        <p:nvSpPr>
          <p:cNvPr id="10" name="TextBox 9">
            <a:extLst>
              <a:ext uri="{FF2B5EF4-FFF2-40B4-BE49-F238E27FC236}">
                <a16:creationId xmlns:a16="http://schemas.microsoft.com/office/drawing/2014/main" id="{2109CD24-0B59-4AAA-9655-B7110B655899}"/>
              </a:ext>
            </a:extLst>
          </p:cNvPr>
          <p:cNvSpPr txBox="1"/>
          <p:nvPr/>
        </p:nvSpPr>
        <p:spPr>
          <a:xfrm>
            <a:off x="4702628" y="4789946"/>
            <a:ext cx="957944" cy="276999"/>
          </a:xfrm>
          <a:prstGeom prst="rect">
            <a:avLst/>
          </a:prstGeom>
          <a:noFill/>
        </p:spPr>
        <p:txBody>
          <a:bodyPr wrap="square" rtlCol="0">
            <a:spAutoFit/>
          </a:bodyPr>
          <a:lstStyle/>
          <a:p>
            <a:pPr algn="ctr"/>
            <a:r>
              <a:rPr lang="en-US" altLang="zh-CN" sz="1200" dirty="0">
                <a:solidFill>
                  <a:schemeClr val="bg1"/>
                </a:solidFill>
              </a:rPr>
              <a:t>0.10546</a:t>
            </a:r>
            <a:endParaRPr lang="zh-CN" altLang="en-US" sz="1200" dirty="0">
              <a:solidFill>
                <a:schemeClr val="bg1"/>
              </a:solidFill>
            </a:endParaRPr>
          </a:p>
        </p:txBody>
      </p:sp>
      <p:sp>
        <p:nvSpPr>
          <p:cNvPr id="11" name="TextBox 10">
            <a:extLst>
              <a:ext uri="{FF2B5EF4-FFF2-40B4-BE49-F238E27FC236}">
                <a16:creationId xmlns:a16="http://schemas.microsoft.com/office/drawing/2014/main" id="{AE6B7C59-72AC-4C2D-9D91-4A3748D3E91D}"/>
              </a:ext>
            </a:extLst>
          </p:cNvPr>
          <p:cNvSpPr txBox="1"/>
          <p:nvPr/>
        </p:nvSpPr>
        <p:spPr>
          <a:xfrm>
            <a:off x="4702628" y="5360849"/>
            <a:ext cx="957944" cy="276999"/>
          </a:xfrm>
          <a:prstGeom prst="rect">
            <a:avLst/>
          </a:prstGeom>
          <a:noFill/>
        </p:spPr>
        <p:txBody>
          <a:bodyPr wrap="square" rtlCol="0">
            <a:spAutoFit/>
          </a:bodyPr>
          <a:lstStyle/>
          <a:p>
            <a:pPr algn="ctr"/>
            <a:r>
              <a:rPr lang="en-US" altLang="zh-CN" sz="1200" dirty="0">
                <a:solidFill>
                  <a:schemeClr val="bg1"/>
                </a:solidFill>
              </a:rPr>
              <a:t>0.04053</a:t>
            </a:r>
            <a:endParaRPr lang="zh-CN" altLang="en-US" sz="1200" dirty="0">
              <a:solidFill>
                <a:schemeClr val="bg1"/>
              </a:solidFill>
            </a:endParaRPr>
          </a:p>
        </p:txBody>
      </p:sp>
    </p:spTree>
    <p:extLst>
      <p:ext uri="{BB962C8B-B14F-4D97-AF65-F5344CB8AC3E}">
        <p14:creationId xmlns:p14="http://schemas.microsoft.com/office/powerpoint/2010/main" val="179836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FC2 Forward Pass (320 Cycles)</a:t>
            </a:r>
            <a:endParaRPr lang="zh-CN" altLang="en-US" dirty="0"/>
          </a:p>
        </p:txBody>
      </p:sp>
      <p:pic>
        <p:nvPicPr>
          <p:cNvPr id="5" name="Picture 4">
            <a:extLst>
              <a:ext uri="{FF2B5EF4-FFF2-40B4-BE49-F238E27FC236}">
                <a16:creationId xmlns:a16="http://schemas.microsoft.com/office/drawing/2014/main" id="{C8BD3868-B74F-457B-9CFE-48B1261042A6}"/>
              </a:ext>
            </a:extLst>
          </p:cNvPr>
          <p:cNvPicPr>
            <a:picLocks noChangeAspect="1"/>
          </p:cNvPicPr>
          <p:nvPr/>
        </p:nvPicPr>
        <p:blipFill>
          <a:blip r:embed="rId2"/>
          <a:stretch>
            <a:fillRect/>
          </a:stretch>
        </p:blipFill>
        <p:spPr>
          <a:xfrm>
            <a:off x="2830558" y="2686593"/>
            <a:ext cx="2838450" cy="2895600"/>
          </a:xfrm>
          <a:prstGeom prst="rect">
            <a:avLst/>
          </a:prstGeom>
        </p:spPr>
      </p:pic>
      <p:pic>
        <p:nvPicPr>
          <p:cNvPr id="6" name="Picture 5">
            <a:extLst>
              <a:ext uri="{FF2B5EF4-FFF2-40B4-BE49-F238E27FC236}">
                <a16:creationId xmlns:a16="http://schemas.microsoft.com/office/drawing/2014/main" id="{4A2ED65C-BDFA-445F-9161-98389FA1B317}"/>
              </a:ext>
            </a:extLst>
          </p:cNvPr>
          <p:cNvPicPr>
            <a:picLocks noChangeAspect="1"/>
          </p:cNvPicPr>
          <p:nvPr/>
        </p:nvPicPr>
        <p:blipFill>
          <a:blip r:embed="rId3"/>
          <a:stretch>
            <a:fillRect/>
          </a:stretch>
        </p:blipFill>
        <p:spPr>
          <a:xfrm>
            <a:off x="5172486" y="3256735"/>
            <a:ext cx="2752725" cy="2190750"/>
          </a:xfrm>
          <a:prstGeom prst="rect">
            <a:avLst/>
          </a:prstGeom>
        </p:spPr>
      </p:pic>
      <p:sp>
        <p:nvSpPr>
          <p:cNvPr id="7" name="TextBox 6">
            <a:extLst>
              <a:ext uri="{FF2B5EF4-FFF2-40B4-BE49-F238E27FC236}">
                <a16:creationId xmlns:a16="http://schemas.microsoft.com/office/drawing/2014/main" id="{0D089807-2AEB-400A-A947-40A6E21B0918}"/>
              </a:ext>
            </a:extLst>
          </p:cNvPr>
          <p:cNvSpPr txBox="1"/>
          <p:nvPr/>
        </p:nvSpPr>
        <p:spPr>
          <a:xfrm>
            <a:off x="2167206" y="1506022"/>
            <a:ext cx="7857588" cy="369332"/>
          </a:xfrm>
          <a:prstGeom prst="rect">
            <a:avLst/>
          </a:prstGeom>
          <a:noFill/>
        </p:spPr>
        <p:txBody>
          <a:bodyPr wrap="square" rtlCol="0">
            <a:spAutoFit/>
          </a:bodyPr>
          <a:lstStyle/>
          <a:p>
            <a:pPr algn="ctr"/>
            <a:r>
              <a:rPr lang="en-US" altLang="zh-CN" dirty="0"/>
              <a:t>Simulation Output and Python Verification output</a:t>
            </a:r>
            <a:endParaRPr lang="zh-CN" altLang="en-US" dirty="0"/>
          </a:p>
        </p:txBody>
      </p:sp>
      <p:sp>
        <p:nvSpPr>
          <p:cNvPr id="9" name="TextBox 8">
            <a:extLst>
              <a:ext uri="{FF2B5EF4-FFF2-40B4-BE49-F238E27FC236}">
                <a16:creationId xmlns:a16="http://schemas.microsoft.com/office/drawing/2014/main" id="{E6885FBC-94AA-46D6-90E4-B810157ABAFD}"/>
              </a:ext>
            </a:extLst>
          </p:cNvPr>
          <p:cNvSpPr txBox="1"/>
          <p:nvPr/>
        </p:nvSpPr>
        <p:spPr>
          <a:xfrm>
            <a:off x="4119156" y="3418115"/>
            <a:ext cx="957944" cy="276999"/>
          </a:xfrm>
          <a:prstGeom prst="rect">
            <a:avLst/>
          </a:prstGeom>
          <a:noFill/>
        </p:spPr>
        <p:txBody>
          <a:bodyPr wrap="square" rtlCol="0">
            <a:spAutoFit/>
          </a:bodyPr>
          <a:lstStyle/>
          <a:p>
            <a:pPr algn="ctr"/>
            <a:r>
              <a:rPr lang="en-US" altLang="zh-CN" sz="1200" dirty="0">
                <a:solidFill>
                  <a:schemeClr val="bg1"/>
                </a:solidFill>
              </a:rPr>
              <a:t>-0.26294</a:t>
            </a:r>
            <a:endParaRPr lang="zh-CN" altLang="en-US" sz="1200" dirty="0">
              <a:solidFill>
                <a:schemeClr val="bg1"/>
              </a:solidFill>
            </a:endParaRPr>
          </a:p>
        </p:txBody>
      </p:sp>
      <p:sp>
        <p:nvSpPr>
          <p:cNvPr id="10" name="TextBox 9">
            <a:extLst>
              <a:ext uri="{FF2B5EF4-FFF2-40B4-BE49-F238E27FC236}">
                <a16:creationId xmlns:a16="http://schemas.microsoft.com/office/drawing/2014/main" id="{9BFDAD59-25CF-41AE-8D86-3D406F6124A1}"/>
              </a:ext>
            </a:extLst>
          </p:cNvPr>
          <p:cNvSpPr txBox="1"/>
          <p:nvPr/>
        </p:nvSpPr>
        <p:spPr>
          <a:xfrm>
            <a:off x="4119156" y="3608868"/>
            <a:ext cx="957944" cy="276999"/>
          </a:xfrm>
          <a:prstGeom prst="rect">
            <a:avLst/>
          </a:prstGeom>
          <a:noFill/>
        </p:spPr>
        <p:txBody>
          <a:bodyPr wrap="square" rtlCol="0">
            <a:spAutoFit/>
          </a:bodyPr>
          <a:lstStyle/>
          <a:p>
            <a:pPr algn="ctr"/>
            <a:r>
              <a:rPr lang="en-US" altLang="zh-CN" sz="1200" dirty="0">
                <a:solidFill>
                  <a:schemeClr val="bg1"/>
                </a:solidFill>
              </a:rPr>
              <a:t>-0.09814</a:t>
            </a:r>
            <a:endParaRPr lang="zh-CN" altLang="en-US" sz="1200" dirty="0">
              <a:solidFill>
                <a:schemeClr val="bg1"/>
              </a:solidFill>
            </a:endParaRPr>
          </a:p>
        </p:txBody>
      </p:sp>
      <p:sp>
        <p:nvSpPr>
          <p:cNvPr id="11" name="TextBox 10">
            <a:extLst>
              <a:ext uri="{FF2B5EF4-FFF2-40B4-BE49-F238E27FC236}">
                <a16:creationId xmlns:a16="http://schemas.microsoft.com/office/drawing/2014/main" id="{0161802E-F7C3-4E9C-BBAA-C4874FEA9AD9}"/>
              </a:ext>
            </a:extLst>
          </p:cNvPr>
          <p:cNvSpPr txBox="1"/>
          <p:nvPr/>
        </p:nvSpPr>
        <p:spPr>
          <a:xfrm>
            <a:off x="4110447" y="3807821"/>
            <a:ext cx="957944" cy="276999"/>
          </a:xfrm>
          <a:prstGeom prst="rect">
            <a:avLst/>
          </a:prstGeom>
          <a:noFill/>
        </p:spPr>
        <p:txBody>
          <a:bodyPr wrap="square" rtlCol="0">
            <a:spAutoFit/>
          </a:bodyPr>
          <a:lstStyle/>
          <a:p>
            <a:pPr algn="ctr"/>
            <a:r>
              <a:rPr lang="en-US" altLang="zh-CN" sz="1200" dirty="0">
                <a:solidFill>
                  <a:schemeClr val="bg1"/>
                </a:solidFill>
              </a:rPr>
              <a:t>-0.08057</a:t>
            </a:r>
            <a:endParaRPr lang="zh-CN" altLang="en-US" sz="1200" dirty="0">
              <a:solidFill>
                <a:schemeClr val="bg1"/>
              </a:solidFill>
            </a:endParaRPr>
          </a:p>
        </p:txBody>
      </p:sp>
      <p:sp>
        <p:nvSpPr>
          <p:cNvPr id="12" name="TextBox 11">
            <a:extLst>
              <a:ext uri="{FF2B5EF4-FFF2-40B4-BE49-F238E27FC236}">
                <a16:creationId xmlns:a16="http://schemas.microsoft.com/office/drawing/2014/main" id="{F382CBDD-846E-4892-88E9-10D5D4CAAF8F}"/>
              </a:ext>
            </a:extLst>
          </p:cNvPr>
          <p:cNvSpPr txBox="1"/>
          <p:nvPr/>
        </p:nvSpPr>
        <p:spPr>
          <a:xfrm>
            <a:off x="4114800" y="3988523"/>
            <a:ext cx="957944" cy="276999"/>
          </a:xfrm>
          <a:prstGeom prst="rect">
            <a:avLst/>
          </a:prstGeom>
          <a:noFill/>
        </p:spPr>
        <p:txBody>
          <a:bodyPr wrap="square" rtlCol="0">
            <a:spAutoFit/>
          </a:bodyPr>
          <a:lstStyle/>
          <a:p>
            <a:pPr algn="ctr"/>
            <a:r>
              <a:rPr lang="en-US" altLang="zh-CN" sz="1200" dirty="0">
                <a:solidFill>
                  <a:schemeClr val="bg1"/>
                </a:solidFill>
              </a:rPr>
              <a:t>-0.26416</a:t>
            </a:r>
            <a:endParaRPr lang="zh-CN" altLang="en-US" sz="1200" dirty="0">
              <a:solidFill>
                <a:schemeClr val="bg1"/>
              </a:solidFill>
            </a:endParaRPr>
          </a:p>
        </p:txBody>
      </p:sp>
      <p:sp>
        <p:nvSpPr>
          <p:cNvPr id="13" name="TextBox 12">
            <a:extLst>
              <a:ext uri="{FF2B5EF4-FFF2-40B4-BE49-F238E27FC236}">
                <a16:creationId xmlns:a16="http://schemas.microsoft.com/office/drawing/2014/main" id="{78BFAE8B-378F-4EC9-B0E5-2326CE41CBEA}"/>
              </a:ext>
            </a:extLst>
          </p:cNvPr>
          <p:cNvSpPr txBox="1"/>
          <p:nvPr/>
        </p:nvSpPr>
        <p:spPr>
          <a:xfrm>
            <a:off x="4114800" y="4179276"/>
            <a:ext cx="957944" cy="276999"/>
          </a:xfrm>
          <a:prstGeom prst="rect">
            <a:avLst/>
          </a:prstGeom>
          <a:noFill/>
        </p:spPr>
        <p:txBody>
          <a:bodyPr wrap="square" rtlCol="0">
            <a:spAutoFit/>
          </a:bodyPr>
          <a:lstStyle/>
          <a:p>
            <a:pPr algn="ctr"/>
            <a:r>
              <a:rPr lang="en-US" altLang="zh-CN" sz="1200" dirty="0">
                <a:solidFill>
                  <a:schemeClr val="bg1"/>
                </a:solidFill>
              </a:rPr>
              <a:t>0.10620</a:t>
            </a:r>
            <a:endParaRPr lang="zh-CN" altLang="en-US" sz="1200" dirty="0">
              <a:solidFill>
                <a:schemeClr val="bg1"/>
              </a:solidFill>
            </a:endParaRPr>
          </a:p>
        </p:txBody>
      </p:sp>
      <p:sp>
        <p:nvSpPr>
          <p:cNvPr id="14" name="TextBox 13">
            <a:extLst>
              <a:ext uri="{FF2B5EF4-FFF2-40B4-BE49-F238E27FC236}">
                <a16:creationId xmlns:a16="http://schemas.microsoft.com/office/drawing/2014/main" id="{CA433686-5951-4C38-9ABE-41229D0BB330}"/>
              </a:ext>
            </a:extLst>
          </p:cNvPr>
          <p:cNvSpPr txBox="1"/>
          <p:nvPr/>
        </p:nvSpPr>
        <p:spPr>
          <a:xfrm>
            <a:off x="4106091" y="4378229"/>
            <a:ext cx="957944" cy="276999"/>
          </a:xfrm>
          <a:prstGeom prst="rect">
            <a:avLst/>
          </a:prstGeom>
          <a:noFill/>
        </p:spPr>
        <p:txBody>
          <a:bodyPr wrap="square" rtlCol="0">
            <a:spAutoFit/>
          </a:bodyPr>
          <a:lstStyle/>
          <a:p>
            <a:pPr algn="ctr"/>
            <a:r>
              <a:rPr lang="en-US" altLang="zh-CN" sz="1200" dirty="0">
                <a:solidFill>
                  <a:schemeClr val="bg1"/>
                </a:solidFill>
              </a:rPr>
              <a:t>-0.16797</a:t>
            </a:r>
            <a:endParaRPr lang="zh-CN" altLang="en-US" sz="1200" dirty="0">
              <a:solidFill>
                <a:schemeClr val="bg1"/>
              </a:solidFill>
            </a:endParaRPr>
          </a:p>
        </p:txBody>
      </p:sp>
      <p:sp>
        <p:nvSpPr>
          <p:cNvPr id="15" name="TextBox 14">
            <a:extLst>
              <a:ext uri="{FF2B5EF4-FFF2-40B4-BE49-F238E27FC236}">
                <a16:creationId xmlns:a16="http://schemas.microsoft.com/office/drawing/2014/main" id="{1D698DE9-A2C5-4328-AA6D-5D93F3B29B73}"/>
              </a:ext>
            </a:extLst>
          </p:cNvPr>
          <p:cNvSpPr txBox="1"/>
          <p:nvPr/>
        </p:nvSpPr>
        <p:spPr>
          <a:xfrm>
            <a:off x="4114803" y="4569824"/>
            <a:ext cx="957944" cy="276999"/>
          </a:xfrm>
          <a:prstGeom prst="rect">
            <a:avLst/>
          </a:prstGeom>
          <a:noFill/>
        </p:spPr>
        <p:txBody>
          <a:bodyPr wrap="square" rtlCol="0">
            <a:spAutoFit/>
          </a:bodyPr>
          <a:lstStyle/>
          <a:p>
            <a:pPr algn="ctr"/>
            <a:r>
              <a:rPr lang="en-US" altLang="zh-CN" sz="1200" dirty="0">
                <a:solidFill>
                  <a:schemeClr val="bg1"/>
                </a:solidFill>
              </a:rPr>
              <a:t>-0.04712</a:t>
            </a:r>
            <a:endParaRPr lang="zh-CN" altLang="en-US" sz="1200" dirty="0">
              <a:solidFill>
                <a:schemeClr val="bg1"/>
              </a:solidFill>
            </a:endParaRPr>
          </a:p>
        </p:txBody>
      </p:sp>
      <p:sp>
        <p:nvSpPr>
          <p:cNvPr id="16" name="TextBox 15">
            <a:extLst>
              <a:ext uri="{FF2B5EF4-FFF2-40B4-BE49-F238E27FC236}">
                <a16:creationId xmlns:a16="http://schemas.microsoft.com/office/drawing/2014/main" id="{F69E525D-A7C3-4C0D-9406-BA4A8E59003F}"/>
              </a:ext>
            </a:extLst>
          </p:cNvPr>
          <p:cNvSpPr txBox="1"/>
          <p:nvPr/>
        </p:nvSpPr>
        <p:spPr>
          <a:xfrm>
            <a:off x="4119156" y="4750526"/>
            <a:ext cx="957944" cy="276999"/>
          </a:xfrm>
          <a:prstGeom prst="rect">
            <a:avLst/>
          </a:prstGeom>
          <a:noFill/>
        </p:spPr>
        <p:txBody>
          <a:bodyPr wrap="square" rtlCol="0">
            <a:spAutoFit/>
          </a:bodyPr>
          <a:lstStyle/>
          <a:p>
            <a:pPr algn="ctr"/>
            <a:r>
              <a:rPr lang="en-US" altLang="zh-CN" sz="1200" dirty="0">
                <a:solidFill>
                  <a:schemeClr val="bg1"/>
                </a:solidFill>
              </a:rPr>
              <a:t>-0.25232</a:t>
            </a:r>
            <a:endParaRPr lang="zh-CN" altLang="en-US" sz="1200" dirty="0">
              <a:solidFill>
                <a:schemeClr val="bg1"/>
              </a:solidFill>
            </a:endParaRPr>
          </a:p>
        </p:txBody>
      </p:sp>
      <p:sp>
        <p:nvSpPr>
          <p:cNvPr id="17" name="TextBox 16">
            <a:extLst>
              <a:ext uri="{FF2B5EF4-FFF2-40B4-BE49-F238E27FC236}">
                <a16:creationId xmlns:a16="http://schemas.microsoft.com/office/drawing/2014/main" id="{8C5E0B46-2FA3-451F-B37C-FD039E41E632}"/>
              </a:ext>
            </a:extLst>
          </p:cNvPr>
          <p:cNvSpPr txBox="1"/>
          <p:nvPr/>
        </p:nvSpPr>
        <p:spPr>
          <a:xfrm>
            <a:off x="4119156" y="4941279"/>
            <a:ext cx="957944" cy="276999"/>
          </a:xfrm>
          <a:prstGeom prst="rect">
            <a:avLst/>
          </a:prstGeom>
          <a:noFill/>
        </p:spPr>
        <p:txBody>
          <a:bodyPr wrap="square" rtlCol="0">
            <a:spAutoFit/>
          </a:bodyPr>
          <a:lstStyle/>
          <a:p>
            <a:pPr algn="ctr"/>
            <a:r>
              <a:rPr lang="en-US" altLang="zh-CN" sz="1200" dirty="0">
                <a:solidFill>
                  <a:schemeClr val="bg1"/>
                </a:solidFill>
              </a:rPr>
              <a:t>0.07605</a:t>
            </a:r>
            <a:endParaRPr lang="zh-CN" altLang="en-US" sz="1200" dirty="0">
              <a:solidFill>
                <a:schemeClr val="bg1"/>
              </a:solidFill>
            </a:endParaRPr>
          </a:p>
        </p:txBody>
      </p:sp>
      <p:sp>
        <p:nvSpPr>
          <p:cNvPr id="18" name="TextBox 17">
            <a:extLst>
              <a:ext uri="{FF2B5EF4-FFF2-40B4-BE49-F238E27FC236}">
                <a16:creationId xmlns:a16="http://schemas.microsoft.com/office/drawing/2014/main" id="{19C85900-D7E7-4EAD-BFE9-CD1138977CA6}"/>
              </a:ext>
            </a:extLst>
          </p:cNvPr>
          <p:cNvSpPr txBox="1"/>
          <p:nvPr/>
        </p:nvSpPr>
        <p:spPr>
          <a:xfrm>
            <a:off x="4110447" y="5140232"/>
            <a:ext cx="957944" cy="276999"/>
          </a:xfrm>
          <a:prstGeom prst="rect">
            <a:avLst/>
          </a:prstGeom>
          <a:noFill/>
        </p:spPr>
        <p:txBody>
          <a:bodyPr wrap="square" rtlCol="0">
            <a:spAutoFit/>
          </a:bodyPr>
          <a:lstStyle/>
          <a:p>
            <a:pPr algn="ctr"/>
            <a:r>
              <a:rPr lang="en-US" altLang="zh-CN" sz="1200" dirty="0">
                <a:solidFill>
                  <a:schemeClr val="bg1"/>
                </a:solidFill>
              </a:rPr>
              <a:t>0.05005</a:t>
            </a:r>
            <a:endParaRPr lang="zh-CN" altLang="en-US" sz="1200" dirty="0">
              <a:solidFill>
                <a:schemeClr val="bg1"/>
              </a:solidFill>
            </a:endParaRPr>
          </a:p>
        </p:txBody>
      </p:sp>
      <p:pic>
        <p:nvPicPr>
          <p:cNvPr id="19" name="Picture 18">
            <a:extLst>
              <a:ext uri="{FF2B5EF4-FFF2-40B4-BE49-F238E27FC236}">
                <a16:creationId xmlns:a16="http://schemas.microsoft.com/office/drawing/2014/main" id="{4849BA26-D51B-423D-B27D-6354EB88D2C3}"/>
              </a:ext>
            </a:extLst>
          </p:cNvPr>
          <p:cNvPicPr>
            <a:picLocks noChangeAspect="1"/>
          </p:cNvPicPr>
          <p:nvPr/>
        </p:nvPicPr>
        <p:blipFill>
          <a:blip r:embed="rId4"/>
          <a:stretch>
            <a:fillRect/>
          </a:stretch>
        </p:blipFill>
        <p:spPr>
          <a:xfrm>
            <a:off x="8218306" y="3505491"/>
            <a:ext cx="3819525" cy="1857375"/>
          </a:xfrm>
          <a:prstGeom prst="rect">
            <a:avLst/>
          </a:prstGeom>
        </p:spPr>
      </p:pic>
      <p:sp>
        <p:nvSpPr>
          <p:cNvPr id="20" name="TextBox 19">
            <a:extLst>
              <a:ext uri="{FF2B5EF4-FFF2-40B4-BE49-F238E27FC236}">
                <a16:creationId xmlns:a16="http://schemas.microsoft.com/office/drawing/2014/main" id="{B90A11FA-59BA-4A3A-B9D1-30C68FAE4C6A}"/>
              </a:ext>
            </a:extLst>
          </p:cNvPr>
          <p:cNvSpPr txBox="1"/>
          <p:nvPr/>
        </p:nvSpPr>
        <p:spPr>
          <a:xfrm>
            <a:off x="8588981" y="5422372"/>
            <a:ext cx="3448850" cy="369332"/>
          </a:xfrm>
          <a:prstGeom prst="rect">
            <a:avLst/>
          </a:prstGeom>
          <a:noFill/>
        </p:spPr>
        <p:txBody>
          <a:bodyPr wrap="square" rtlCol="0">
            <a:spAutoFit/>
          </a:bodyPr>
          <a:lstStyle/>
          <a:p>
            <a:pPr algn="ctr"/>
            <a:r>
              <a:rPr lang="en-US" altLang="zh-CN" dirty="0"/>
              <a:t>LED 4 is correctly lit up</a:t>
            </a:r>
            <a:endParaRPr lang="zh-CN" altLang="en-US" dirty="0"/>
          </a:p>
        </p:txBody>
      </p:sp>
    </p:spTree>
    <p:extLst>
      <p:ext uri="{BB962C8B-B14F-4D97-AF65-F5344CB8AC3E}">
        <p14:creationId xmlns:p14="http://schemas.microsoft.com/office/powerpoint/2010/main" val="250781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FC2 Backward (320 + 320 Cycles)</a:t>
            </a:r>
            <a:endParaRPr lang="zh-CN" altLang="en-US" dirty="0"/>
          </a:p>
        </p:txBody>
      </p:sp>
      <p:pic>
        <p:nvPicPr>
          <p:cNvPr id="4" name="Picture 3">
            <a:extLst>
              <a:ext uri="{FF2B5EF4-FFF2-40B4-BE49-F238E27FC236}">
                <a16:creationId xmlns:a16="http://schemas.microsoft.com/office/drawing/2014/main" id="{58121163-BD93-4A9E-B6D5-747DE241148C}"/>
              </a:ext>
            </a:extLst>
          </p:cNvPr>
          <p:cNvPicPr>
            <a:picLocks noChangeAspect="1"/>
          </p:cNvPicPr>
          <p:nvPr/>
        </p:nvPicPr>
        <p:blipFill>
          <a:blip r:embed="rId2"/>
          <a:stretch>
            <a:fillRect/>
          </a:stretch>
        </p:blipFill>
        <p:spPr>
          <a:xfrm>
            <a:off x="2369549" y="2508614"/>
            <a:ext cx="3028950" cy="1562100"/>
          </a:xfrm>
          <a:prstGeom prst="rect">
            <a:avLst/>
          </a:prstGeom>
        </p:spPr>
      </p:pic>
      <p:pic>
        <p:nvPicPr>
          <p:cNvPr id="5" name="Picture 4">
            <a:extLst>
              <a:ext uri="{FF2B5EF4-FFF2-40B4-BE49-F238E27FC236}">
                <a16:creationId xmlns:a16="http://schemas.microsoft.com/office/drawing/2014/main" id="{341A0C62-97E6-4F8C-8EE5-4D31C95E5213}"/>
              </a:ext>
            </a:extLst>
          </p:cNvPr>
          <p:cNvPicPr>
            <a:picLocks noChangeAspect="1"/>
          </p:cNvPicPr>
          <p:nvPr/>
        </p:nvPicPr>
        <p:blipFill>
          <a:blip r:embed="rId3"/>
          <a:stretch>
            <a:fillRect/>
          </a:stretch>
        </p:blipFill>
        <p:spPr>
          <a:xfrm>
            <a:off x="2369549" y="4044587"/>
            <a:ext cx="2857500" cy="1562100"/>
          </a:xfrm>
          <a:prstGeom prst="rect">
            <a:avLst/>
          </a:prstGeom>
        </p:spPr>
      </p:pic>
      <p:sp>
        <p:nvSpPr>
          <p:cNvPr id="6" name="TextBox 5">
            <a:extLst>
              <a:ext uri="{FF2B5EF4-FFF2-40B4-BE49-F238E27FC236}">
                <a16:creationId xmlns:a16="http://schemas.microsoft.com/office/drawing/2014/main" id="{EE435EAC-5D12-4776-8B02-BF66E07B6A34}"/>
              </a:ext>
            </a:extLst>
          </p:cNvPr>
          <p:cNvSpPr txBox="1"/>
          <p:nvPr/>
        </p:nvSpPr>
        <p:spPr>
          <a:xfrm>
            <a:off x="7346907" y="2185852"/>
            <a:ext cx="4885508" cy="3139321"/>
          </a:xfrm>
          <a:prstGeom prst="rect">
            <a:avLst/>
          </a:prstGeom>
          <a:noFill/>
        </p:spPr>
        <p:txBody>
          <a:bodyPr wrap="square" rtlCol="0">
            <a:spAutoFit/>
          </a:bodyPr>
          <a:lstStyle/>
          <a:p>
            <a:r>
              <a:rPr lang="en-US" altLang="zh-CN" dirty="0"/>
              <a:t>FC2 backward pass finished in Cycle 1773.</a:t>
            </a:r>
          </a:p>
          <a:p>
            <a:endParaRPr lang="en-US" altLang="zh-CN" dirty="0"/>
          </a:p>
          <a:p>
            <a:r>
              <a:rPr lang="en-US" altLang="zh-CN" dirty="0"/>
              <a:t>FC0 Forward – 384 Cycles</a:t>
            </a:r>
          </a:p>
          <a:p>
            <a:r>
              <a:rPr lang="en-US" altLang="zh-CN" dirty="0"/>
              <a:t>FC1 Forward – 392 Cycles</a:t>
            </a:r>
          </a:p>
          <a:p>
            <a:r>
              <a:rPr lang="en-US" altLang="zh-CN" dirty="0"/>
              <a:t>FC2 Forward – 320 Cycles</a:t>
            </a:r>
          </a:p>
          <a:p>
            <a:r>
              <a:rPr lang="en-US" altLang="zh-CN" dirty="0"/>
              <a:t>FC2 Backward – 320 + 320 Cycles</a:t>
            </a:r>
          </a:p>
          <a:p>
            <a:endParaRPr lang="en-US" altLang="zh-CN" dirty="0"/>
          </a:p>
          <a:p>
            <a:r>
              <a:rPr lang="en-US" altLang="zh-CN" dirty="0"/>
              <a:t>Total = 384 + 392 + 320 + 320 + 320</a:t>
            </a:r>
          </a:p>
          <a:p>
            <a:r>
              <a:rPr lang="en-US" altLang="zh-CN" dirty="0"/>
              <a:t>Total = 1736 Cycles</a:t>
            </a:r>
          </a:p>
          <a:p>
            <a:endParaRPr lang="en-US" altLang="zh-CN" dirty="0"/>
          </a:p>
          <a:p>
            <a:r>
              <a:rPr lang="en-US" altLang="zh-CN" dirty="0"/>
              <a:t>Other cycles are from reset and pipelining latency</a:t>
            </a:r>
            <a:endParaRPr lang="zh-CN" altLang="en-US" dirty="0"/>
          </a:p>
        </p:txBody>
      </p:sp>
      <p:sp>
        <p:nvSpPr>
          <p:cNvPr id="7" name="TextBox 6">
            <a:extLst>
              <a:ext uri="{FF2B5EF4-FFF2-40B4-BE49-F238E27FC236}">
                <a16:creationId xmlns:a16="http://schemas.microsoft.com/office/drawing/2014/main" id="{5157B402-F119-4B43-829C-6B765482BAC7}"/>
              </a:ext>
            </a:extLst>
          </p:cNvPr>
          <p:cNvSpPr txBox="1"/>
          <p:nvPr/>
        </p:nvSpPr>
        <p:spPr>
          <a:xfrm>
            <a:off x="444136" y="1358232"/>
            <a:ext cx="6902771" cy="923330"/>
          </a:xfrm>
          <a:prstGeom prst="rect">
            <a:avLst/>
          </a:prstGeom>
          <a:noFill/>
        </p:spPr>
        <p:txBody>
          <a:bodyPr wrap="square" rtlCol="0">
            <a:spAutoFit/>
          </a:bodyPr>
          <a:lstStyle/>
          <a:p>
            <a:pPr algn="ctr"/>
            <a:r>
              <a:rPr lang="en-US" altLang="zh-CN" dirty="0"/>
              <a:t>Simulation Output and Python Verification output</a:t>
            </a:r>
          </a:p>
          <a:p>
            <a:pPr algn="ctr"/>
            <a:r>
              <a:rPr lang="en-US" altLang="zh-CN" dirty="0"/>
              <a:t>Neuron gradients 5 – 63 not shown</a:t>
            </a:r>
          </a:p>
          <a:p>
            <a:pPr algn="ctr"/>
            <a:r>
              <a:rPr lang="en-US" altLang="zh-CN" dirty="0"/>
              <a:t>Weight gradients 6 – 639 not shown</a:t>
            </a:r>
            <a:endParaRPr lang="zh-CN" altLang="en-US" dirty="0"/>
          </a:p>
        </p:txBody>
      </p:sp>
      <p:pic>
        <p:nvPicPr>
          <p:cNvPr id="8" name="Picture 7">
            <a:extLst>
              <a:ext uri="{FF2B5EF4-FFF2-40B4-BE49-F238E27FC236}">
                <a16:creationId xmlns:a16="http://schemas.microsoft.com/office/drawing/2014/main" id="{7D36F5D8-DB2B-418C-B1F6-D7230698A420}"/>
              </a:ext>
            </a:extLst>
          </p:cNvPr>
          <p:cNvPicPr>
            <a:picLocks noChangeAspect="1"/>
          </p:cNvPicPr>
          <p:nvPr/>
        </p:nvPicPr>
        <p:blipFill>
          <a:blip r:embed="rId4"/>
          <a:stretch>
            <a:fillRect/>
          </a:stretch>
        </p:blipFill>
        <p:spPr>
          <a:xfrm>
            <a:off x="4785364" y="4085817"/>
            <a:ext cx="2457450" cy="1514475"/>
          </a:xfrm>
          <a:prstGeom prst="rect">
            <a:avLst/>
          </a:prstGeom>
        </p:spPr>
      </p:pic>
      <p:pic>
        <p:nvPicPr>
          <p:cNvPr id="9" name="Picture 8">
            <a:extLst>
              <a:ext uri="{FF2B5EF4-FFF2-40B4-BE49-F238E27FC236}">
                <a16:creationId xmlns:a16="http://schemas.microsoft.com/office/drawing/2014/main" id="{47E49B7D-2EED-425C-A171-200A6EF18252}"/>
              </a:ext>
            </a:extLst>
          </p:cNvPr>
          <p:cNvPicPr>
            <a:picLocks noChangeAspect="1"/>
          </p:cNvPicPr>
          <p:nvPr/>
        </p:nvPicPr>
        <p:blipFill>
          <a:blip r:embed="rId5"/>
          <a:stretch>
            <a:fillRect/>
          </a:stretch>
        </p:blipFill>
        <p:spPr>
          <a:xfrm>
            <a:off x="4797611" y="2929212"/>
            <a:ext cx="2457450" cy="1152525"/>
          </a:xfrm>
          <a:prstGeom prst="rect">
            <a:avLst/>
          </a:prstGeom>
        </p:spPr>
      </p:pic>
      <p:sp>
        <p:nvSpPr>
          <p:cNvPr id="19" name="TextBox 18">
            <a:extLst>
              <a:ext uri="{FF2B5EF4-FFF2-40B4-BE49-F238E27FC236}">
                <a16:creationId xmlns:a16="http://schemas.microsoft.com/office/drawing/2014/main" id="{80B70E25-1286-4F0B-8F5E-60CE4F4B1AB1}"/>
              </a:ext>
            </a:extLst>
          </p:cNvPr>
          <p:cNvSpPr txBox="1"/>
          <p:nvPr/>
        </p:nvSpPr>
        <p:spPr>
          <a:xfrm>
            <a:off x="3655970" y="3088161"/>
            <a:ext cx="957944" cy="276999"/>
          </a:xfrm>
          <a:prstGeom prst="rect">
            <a:avLst/>
          </a:prstGeom>
          <a:noFill/>
        </p:spPr>
        <p:txBody>
          <a:bodyPr wrap="square" rtlCol="0">
            <a:spAutoFit/>
          </a:bodyPr>
          <a:lstStyle/>
          <a:p>
            <a:pPr algn="ctr"/>
            <a:r>
              <a:rPr lang="en-US" altLang="zh-CN" sz="1200" dirty="0">
                <a:solidFill>
                  <a:schemeClr val="bg1"/>
                </a:solidFill>
              </a:rPr>
              <a:t>0.08911</a:t>
            </a:r>
            <a:endParaRPr lang="zh-CN" altLang="en-US" sz="1200" dirty="0">
              <a:solidFill>
                <a:schemeClr val="bg1"/>
              </a:solidFill>
            </a:endParaRPr>
          </a:p>
        </p:txBody>
      </p:sp>
      <p:sp>
        <p:nvSpPr>
          <p:cNvPr id="20" name="TextBox 19">
            <a:extLst>
              <a:ext uri="{FF2B5EF4-FFF2-40B4-BE49-F238E27FC236}">
                <a16:creationId xmlns:a16="http://schemas.microsoft.com/office/drawing/2014/main" id="{A55DC4A7-7255-4EE9-A847-ACB2FFE65658}"/>
              </a:ext>
            </a:extLst>
          </p:cNvPr>
          <p:cNvSpPr txBox="1"/>
          <p:nvPr/>
        </p:nvSpPr>
        <p:spPr>
          <a:xfrm>
            <a:off x="3655970" y="3278914"/>
            <a:ext cx="957944" cy="276999"/>
          </a:xfrm>
          <a:prstGeom prst="rect">
            <a:avLst/>
          </a:prstGeom>
          <a:noFill/>
        </p:spPr>
        <p:txBody>
          <a:bodyPr wrap="square" rtlCol="0">
            <a:spAutoFit/>
          </a:bodyPr>
          <a:lstStyle/>
          <a:p>
            <a:pPr algn="ctr"/>
            <a:r>
              <a:rPr lang="en-US" altLang="zh-CN" sz="1200" dirty="0">
                <a:solidFill>
                  <a:schemeClr val="bg1"/>
                </a:solidFill>
              </a:rPr>
              <a:t>0.06592</a:t>
            </a:r>
            <a:endParaRPr lang="zh-CN" altLang="en-US" sz="1200" dirty="0">
              <a:solidFill>
                <a:schemeClr val="bg1"/>
              </a:solidFill>
            </a:endParaRPr>
          </a:p>
        </p:txBody>
      </p:sp>
      <p:sp>
        <p:nvSpPr>
          <p:cNvPr id="21" name="TextBox 20">
            <a:extLst>
              <a:ext uri="{FF2B5EF4-FFF2-40B4-BE49-F238E27FC236}">
                <a16:creationId xmlns:a16="http://schemas.microsoft.com/office/drawing/2014/main" id="{ED64FA9A-D607-413A-B975-2B225E4799A8}"/>
              </a:ext>
            </a:extLst>
          </p:cNvPr>
          <p:cNvSpPr txBox="1"/>
          <p:nvPr/>
        </p:nvSpPr>
        <p:spPr>
          <a:xfrm>
            <a:off x="3647261" y="3477867"/>
            <a:ext cx="957944" cy="276999"/>
          </a:xfrm>
          <a:prstGeom prst="rect">
            <a:avLst/>
          </a:prstGeom>
          <a:noFill/>
        </p:spPr>
        <p:txBody>
          <a:bodyPr wrap="square" rtlCol="0">
            <a:spAutoFit/>
          </a:bodyPr>
          <a:lstStyle/>
          <a:p>
            <a:pPr algn="ctr"/>
            <a:r>
              <a:rPr lang="en-US" altLang="zh-CN" sz="1200" dirty="0">
                <a:solidFill>
                  <a:schemeClr val="bg1"/>
                </a:solidFill>
              </a:rPr>
              <a:t>-0.16260</a:t>
            </a:r>
            <a:endParaRPr lang="zh-CN" altLang="en-US" sz="1200" dirty="0">
              <a:solidFill>
                <a:schemeClr val="bg1"/>
              </a:solidFill>
            </a:endParaRPr>
          </a:p>
        </p:txBody>
      </p:sp>
      <p:sp>
        <p:nvSpPr>
          <p:cNvPr id="22" name="TextBox 21">
            <a:extLst>
              <a:ext uri="{FF2B5EF4-FFF2-40B4-BE49-F238E27FC236}">
                <a16:creationId xmlns:a16="http://schemas.microsoft.com/office/drawing/2014/main" id="{4A72C2E6-33A6-4F0E-AB62-5AF0D850701F}"/>
              </a:ext>
            </a:extLst>
          </p:cNvPr>
          <p:cNvSpPr txBox="1"/>
          <p:nvPr/>
        </p:nvSpPr>
        <p:spPr>
          <a:xfrm>
            <a:off x="3651614" y="3658569"/>
            <a:ext cx="957944" cy="276999"/>
          </a:xfrm>
          <a:prstGeom prst="rect">
            <a:avLst/>
          </a:prstGeom>
          <a:noFill/>
        </p:spPr>
        <p:txBody>
          <a:bodyPr wrap="square" rtlCol="0">
            <a:spAutoFit/>
          </a:bodyPr>
          <a:lstStyle/>
          <a:p>
            <a:pPr algn="ctr"/>
            <a:r>
              <a:rPr lang="en-US" altLang="zh-CN" sz="1200" dirty="0">
                <a:solidFill>
                  <a:schemeClr val="bg1"/>
                </a:solidFill>
              </a:rPr>
              <a:t>-0.11328</a:t>
            </a:r>
            <a:endParaRPr lang="zh-CN" altLang="en-US" sz="1200" dirty="0">
              <a:solidFill>
                <a:schemeClr val="bg1"/>
              </a:solidFill>
            </a:endParaRPr>
          </a:p>
        </p:txBody>
      </p:sp>
      <p:sp>
        <p:nvSpPr>
          <p:cNvPr id="23" name="TextBox 22">
            <a:extLst>
              <a:ext uri="{FF2B5EF4-FFF2-40B4-BE49-F238E27FC236}">
                <a16:creationId xmlns:a16="http://schemas.microsoft.com/office/drawing/2014/main" id="{F9241A53-4D92-4757-BA4E-33C0939478DC}"/>
              </a:ext>
            </a:extLst>
          </p:cNvPr>
          <p:cNvSpPr txBox="1"/>
          <p:nvPr/>
        </p:nvSpPr>
        <p:spPr>
          <a:xfrm>
            <a:off x="3651614" y="3849322"/>
            <a:ext cx="957944" cy="276999"/>
          </a:xfrm>
          <a:prstGeom prst="rect">
            <a:avLst/>
          </a:prstGeom>
          <a:noFill/>
        </p:spPr>
        <p:txBody>
          <a:bodyPr wrap="square" rtlCol="0">
            <a:spAutoFit/>
          </a:bodyPr>
          <a:lstStyle/>
          <a:p>
            <a:pPr algn="ctr"/>
            <a:r>
              <a:rPr lang="en-US" altLang="zh-CN" sz="1200" dirty="0">
                <a:solidFill>
                  <a:schemeClr val="bg1"/>
                </a:solidFill>
              </a:rPr>
              <a:t>0.07410</a:t>
            </a:r>
            <a:endParaRPr lang="zh-CN" altLang="en-US" sz="1200" dirty="0">
              <a:solidFill>
                <a:schemeClr val="bg1"/>
              </a:solidFill>
            </a:endParaRPr>
          </a:p>
        </p:txBody>
      </p:sp>
      <p:sp>
        <p:nvSpPr>
          <p:cNvPr id="24" name="TextBox 23">
            <a:extLst>
              <a:ext uri="{FF2B5EF4-FFF2-40B4-BE49-F238E27FC236}">
                <a16:creationId xmlns:a16="http://schemas.microsoft.com/office/drawing/2014/main" id="{A97DA33D-0DB2-4DDF-9567-D089865D7519}"/>
              </a:ext>
            </a:extLst>
          </p:cNvPr>
          <p:cNvSpPr txBox="1"/>
          <p:nvPr/>
        </p:nvSpPr>
        <p:spPr>
          <a:xfrm>
            <a:off x="3669035" y="4411661"/>
            <a:ext cx="957944" cy="276999"/>
          </a:xfrm>
          <a:prstGeom prst="rect">
            <a:avLst/>
          </a:prstGeom>
          <a:noFill/>
        </p:spPr>
        <p:txBody>
          <a:bodyPr wrap="square" rtlCol="0">
            <a:spAutoFit/>
          </a:bodyPr>
          <a:lstStyle/>
          <a:p>
            <a:pPr algn="ctr"/>
            <a:r>
              <a:rPr lang="en-US" altLang="zh-CN" sz="1200" dirty="0">
                <a:solidFill>
                  <a:schemeClr val="bg1"/>
                </a:solidFill>
              </a:rPr>
              <a:t>0.01257</a:t>
            </a:r>
            <a:endParaRPr lang="zh-CN" altLang="en-US" sz="1200" dirty="0">
              <a:solidFill>
                <a:schemeClr val="bg1"/>
              </a:solidFill>
            </a:endParaRPr>
          </a:p>
        </p:txBody>
      </p:sp>
      <p:sp>
        <p:nvSpPr>
          <p:cNvPr id="25" name="TextBox 24">
            <a:extLst>
              <a:ext uri="{FF2B5EF4-FFF2-40B4-BE49-F238E27FC236}">
                <a16:creationId xmlns:a16="http://schemas.microsoft.com/office/drawing/2014/main" id="{4FAB5815-1346-4764-A7F1-F08C36F3B2C5}"/>
              </a:ext>
            </a:extLst>
          </p:cNvPr>
          <p:cNvSpPr txBox="1"/>
          <p:nvPr/>
        </p:nvSpPr>
        <p:spPr>
          <a:xfrm>
            <a:off x="3669035" y="4602414"/>
            <a:ext cx="957944" cy="276999"/>
          </a:xfrm>
          <a:prstGeom prst="rect">
            <a:avLst/>
          </a:prstGeom>
          <a:noFill/>
        </p:spPr>
        <p:txBody>
          <a:bodyPr wrap="square" rtlCol="0">
            <a:spAutoFit/>
          </a:bodyPr>
          <a:lstStyle/>
          <a:p>
            <a:pPr algn="ctr"/>
            <a:r>
              <a:rPr lang="en-US" altLang="zh-CN" sz="1200" dirty="0">
                <a:solidFill>
                  <a:schemeClr val="bg1"/>
                </a:solidFill>
              </a:rPr>
              <a:t>0.02148</a:t>
            </a:r>
            <a:endParaRPr lang="zh-CN" altLang="en-US" sz="1200" dirty="0">
              <a:solidFill>
                <a:schemeClr val="bg1"/>
              </a:solidFill>
            </a:endParaRPr>
          </a:p>
        </p:txBody>
      </p:sp>
      <p:sp>
        <p:nvSpPr>
          <p:cNvPr id="26" name="TextBox 25">
            <a:extLst>
              <a:ext uri="{FF2B5EF4-FFF2-40B4-BE49-F238E27FC236}">
                <a16:creationId xmlns:a16="http://schemas.microsoft.com/office/drawing/2014/main" id="{CD90CFEA-101F-4747-9229-E635C08C1D03}"/>
              </a:ext>
            </a:extLst>
          </p:cNvPr>
          <p:cNvSpPr txBox="1"/>
          <p:nvPr/>
        </p:nvSpPr>
        <p:spPr>
          <a:xfrm>
            <a:off x="3660326" y="4801367"/>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7" name="TextBox 26">
            <a:extLst>
              <a:ext uri="{FF2B5EF4-FFF2-40B4-BE49-F238E27FC236}">
                <a16:creationId xmlns:a16="http://schemas.microsoft.com/office/drawing/2014/main" id="{8A47BA24-38BE-41A5-9503-DE45C83B3056}"/>
              </a:ext>
            </a:extLst>
          </p:cNvPr>
          <p:cNvSpPr txBox="1"/>
          <p:nvPr/>
        </p:nvSpPr>
        <p:spPr>
          <a:xfrm>
            <a:off x="3664679" y="4982069"/>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8" name="TextBox 27">
            <a:extLst>
              <a:ext uri="{FF2B5EF4-FFF2-40B4-BE49-F238E27FC236}">
                <a16:creationId xmlns:a16="http://schemas.microsoft.com/office/drawing/2014/main" id="{EC7335B2-E5D2-4131-A8CF-14E920F039A8}"/>
              </a:ext>
            </a:extLst>
          </p:cNvPr>
          <p:cNvSpPr txBox="1"/>
          <p:nvPr/>
        </p:nvSpPr>
        <p:spPr>
          <a:xfrm>
            <a:off x="3664679" y="5172822"/>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9" name="TextBox 28">
            <a:extLst>
              <a:ext uri="{FF2B5EF4-FFF2-40B4-BE49-F238E27FC236}">
                <a16:creationId xmlns:a16="http://schemas.microsoft.com/office/drawing/2014/main" id="{C3FEA474-B7ED-4860-B5E4-1FD6979115FB}"/>
              </a:ext>
            </a:extLst>
          </p:cNvPr>
          <p:cNvSpPr txBox="1"/>
          <p:nvPr/>
        </p:nvSpPr>
        <p:spPr>
          <a:xfrm>
            <a:off x="3655970" y="5371775"/>
            <a:ext cx="957944" cy="276999"/>
          </a:xfrm>
          <a:prstGeom prst="rect">
            <a:avLst/>
          </a:prstGeom>
          <a:noFill/>
        </p:spPr>
        <p:txBody>
          <a:bodyPr wrap="square" rtlCol="0">
            <a:spAutoFit/>
          </a:bodyPr>
          <a:lstStyle/>
          <a:p>
            <a:pPr algn="ctr"/>
            <a:r>
              <a:rPr lang="en-US" altLang="zh-CN" sz="1200" dirty="0">
                <a:solidFill>
                  <a:schemeClr val="bg1"/>
                </a:solidFill>
              </a:rPr>
              <a:t>0.02893</a:t>
            </a:r>
            <a:endParaRPr lang="zh-CN" altLang="en-US" sz="1200" dirty="0">
              <a:solidFill>
                <a:schemeClr val="bg1"/>
              </a:solidFill>
            </a:endParaRPr>
          </a:p>
        </p:txBody>
      </p:sp>
    </p:spTree>
    <p:extLst>
      <p:ext uri="{BB962C8B-B14F-4D97-AF65-F5344CB8AC3E}">
        <p14:creationId xmlns:p14="http://schemas.microsoft.com/office/powerpoint/2010/main" val="339856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A34-006E-403D-B859-58B9D285E7DC}"/>
              </a:ext>
            </a:extLst>
          </p:cNvPr>
          <p:cNvSpPr>
            <a:spLocks noGrp="1"/>
          </p:cNvSpPr>
          <p:nvPr>
            <p:ph type="title"/>
          </p:nvPr>
        </p:nvSpPr>
        <p:spPr/>
        <p:txBody>
          <a:bodyPr/>
          <a:lstStyle/>
          <a:p>
            <a:r>
              <a:rPr lang="en-US" altLang="zh-CN" dirty="0"/>
              <a:t>Resource Usage</a:t>
            </a:r>
            <a:endParaRPr lang="zh-CN" altLang="en-US" dirty="0"/>
          </a:p>
        </p:txBody>
      </p:sp>
      <p:sp>
        <p:nvSpPr>
          <p:cNvPr id="3" name="Content Placeholder 2">
            <a:extLst>
              <a:ext uri="{FF2B5EF4-FFF2-40B4-BE49-F238E27FC236}">
                <a16:creationId xmlns:a16="http://schemas.microsoft.com/office/drawing/2014/main" id="{3662EEC5-0166-4442-B4B4-0965709E319B}"/>
              </a:ext>
            </a:extLst>
          </p:cNvPr>
          <p:cNvSpPr>
            <a:spLocks noGrp="1"/>
          </p:cNvSpPr>
          <p:nvPr>
            <p:ph idx="1"/>
          </p:nvPr>
        </p:nvSpPr>
        <p:spPr>
          <a:xfrm>
            <a:off x="838200" y="1825624"/>
            <a:ext cx="6067697" cy="5032375"/>
          </a:xfrm>
        </p:spPr>
        <p:txBody>
          <a:bodyPr>
            <a:normAutofit fontScale="92500" lnSpcReduction="10000"/>
          </a:bodyPr>
          <a:lstStyle/>
          <a:p>
            <a:r>
              <a:rPr lang="en-US" altLang="zh-CN" dirty="0"/>
              <a:t>Recall we have 196, 16, and 2 computational kernels to perform MACs in layers FC0, FC1, and FC2</a:t>
            </a:r>
          </a:p>
          <a:p>
            <a:endParaRPr lang="en-US" altLang="zh-CN" dirty="0"/>
          </a:p>
          <a:p>
            <a:r>
              <a:rPr lang="en-US" altLang="zh-CN" dirty="0"/>
              <a:t>Each kernel uses a DSP, this is 196+16+2 DSPs = 214 DSPs, which is what we can observe as reported by the </a:t>
            </a:r>
            <a:r>
              <a:rPr lang="en-US" altLang="zh-CN" dirty="0" err="1"/>
              <a:t>Vivado</a:t>
            </a:r>
            <a:r>
              <a:rPr lang="en-US" altLang="zh-CN" dirty="0"/>
              <a:t> synthesis tool</a:t>
            </a:r>
          </a:p>
          <a:p>
            <a:endParaRPr lang="en-US" altLang="zh-CN" dirty="0"/>
          </a:p>
          <a:p>
            <a:r>
              <a:rPr lang="en-US" altLang="zh-CN" dirty="0"/>
              <a:t>Maximization of DSP usage has been accomplished. There is also enough BRAM to double the storage of each to store gradients for weights in BRAM</a:t>
            </a:r>
            <a:endParaRPr lang="zh-CN" altLang="en-US" dirty="0"/>
          </a:p>
        </p:txBody>
      </p:sp>
      <p:pic>
        <p:nvPicPr>
          <p:cNvPr id="4" name="Picture 3">
            <a:extLst>
              <a:ext uri="{FF2B5EF4-FFF2-40B4-BE49-F238E27FC236}">
                <a16:creationId xmlns:a16="http://schemas.microsoft.com/office/drawing/2014/main" id="{6924AA4F-867F-4B38-84DA-CB5CC7C1CC48}"/>
              </a:ext>
            </a:extLst>
          </p:cNvPr>
          <p:cNvPicPr>
            <a:picLocks noChangeAspect="1"/>
          </p:cNvPicPr>
          <p:nvPr/>
        </p:nvPicPr>
        <p:blipFill>
          <a:blip r:embed="rId2"/>
          <a:stretch>
            <a:fillRect/>
          </a:stretch>
        </p:blipFill>
        <p:spPr>
          <a:xfrm>
            <a:off x="7564483" y="4806451"/>
            <a:ext cx="4343400" cy="1895475"/>
          </a:xfrm>
          <a:prstGeom prst="rect">
            <a:avLst/>
          </a:prstGeom>
        </p:spPr>
      </p:pic>
      <p:pic>
        <p:nvPicPr>
          <p:cNvPr id="5" name="Picture 4">
            <a:extLst>
              <a:ext uri="{FF2B5EF4-FFF2-40B4-BE49-F238E27FC236}">
                <a16:creationId xmlns:a16="http://schemas.microsoft.com/office/drawing/2014/main" id="{52214544-B9FF-414F-8941-7CAB35E33D04}"/>
              </a:ext>
            </a:extLst>
          </p:cNvPr>
          <p:cNvPicPr>
            <a:picLocks noChangeAspect="1"/>
          </p:cNvPicPr>
          <p:nvPr/>
        </p:nvPicPr>
        <p:blipFill>
          <a:blip r:embed="rId3"/>
          <a:stretch>
            <a:fillRect/>
          </a:stretch>
        </p:blipFill>
        <p:spPr>
          <a:xfrm>
            <a:off x="7564483" y="2579143"/>
            <a:ext cx="4596763" cy="1699714"/>
          </a:xfrm>
          <a:prstGeom prst="rect">
            <a:avLst/>
          </a:prstGeom>
        </p:spPr>
      </p:pic>
    </p:spTree>
    <p:extLst>
      <p:ext uri="{BB962C8B-B14F-4D97-AF65-F5344CB8AC3E}">
        <p14:creationId xmlns:p14="http://schemas.microsoft.com/office/powerpoint/2010/main" val="225173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A34-006E-403D-B859-58B9D285E7DC}"/>
              </a:ext>
            </a:extLst>
          </p:cNvPr>
          <p:cNvSpPr>
            <a:spLocks noGrp="1"/>
          </p:cNvSpPr>
          <p:nvPr>
            <p:ph type="title"/>
          </p:nvPr>
        </p:nvSpPr>
        <p:spPr/>
        <p:txBody>
          <a:bodyPr/>
          <a:lstStyle/>
          <a:p>
            <a:r>
              <a:rPr lang="en-US" altLang="zh-CN" dirty="0"/>
              <a:t>Generalizability</a:t>
            </a:r>
            <a:endParaRPr lang="zh-CN" altLang="en-US" dirty="0"/>
          </a:p>
        </p:txBody>
      </p:sp>
      <p:sp>
        <p:nvSpPr>
          <p:cNvPr id="3" name="Content Placeholder 2">
            <a:extLst>
              <a:ext uri="{FF2B5EF4-FFF2-40B4-BE49-F238E27FC236}">
                <a16:creationId xmlns:a16="http://schemas.microsoft.com/office/drawing/2014/main" id="{3662EEC5-0166-4442-B4B4-0965709E319B}"/>
              </a:ext>
            </a:extLst>
          </p:cNvPr>
          <p:cNvSpPr>
            <a:spLocks noGrp="1"/>
          </p:cNvSpPr>
          <p:nvPr>
            <p:ph idx="1"/>
          </p:nvPr>
        </p:nvSpPr>
        <p:spPr>
          <a:xfrm>
            <a:off x="838200" y="1489166"/>
            <a:ext cx="10515600" cy="5368834"/>
          </a:xfrm>
        </p:spPr>
        <p:txBody>
          <a:bodyPr>
            <a:normAutofit fontScale="92500" lnSpcReduction="20000"/>
          </a:bodyPr>
          <a:lstStyle/>
          <a:p>
            <a:r>
              <a:rPr lang="en-US" altLang="zh-CN" dirty="0"/>
              <a:t>Layers are all the same exact structure, and differ by including different macros from a Verilog header file</a:t>
            </a:r>
          </a:p>
          <a:p>
            <a:endParaRPr lang="en-US" altLang="zh-CN" dirty="0"/>
          </a:p>
          <a:p>
            <a:r>
              <a:rPr lang="en-US" altLang="zh-CN" dirty="0"/>
              <a:t>All layers and kernels use the exact same scheduler and computational kernel</a:t>
            </a:r>
          </a:p>
          <a:p>
            <a:endParaRPr lang="en-US" altLang="zh-CN" dirty="0"/>
          </a:p>
          <a:p>
            <a:r>
              <a:rPr lang="en-US" altLang="zh-CN" dirty="0"/>
              <a:t>Two differences: memory controller and fc2 backward pass.</a:t>
            </a:r>
          </a:p>
          <a:p>
            <a:endParaRPr lang="en-US" altLang="zh-CN" dirty="0"/>
          </a:p>
          <a:p>
            <a:r>
              <a:rPr lang="en-US" altLang="zh-CN" dirty="0"/>
              <a:t>The memory controller and BRAMs had to be made by hand for each layer, since the amount of weights are different by layer. </a:t>
            </a:r>
          </a:p>
          <a:p>
            <a:endParaRPr lang="en-US" altLang="zh-CN" dirty="0"/>
          </a:p>
          <a:p>
            <a:r>
              <a:rPr lang="en-US" altLang="zh-CN" dirty="0"/>
              <a:t>Only FC2 layer has backward pass implemented, main purpose was to verify the architecture as functional, could be extended to previous layers, but amount of gradients is large, so would need to make BRAM modules to store gradients as opposed to 640 * 16-bit registers for FC2</a:t>
            </a:r>
            <a:endParaRPr lang="zh-CN" altLang="en-US" dirty="0"/>
          </a:p>
        </p:txBody>
      </p:sp>
    </p:spTree>
    <p:extLst>
      <p:ext uri="{BB962C8B-B14F-4D97-AF65-F5344CB8AC3E}">
        <p14:creationId xmlns:p14="http://schemas.microsoft.com/office/powerpoint/2010/main" val="93380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7F3E-5189-4275-B1B1-13902E39F554}"/>
              </a:ext>
            </a:extLst>
          </p:cNvPr>
          <p:cNvSpPr>
            <a:spLocks noGrp="1"/>
          </p:cNvSpPr>
          <p:nvPr>
            <p:ph type="title"/>
          </p:nvPr>
        </p:nvSpPr>
        <p:spPr/>
        <p:txBody>
          <a:bodyPr/>
          <a:lstStyle/>
          <a:p>
            <a:r>
              <a:rPr lang="en-US" altLang="zh-CN" dirty="0"/>
              <a:t>Going forward</a:t>
            </a:r>
            <a:endParaRPr lang="zh-CN" altLang="en-US" dirty="0"/>
          </a:p>
        </p:txBody>
      </p:sp>
      <p:sp>
        <p:nvSpPr>
          <p:cNvPr id="3" name="Content Placeholder 2">
            <a:extLst>
              <a:ext uri="{FF2B5EF4-FFF2-40B4-BE49-F238E27FC236}">
                <a16:creationId xmlns:a16="http://schemas.microsoft.com/office/drawing/2014/main" id="{6451013B-943F-4562-A2E0-429C7D62CB81}"/>
              </a:ext>
            </a:extLst>
          </p:cNvPr>
          <p:cNvSpPr>
            <a:spLocks noGrp="1"/>
          </p:cNvSpPr>
          <p:nvPr>
            <p:ph idx="1"/>
          </p:nvPr>
        </p:nvSpPr>
        <p:spPr/>
        <p:txBody>
          <a:bodyPr>
            <a:normAutofit fontScale="85000" lnSpcReduction="20000"/>
          </a:bodyPr>
          <a:lstStyle/>
          <a:p>
            <a:r>
              <a:rPr lang="en-US" altLang="zh-CN" dirty="0"/>
              <a:t>Will start writing report</a:t>
            </a:r>
          </a:p>
          <a:p>
            <a:endParaRPr lang="en-US" altLang="zh-CN" dirty="0"/>
          </a:p>
          <a:p>
            <a:r>
              <a:rPr lang="en-US" altLang="zh-CN" dirty="0"/>
              <a:t>The forward pass is pipelined, should I have a benchmark in hardware where I perform X amount of forward passes and time how long it takes? Should be relatively good performance since 214 DSPs will be more or less active constantly</a:t>
            </a:r>
          </a:p>
          <a:p>
            <a:endParaRPr lang="en-US" altLang="zh-CN" dirty="0"/>
          </a:p>
          <a:p>
            <a:r>
              <a:rPr lang="en-US" altLang="zh-CN" dirty="0"/>
              <a:t>Will replace the coefficient files in the BRAM holding the weights with weights trained from my software model, will replace the input buffer with actual MNIST images that can be changed via the switches</a:t>
            </a:r>
          </a:p>
          <a:p>
            <a:endParaRPr lang="en-US" altLang="zh-CN" dirty="0"/>
          </a:p>
          <a:p>
            <a:r>
              <a:rPr lang="en-US" altLang="zh-CN" dirty="0"/>
              <a:t>Perhaps will have a demo where the image can be drawn and loaded over to the FPGA via UART from my laptop to show a bit more interactivity in a demo</a:t>
            </a:r>
            <a:endParaRPr lang="zh-CN" altLang="en-US" dirty="0"/>
          </a:p>
        </p:txBody>
      </p:sp>
    </p:spTree>
    <p:extLst>
      <p:ext uri="{BB962C8B-B14F-4D97-AF65-F5344CB8AC3E}">
        <p14:creationId xmlns:p14="http://schemas.microsoft.com/office/powerpoint/2010/main" val="179104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A697-ED74-4937-90C3-BAAD49C43562}"/>
              </a:ext>
            </a:extLst>
          </p:cNvPr>
          <p:cNvSpPr>
            <a:spLocks noGrp="1"/>
          </p:cNvSpPr>
          <p:nvPr>
            <p:ph type="title"/>
          </p:nvPr>
        </p:nvSpPr>
        <p:spPr/>
        <p:txBody>
          <a:bodyPr/>
          <a:lstStyle/>
          <a:p>
            <a:r>
              <a:rPr lang="en-US" dirty="0"/>
              <a:t>Report Writing (Questions)</a:t>
            </a:r>
          </a:p>
        </p:txBody>
      </p:sp>
      <p:sp>
        <p:nvSpPr>
          <p:cNvPr id="3" name="Content Placeholder 2">
            <a:extLst>
              <a:ext uri="{FF2B5EF4-FFF2-40B4-BE49-F238E27FC236}">
                <a16:creationId xmlns:a16="http://schemas.microsoft.com/office/drawing/2014/main" id="{1C212DA7-6C6E-4274-974D-C61F6265B813}"/>
              </a:ext>
            </a:extLst>
          </p:cNvPr>
          <p:cNvSpPr>
            <a:spLocks noGrp="1"/>
          </p:cNvSpPr>
          <p:nvPr>
            <p:ph idx="1"/>
          </p:nvPr>
        </p:nvSpPr>
        <p:spPr/>
        <p:txBody>
          <a:bodyPr/>
          <a:lstStyle/>
          <a:p>
            <a:r>
              <a:rPr lang="en-US" dirty="0"/>
              <a:t>Should source code go in the appendix in addition to the </a:t>
            </a:r>
            <a:r>
              <a:rPr lang="en-US" dirty="0" err="1"/>
              <a:t>Github</a:t>
            </a:r>
            <a:r>
              <a:rPr lang="en-US" dirty="0"/>
              <a:t> repository link? </a:t>
            </a:r>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585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AAB7-E45D-4B61-9669-6BF4C001C2E4}"/>
              </a:ext>
            </a:extLst>
          </p:cNvPr>
          <p:cNvSpPr>
            <a:spLocks noGrp="1"/>
          </p:cNvSpPr>
          <p:nvPr>
            <p:ph type="title"/>
          </p:nvPr>
        </p:nvSpPr>
        <p:spPr/>
        <p:txBody>
          <a:bodyPr/>
          <a:lstStyle/>
          <a:p>
            <a:r>
              <a:rPr lang="en-US" altLang="zh-CN" dirty="0"/>
              <a:t>Hardware Model Update Overview</a:t>
            </a:r>
            <a:endParaRPr lang="zh-CN" altLang="en-US" dirty="0"/>
          </a:p>
        </p:txBody>
      </p:sp>
      <p:sp>
        <p:nvSpPr>
          <p:cNvPr id="3" name="Content Placeholder 2">
            <a:extLst>
              <a:ext uri="{FF2B5EF4-FFF2-40B4-BE49-F238E27FC236}">
                <a16:creationId xmlns:a16="http://schemas.microsoft.com/office/drawing/2014/main" id="{17301F52-D998-4F5A-8299-FF66F933403E}"/>
              </a:ext>
            </a:extLst>
          </p:cNvPr>
          <p:cNvSpPr>
            <a:spLocks noGrp="1"/>
          </p:cNvSpPr>
          <p:nvPr>
            <p:ph idx="1"/>
          </p:nvPr>
        </p:nvSpPr>
        <p:spPr/>
        <p:txBody>
          <a:bodyPr/>
          <a:lstStyle/>
          <a:p>
            <a:r>
              <a:rPr lang="en-US" altLang="zh-CN" dirty="0"/>
              <a:t>Have correctly implemented and verified a design to compute both steps of backpropagation</a:t>
            </a:r>
          </a:p>
          <a:p>
            <a:pPr lvl="1"/>
            <a:r>
              <a:rPr lang="en-US" altLang="zh-CN" dirty="0"/>
              <a:t>I have only chosen to modify the last layer, however, all functional aspects of the backward pass are implemented and verified</a:t>
            </a:r>
          </a:p>
          <a:p>
            <a:pPr lvl="1"/>
            <a:endParaRPr lang="en-US" altLang="zh-CN" dirty="0"/>
          </a:p>
          <a:p>
            <a:r>
              <a:rPr lang="en-US" altLang="zh-CN" dirty="0"/>
              <a:t>Fixed precision issues in the forward/backward pass</a:t>
            </a:r>
          </a:p>
          <a:p>
            <a:endParaRPr lang="en-US" altLang="zh-CN" dirty="0"/>
          </a:p>
          <a:p>
            <a:r>
              <a:rPr lang="en-US" altLang="zh-CN" dirty="0"/>
              <a:t>Backpropagation takes twice the amount of MACs as forward pass, but the distribution is the same, so fortunately, the current DSP allocation to layers is still near optimal</a:t>
            </a:r>
            <a:endParaRPr lang="zh-CN" altLang="en-US" dirty="0"/>
          </a:p>
        </p:txBody>
      </p:sp>
    </p:spTree>
    <p:extLst>
      <p:ext uri="{BB962C8B-B14F-4D97-AF65-F5344CB8AC3E}">
        <p14:creationId xmlns:p14="http://schemas.microsoft.com/office/powerpoint/2010/main" val="175266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2D8-5869-4DF3-B9BF-56096FF9AC52}"/>
              </a:ext>
            </a:extLst>
          </p:cNvPr>
          <p:cNvSpPr>
            <a:spLocks noGrp="1"/>
          </p:cNvSpPr>
          <p:nvPr>
            <p:ph type="title"/>
          </p:nvPr>
        </p:nvSpPr>
        <p:spPr/>
        <p:txBody>
          <a:bodyPr/>
          <a:lstStyle/>
          <a:p>
            <a:r>
              <a:rPr lang="en-US" dirty="0"/>
              <a:t>Exam Date</a:t>
            </a:r>
          </a:p>
        </p:txBody>
      </p:sp>
      <p:sp>
        <p:nvSpPr>
          <p:cNvPr id="3" name="Content Placeholder 2">
            <a:extLst>
              <a:ext uri="{FF2B5EF4-FFF2-40B4-BE49-F238E27FC236}">
                <a16:creationId xmlns:a16="http://schemas.microsoft.com/office/drawing/2014/main" id="{037051C9-5AEE-4626-A93C-EA08C0FEAA0E}"/>
              </a:ext>
            </a:extLst>
          </p:cNvPr>
          <p:cNvSpPr>
            <a:spLocks noGrp="1"/>
          </p:cNvSpPr>
          <p:nvPr>
            <p:ph idx="1"/>
          </p:nvPr>
        </p:nvSpPr>
        <p:spPr/>
        <p:txBody>
          <a:bodyPr/>
          <a:lstStyle/>
          <a:p>
            <a:r>
              <a:rPr lang="en-US" dirty="0"/>
              <a:t>Thesis hand-in is on Friday, June 28, I fly to the US on Wednesday, July 10.</a:t>
            </a:r>
          </a:p>
          <a:p>
            <a:endParaRPr lang="en-US" dirty="0"/>
          </a:p>
          <a:p>
            <a:r>
              <a:rPr lang="en-US" dirty="0"/>
              <a:t>We have tentatively scheduled the exam for July 8, 2019.</a:t>
            </a:r>
          </a:p>
        </p:txBody>
      </p:sp>
    </p:spTree>
    <p:extLst>
      <p:ext uri="{BB962C8B-B14F-4D97-AF65-F5344CB8AC3E}">
        <p14:creationId xmlns:p14="http://schemas.microsoft.com/office/powerpoint/2010/main" val="28188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32F5-DE14-4928-843F-4A5A4A5F967B}"/>
              </a:ext>
            </a:extLst>
          </p:cNvPr>
          <p:cNvSpPr>
            <a:spLocks noGrp="1"/>
          </p:cNvSpPr>
          <p:nvPr>
            <p:ph type="title"/>
          </p:nvPr>
        </p:nvSpPr>
        <p:spPr/>
        <p:txBody>
          <a:bodyPr/>
          <a:lstStyle/>
          <a:p>
            <a:r>
              <a:rPr lang="en-US" altLang="zh-CN" dirty="0"/>
              <a:t>The Overall Architecture of the System</a:t>
            </a:r>
            <a:endParaRPr lang="zh-CN" altLang="en-US" dirty="0"/>
          </a:p>
        </p:txBody>
      </p:sp>
      <p:sp>
        <p:nvSpPr>
          <p:cNvPr id="4" name="Rectangle 3">
            <a:extLst>
              <a:ext uri="{FF2B5EF4-FFF2-40B4-BE49-F238E27FC236}">
                <a16:creationId xmlns:a16="http://schemas.microsoft.com/office/drawing/2014/main" id="{A4616D03-5220-4AAF-9A72-CE63827A5500}"/>
              </a:ext>
            </a:extLst>
          </p:cNvPr>
          <p:cNvSpPr/>
          <p:nvPr/>
        </p:nvSpPr>
        <p:spPr>
          <a:xfrm>
            <a:off x="2129246" y="2508068"/>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1</a:t>
            </a:r>
            <a:endParaRPr lang="zh-CN" altLang="en-US" dirty="0"/>
          </a:p>
        </p:txBody>
      </p:sp>
      <p:sp>
        <p:nvSpPr>
          <p:cNvPr id="5" name="Rectangle 4">
            <a:extLst>
              <a:ext uri="{FF2B5EF4-FFF2-40B4-BE49-F238E27FC236}">
                <a16:creationId xmlns:a16="http://schemas.microsoft.com/office/drawing/2014/main" id="{29B2100E-91CA-41EC-A1A1-7763F94062AA}"/>
              </a:ext>
            </a:extLst>
          </p:cNvPr>
          <p:cNvSpPr/>
          <p:nvPr/>
        </p:nvSpPr>
        <p:spPr>
          <a:xfrm>
            <a:off x="5320937" y="2508069"/>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2</a:t>
            </a:r>
            <a:endParaRPr lang="zh-CN" altLang="en-US" dirty="0"/>
          </a:p>
        </p:txBody>
      </p:sp>
      <p:sp>
        <p:nvSpPr>
          <p:cNvPr id="6" name="Rectangle 5">
            <a:extLst>
              <a:ext uri="{FF2B5EF4-FFF2-40B4-BE49-F238E27FC236}">
                <a16:creationId xmlns:a16="http://schemas.microsoft.com/office/drawing/2014/main" id="{9518646E-02D3-4807-949B-5AC198B10E3B}"/>
              </a:ext>
            </a:extLst>
          </p:cNvPr>
          <p:cNvSpPr/>
          <p:nvPr/>
        </p:nvSpPr>
        <p:spPr>
          <a:xfrm>
            <a:off x="8512629" y="2508069"/>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3</a:t>
            </a:r>
            <a:endParaRPr lang="zh-CN" altLang="en-US" dirty="0"/>
          </a:p>
        </p:txBody>
      </p:sp>
      <p:sp>
        <p:nvSpPr>
          <p:cNvPr id="7" name="Rectangle 6">
            <a:extLst>
              <a:ext uri="{FF2B5EF4-FFF2-40B4-BE49-F238E27FC236}">
                <a16:creationId xmlns:a16="http://schemas.microsoft.com/office/drawing/2014/main" id="{C627DC5F-8D4B-4898-9193-FD7F726FFE1B}"/>
              </a:ext>
            </a:extLst>
          </p:cNvPr>
          <p:cNvSpPr/>
          <p:nvPr/>
        </p:nvSpPr>
        <p:spPr>
          <a:xfrm>
            <a:off x="4285160" y="2508067"/>
            <a:ext cx="429987" cy="3004457"/>
          </a:xfrm>
          <a:prstGeom prst="rect">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 name="Rectangle 7">
            <a:extLst>
              <a:ext uri="{FF2B5EF4-FFF2-40B4-BE49-F238E27FC236}">
                <a16:creationId xmlns:a16="http://schemas.microsoft.com/office/drawing/2014/main" id="{990EB12F-F8B0-4FC4-846B-C566AC399EA8}"/>
              </a:ext>
            </a:extLst>
          </p:cNvPr>
          <p:cNvSpPr/>
          <p:nvPr/>
        </p:nvSpPr>
        <p:spPr>
          <a:xfrm>
            <a:off x="7476852" y="2508067"/>
            <a:ext cx="429987" cy="3004457"/>
          </a:xfrm>
          <a:prstGeom prst="rect">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TextBox 8">
            <a:extLst>
              <a:ext uri="{FF2B5EF4-FFF2-40B4-BE49-F238E27FC236}">
                <a16:creationId xmlns:a16="http://schemas.microsoft.com/office/drawing/2014/main" id="{8DDC63F1-1D48-4A54-A1B0-21ECE1E8A10B}"/>
              </a:ext>
            </a:extLst>
          </p:cNvPr>
          <p:cNvSpPr txBox="1"/>
          <p:nvPr/>
        </p:nvSpPr>
        <p:spPr>
          <a:xfrm>
            <a:off x="3833947" y="2138735"/>
            <a:ext cx="1332411" cy="369332"/>
          </a:xfrm>
          <a:prstGeom prst="rect">
            <a:avLst/>
          </a:prstGeom>
          <a:noFill/>
        </p:spPr>
        <p:txBody>
          <a:bodyPr wrap="square" rtlCol="0">
            <a:spAutoFit/>
          </a:bodyPr>
          <a:lstStyle/>
          <a:p>
            <a:pPr algn="ctr"/>
            <a:r>
              <a:rPr lang="en-US" altLang="zh-CN" dirty="0"/>
              <a:t>Buffer</a:t>
            </a:r>
            <a:endParaRPr lang="zh-CN" altLang="en-US" dirty="0"/>
          </a:p>
        </p:txBody>
      </p:sp>
      <p:sp>
        <p:nvSpPr>
          <p:cNvPr id="10" name="TextBox 9">
            <a:extLst>
              <a:ext uri="{FF2B5EF4-FFF2-40B4-BE49-F238E27FC236}">
                <a16:creationId xmlns:a16="http://schemas.microsoft.com/office/drawing/2014/main" id="{AEE0BDF0-1C44-42BA-919C-6EFB806CCF89}"/>
              </a:ext>
            </a:extLst>
          </p:cNvPr>
          <p:cNvSpPr txBox="1"/>
          <p:nvPr/>
        </p:nvSpPr>
        <p:spPr>
          <a:xfrm>
            <a:off x="7025640" y="2138735"/>
            <a:ext cx="1332411" cy="369332"/>
          </a:xfrm>
          <a:prstGeom prst="rect">
            <a:avLst/>
          </a:prstGeom>
          <a:noFill/>
        </p:spPr>
        <p:txBody>
          <a:bodyPr wrap="square" rtlCol="0">
            <a:spAutoFit/>
          </a:bodyPr>
          <a:lstStyle/>
          <a:p>
            <a:pPr algn="ctr"/>
            <a:r>
              <a:rPr lang="en-US" altLang="zh-CN" dirty="0"/>
              <a:t>Buffer</a:t>
            </a:r>
            <a:endParaRPr lang="zh-CN" altLang="en-US" dirty="0"/>
          </a:p>
        </p:txBody>
      </p:sp>
      <p:cxnSp>
        <p:nvCxnSpPr>
          <p:cNvPr id="22" name="Straight Arrow Connector 21">
            <a:extLst>
              <a:ext uri="{FF2B5EF4-FFF2-40B4-BE49-F238E27FC236}">
                <a16:creationId xmlns:a16="http://schemas.microsoft.com/office/drawing/2014/main" id="{EF13DCA5-8F07-4A09-B3A3-7193F68ACC79}"/>
              </a:ext>
            </a:extLst>
          </p:cNvPr>
          <p:cNvCxnSpPr>
            <a:cxnSpLocks/>
            <a:endCxn id="4" idx="1"/>
          </p:cNvCxnSpPr>
          <p:nvPr/>
        </p:nvCxnSpPr>
        <p:spPr>
          <a:xfrm>
            <a:off x="522514" y="4010297"/>
            <a:ext cx="16067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DF4FDE-9A62-4C65-A95E-0ACAC8D63C29}"/>
              </a:ext>
            </a:extLst>
          </p:cNvPr>
          <p:cNvSpPr txBox="1"/>
          <p:nvPr/>
        </p:nvSpPr>
        <p:spPr>
          <a:xfrm>
            <a:off x="10217332" y="3608697"/>
            <a:ext cx="1332411" cy="369332"/>
          </a:xfrm>
          <a:prstGeom prst="rect">
            <a:avLst/>
          </a:prstGeom>
          <a:noFill/>
        </p:spPr>
        <p:txBody>
          <a:bodyPr wrap="square" rtlCol="0">
            <a:spAutoFit/>
          </a:bodyPr>
          <a:lstStyle/>
          <a:p>
            <a:pPr algn="ctr"/>
            <a:r>
              <a:rPr lang="en-US" altLang="zh-CN" dirty="0"/>
              <a:t>Prediction</a:t>
            </a:r>
            <a:endParaRPr lang="zh-CN" altLang="en-US" dirty="0"/>
          </a:p>
        </p:txBody>
      </p:sp>
      <p:cxnSp>
        <p:nvCxnSpPr>
          <p:cNvPr id="26" name="Straight Arrow Connector 25">
            <a:extLst>
              <a:ext uri="{FF2B5EF4-FFF2-40B4-BE49-F238E27FC236}">
                <a16:creationId xmlns:a16="http://schemas.microsoft.com/office/drawing/2014/main" id="{E3767CBB-B69B-42DE-B2E6-98A6E40A057D}"/>
              </a:ext>
            </a:extLst>
          </p:cNvPr>
          <p:cNvCxnSpPr>
            <a:cxnSpLocks/>
          </p:cNvCxnSpPr>
          <p:nvPr/>
        </p:nvCxnSpPr>
        <p:spPr>
          <a:xfrm>
            <a:off x="10062754" y="4010295"/>
            <a:ext cx="16415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7A69B8-D2EA-44CC-BEF2-8DC0F211668A}"/>
              </a:ext>
            </a:extLst>
          </p:cNvPr>
          <p:cNvSpPr txBox="1"/>
          <p:nvPr/>
        </p:nvSpPr>
        <p:spPr>
          <a:xfrm>
            <a:off x="659675" y="3608697"/>
            <a:ext cx="1332411" cy="369332"/>
          </a:xfrm>
          <a:prstGeom prst="rect">
            <a:avLst/>
          </a:prstGeom>
          <a:noFill/>
        </p:spPr>
        <p:txBody>
          <a:bodyPr wrap="square" rtlCol="0">
            <a:spAutoFit/>
          </a:bodyPr>
          <a:lstStyle/>
          <a:p>
            <a:pPr algn="ctr"/>
            <a:r>
              <a:rPr lang="en-US" altLang="zh-CN" dirty="0"/>
              <a:t>Input Image</a:t>
            </a:r>
            <a:endParaRPr lang="zh-CN" altLang="en-US" dirty="0"/>
          </a:p>
        </p:txBody>
      </p:sp>
      <p:cxnSp>
        <p:nvCxnSpPr>
          <p:cNvPr id="31" name="Straight Arrow Connector 30">
            <a:extLst>
              <a:ext uri="{FF2B5EF4-FFF2-40B4-BE49-F238E27FC236}">
                <a16:creationId xmlns:a16="http://schemas.microsoft.com/office/drawing/2014/main" id="{7D873C79-D4B6-42FE-8404-2580B8C732A5}"/>
              </a:ext>
            </a:extLst>
          </p:cNvPr>
          <p:cNvCxnSpPr>
            <a:stCxn id="4" idx="3"/>
            <a:endCxn id="7" idx="1"/>
          </p:cNvCxnSpPr>
          <p:nvPr/>
        </p:nvCxnSpPr>
        <p:spPr>
          <a:xfrm flipV="1">
            <a:off x="3679371" y="4010296"/>
            <a:ext cx="605789"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96E5676-5261-4903-A665-1E3DBE6494FE}"/>
              </a:ext>
            </a:extLst>
          </p:cNvPr>
          <p:cNvCxnSpPr>
            <a:cxnSpLocks/>
            <a:stCxn id="7" idx="3"/>
            <a:endCxn id="5" idx="1"/>
          </p:cNvCxnSpPr>
          <p:nvPr/>
        </p:nvCxnSpPr>
        <p:spPr>
          <a:xfrm>
            <a:off x="4715147"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2B97D22-B61C-40BC-9672-A301624026A4}"/>
              </a:ext>
            </a:extLst>
          </p:cNvPr>
          <p:cNvCxnSpPr>
            <a:cxnSpLocks/>
            <a:stCxn id="5" idx="3"/>
            <a:endCxn id="8" idx="1"/>
          </p:cNvCxnSpPr>
          <p:nvPr/>
        </p:nvCxnSpPr>
        <p:spPr>
          <a:xfrm flipV="1">
            <a:off x="6871062"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2F50DBF-74B7-4638-8D29-4ADAA5E37B9E}"/>
              </a:ext>
            </a:extLst>
          </p:cNvPr>
          <p:cNvCxnSpPr>
            <a:cxnSpLocks/>
            <a:stCxn id="8" idx="3"/>
            <a:endCxn id="6" idx="1"/>
          </p:cNvCxnSpPr>
          <p:nvPr/>
        </p:nvCxnSpPr>
        <p:spPr>
          <a:xfrm>
            <a:off x="7906839"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57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945E-1C2A-4471-B5E8-7A53A1BB4B86}"/>
              </a:ext>
            </a:extLst>
          </p:cNvPr>
          <p:cNvSpPr>
            <a:spLocks noGrp="1"/>
          </p:cNvSpPr>
          <p:nvPr>
            <p:ph type="title"/>
          </p:nvPr>
        </p:nvSpPr>
        <p:spPr/>
        <p:txBody>
          <a:bodyPr/>
          <a:lstStyle/>
          <a:p>
            <a:r>
              <a:rPr lang="en-US" altLang="zh-CN" dirty="0"/>
              <a:t>Architecture of a Layer</a:t>
            </a:r>
            <a:endParaRPr lang="zh-CN" altLang="en-US" dirty="0"/>
          </a:p>
        </p:txBody>
      </p:sp>
      <p:sp>
        <p:nvSpPr>
          <p:cNvPr id="4" name="Rectangle 3">
            <a:extLst>
              <a:ext uri="{FF2B5EF4-FFF2-40B4-BE49-F238E27FC236}">
                <a16:creationId xmlns:a16="http://schemas.microsoft.com/office/drawing/2014/main" id="{86139374-ED77-46B8-B18C-B0BCFA36EFEA}"/>
              </a:ext>
            </a:extLst>
          </p:cNvPr>
          <p:cNvSpPr/>
          <p:nvPr/>
        </p:nvSpPr>
        <p:spPr>
          <a:xfrm>
            <a:off x="1615440" y="1955392"/>
            <a:ext cx="8961120" cy="4537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t>Layer</a:t>
            </a:r>
            <a:endParaRPr lang="zh-CN" altLang="en-US" sz="2400" dirty="0"/>
          </a:p>
        </p:txBody>
      </p:sp>
      <p:sp>
        <p:nvSpPr>
          <p:cNvPr id="5" name="Rectangle 4">
            <a:extLst>
              <a:ext uri="{FF2B5EF4-FFF2-40B4-BE49-F238E27FC236}">
                <a16:creationId xmlns:a16="http://schemas.microsoft.com/office/drawing/2014/main" id="{67F3E8A0-95C7-4882-9072-398A30A5670C}"/>
              </a:ext>
            </a:extLst>
          </p:cNvPr>
          <p:cNvSpPr/>
          <p:nvPr/>
        </p:nvSpPr>
        <p:spPr>
          <a:xfrm>
            <a:off x="2477589" y="2516779"/>
            <a:ext cx="7236822" cy="705394"/>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Weight BRAM</a:t>
            </a:r>
            <a:endParaRPr lang="zh-CN" altLang="en-US" dirty="0"/>
          </a:p>
        </p:txBody>
      </p:sp>
      <p:sp>
        <p:nvSpPr>
          <p:cNvPr id="6" name="Rectangle 5">
            <a:extLst>
              <a:ext uri="{FF2B5EF4-FFF2-40B4-BE49-F238E27FC236}">
                <a16:creationId xmlns:a16="http://schemas.microsoft.com/office/drawing/2014/main" id="{ED036362-7D84-424F-BBAE-58AB399AD819}"/>
              </a:ext>
            </a:extLst>
          </p:cNvPr>
          <p:cNvSpPr/>
          <p:nvPr/>
        </p:nvSpPr>
        <p:spPr>
          <a:xfrm>
            <a:off x="1866900" y="3518739"/>
            <a:ext cx="2651760" cy="103584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Forward Pass Scheduler</a:t>
            </a:r>
            <a:endParaRPr lang="zh-CN" altLang="en-US" dirty="0"/>
          </a:p>
        </p:txBody>
      </p:sp>
      <p:sp>
        <p:nvSpPr>
          <p:cNvPr id="7" name="Rectangle 6">
            <a:extLst>
              <a:ext uri="{FF2B5EF4-FFF2-40B4-BE49-F238E27FC236}">
                <a16:creationId xmlns:a16="http://schemas.microsoft.com/office/drawing/2014/main" id="{1A0A8364-DBCF-4BC6-818F-3E1AB5E0BAA3}"/>
              </a:ext>
            </a:extLst>
          </p:cNvPr>
          <p:cNvSpPr/>
          <p:nvPr/>
        </p:nvSpPr>
        <p:spPr>
          <a:xfrm>
            <a:off x="4770120" y="3518739"/>
            <a:ext cx="2651760" cy="1035843"/>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Backward Pass Scheduler</a:t>
            </a:r>
          </a:p>
          <a:p>
            <a:pPr algn="ctr"/>
            <a:r>
              <a:rPr lang="en-US" altLang="zh-CN" dirty="0"/>
              <a:t>(Previous Layer Neurons)</a:t>
            </a:r>
            <a:endParaRPr lang="zh-CN" altLang="en-US" dirty="0"/>
          </a:p>
        </p:txBody>
      </p:sp>
      <p:sp>
        <p:nvSpPr>
          <p:cNvPr id="8" name="Rectangle 7">
            <a:extLst>
              <a:ext uri="{FF2B5EF4-FFF2-40B4-BE49-F238E27FC236}">
                <a16:creationId xmlns:a16="http://schemas.microsoft.com/office/drawing/2014/main" id="{66B7D50F-0C2C-44D6-9EB3-27740AF4FECE}"/>
              </a:ext>
            </a:extLst>
          </p:cNvPr>
          <p:cNvSpPr/>
          <p:nvPr/>
        </p:nvSpPr>
        <p:spPr>
          <a:xfrm>
            <a:off x="7673340" y="3518739"/>
            <a:ext cx="2651760" cy="1035843"/>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Backward Pass Scheduler</a:t>
            </a:r>
          </a:p>
          <a:p>
            <a:pPr algn="ctr"/>
            <a:r>
              <a:rPr lang="en-US" altLang="zh-CN" dirty="0"/>
              <a:t>(Current Layer Weights)</a:t>
            </a:r>
            <a:endParaRPr lang="zh-CN" altLang="en-US" dirty="0"/>
          </a:p>
        </p:txBody>
      </p:sp>
      <p:sp>
        <p:nvSpPr>
          <p:cNvPr id="9" name="Rectangle 8">
            <a:extLst>
              <a:ext uri="{FF2B5EF4-FFF2-40B4-BE49-F238E27FC236}">
                <a16:creationId xmlns:a16="http://schemas.microsoft.com/office/drawing/2014/main" id="{426001EC-808A-4C79-A034-EA7F87725D89}"/>
              </a:ext>
            </a:extLst>
          </p:cNvPr>
          <p:cNvSpPr/>
          <p:nvPr/>
        </p:nvSpPr>
        <p:spPr>
          <a:xfrm>
            <a:off x="2621280" y="5700393"/>
            <a:ext cx="6949440" cy="705395"/>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Computational Kernel Pool</a:t>
            </a:r>
            <a:endParaRPr lang="zh-CN" altLang="en-US" dirty="0"/>
          </a:p>
        </p:txBody>
      </p:sp>
      <p:sp>
        <p:nvSpPr>
          <p:cNvPr id="10" name="Trapezoid 9">
            <a:extLst>
              <a:ext uri="{FF2B5EF4-FFF2-40B4-BE49-F238E27FC236}">
                <a16:creationId xmlns:a16="http://schemas.microsoft.com/office/drawing/2014/main" id="{009EA1EB-51CF-4750-A9B4-86C3338D1E0A}"/>
              </a:ext>
            </a:extLst>
          </p:cNvPr>
          <p:cNvSpPr/>
          <p:nvPr/>
        </p:nvSpPr>
        <p:spPr>
          <a:xfrm rot="10800000">
            <a:off x="4161609" y="4963886"/>
            <a:ext cx="3868782" cy="559842"/>
          </a:xfrm>
          <a:prstGeom prst="trapezoid">
            <a:avLst>
              <a:gd name="adj" fmla="val 207318"/>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4" name="Straight Arrow Connector 23">
            <a:extLst>
              <a:ext uri="{FF2B5EF4-FFF2-40B4-BE49-F238E27FC236}">
                <a16:creationId xmlns:a16="http://schemas.microsoft.com/office/drawing/2014/main" id="{E8B53F45-8FA7-4832-834A-89C6E4426C36}"/>
              </a:ext>
            </a:extLst>
          </p:cNvPr>
          <p:cNvCxnSpPr>
            <a:cxnSpLocks/>
            <a:stCxn id="6" idx="2"/>
          </p:cNvCxnSpPr>
          <p:nvPr/>
        </p:nvCxnSpPr>
        <p:spPr>
          <a:xfrm>
            <a:off x="3192780" y="4554583"/>
            <a:ext cx="2311038" cy="400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74D046-1B37-497A-9DCA-1356936F50BC}"/>
              </a:ext>
            </a:extLst>
          </p:cNvPr>
          <p:cNvCxnSpPr>
            <a:cxnSpLocks/>
            <a:stCxn id="7" idx="2"/>
            <a:endCxn id="10" idx="2"/>
          </p:cNvCxnSpPr>
          <p:nvPr/>
        </p:nvCxnSpPr>
        <p:spPr>
          <a:xfrm>
            <a:off x="6096000" y="4554582"/>
            <a:ext cx="0" cy="40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8B03BD-D781-47D9-8171-914DCA56A84A}"/>
              </a:ext>
            </a:extLst>
          </p:cNvPr>
          <p:cNvCxnSpPr>
            <a:cxnSpLocks/>
          </p:cNvCxnSpPr>
          <p:nvPr/>
        </p:nvCxnSpPr>
        <p:spPr>
          <a:xfrm flipH="1">
            <a:off x="6636475" y="4554582"/>
            <a:ext cx="2324646" cy="40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E25691-24EE-402D-8FE1-C82979B698B7}"/>
              </a:ext>
            </a:extLst>
          </p:cNvPr>
          <p:cNvCxnSpPr>
            <a:cxnSpLocks/>
            <a:endCxn id="10" idx="3"/>
          </p:cNvCxnSpPr>
          <p:nvPr/>
        </p:nvCxnSpPr>
        <p:spPr>
          <a:xfrm>
            <a:off x="1795599" y="5228591"/>
            <a:ext cx="2946337" cy="15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654C183-6DBE-4024-865E-F51E4F921B90}"/>
              </a:ext>
            </a:extLst>
          </p:cNvPr>
          <p:cNvSpPr txBox="1"/>
          <p:nvPr/>
        </p:nvSpPr>
        <p:spPr>
          <a:xfrm>
            <a:off x="1795599" y="4859259"/>
            <a:ext cx="2294708" cy="369332"/>
          </a:xfrm>
          <a:prstGeom prst="rect">
            <a:avLst/>
          </a:prstGeom>
          <a:noFill/>
        </p:spPr>
        <p:txBody>
          <a:bodyPr wrap="square" rtlCol="0">
            <a:spAutoFit/>
          </a:bodyPr>
          <a:lstStyle/>
          <a:p>
            <a:pPr algn="ctr"/>
            <a:r>
              <a:rPr lang="en-US" altLang="zh-CN" dirty="0">
                <a:solidFill>
                  <a:schemeClr val="bg1"/>
                </a:solidFill>
              </a:rPr>
              <a:t>{Forward, BP_MODE}</a:t>
            </a:r>
            <a:endParaRPr lang="zh-CN" altLang="en-US" dirty="0">
              <a:solidFill>
                <a:schemeClr val="bg1"/>
              </a:solidFill>
            </a:endParaRPr>
          </a:p>
        </p:txBody>
      </p:sp>
      <p:cxnSp>
        <p:nvCxnSpPr>
          <p:cNvPr id="37" name="Straight Arrow Connector 36">
            <a:extLst>
              <a:ext uri="{FF2B5EF4-FFF2-40B4-BE49-F238E27FC236}">
                <a16:creationId xmlns:a16="http://schemas.microsoft.com/office/drawing/2014/main" id="{5CD9675C-2A57-4642-90B1-15D1678789AA}"/>
              </a:ext>
            </a:extLst>
          </p:cNvPr>
          <p:cNvCxnSpPr>
            <a:cxnSpLocks/>
            <a:stCxn id="10" idx="0"/>
            <a:endCxn id="9" idx="0"/>
          </p:cNvCxnSpPr>
          <p:nvPr/>
        </p:nvCxnSpPr>
        <p:spPr>
          <a:xfrm>
            <a:off x="6096000" y="5523728"/>
            <a:ext cx="0" cy="176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3B6325D7-B658-4643-BC5C-744BC549641E}"/>
              </a:ext>
            </a:extLst>
          </p:cNvPr>
          <p:cNvSpPr/>
          <p:nvPr/>
        </p:nvSpPr>
        <p:spPr>
          <a:xfrm>
            <a:off x="119741" y="4067379"/>
            <a:ext cx="1480458"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7" name="Arrow: Right 46">
            <a:extLst>
              <a:ext uri="{FF2B5EF4-FFF2-40B4-BE49-F238E27FC236}">
                <a16:creationId xmlns:a16="http://schemas.microsoft.com/office/drawing/2014/main" id="{0764ED1E-2166-4C7A-893F-D2ED3202E9AB}"/>
              </a:ext>
            </a:extLst>
          </p:cNvPr>
          <p:cNvSpPr/>
          <p:nvPr/>
        </p:nvSpPr>
        <p:spPr>
          <a:xfrm rot="10800000">
            <a:off x="10576560" y="4067379"/>
            <a:ext cx="1480458"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8" name="Arrow: Right 47">
            <a:extLst>
              <a:ext uri="{FF2B5EF4-FFF2-40B4-BE49-F238E27FC236}">
                <a16:creationId xmlns:a16="http://schemas.microsoft.com/office/drawing/2014/main" id="{F61B683C-CF00-48D6-9CE7-A80EC4CC75E0}"/>
              </a:ext>
            </a:extLst>
          </p:cNvPr>
          <p:cNvSpPr/>
          <p:nvPr/>
        </p:nvSpPr>
        <p:spPr>
          <a:xfrm rot="10800000">
            <a:off x="119741" y="5896336"/>
            <a:ext cx="2501539"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9" name="Arrow: Right 48">
            <a:extLst>
              <a:ext uri="{FF2B5EF4-FFF2-40B4-BE49-F238E27FC236}">
                <a16:creationId xmlns:a16="http://schemas.microsoft.com/office/drawing/2014/main" id="{B436C6F0-0BFE-4F9B-A6E5-EE956804DF55}"/>
              </a:ext>
            </a:extLst>
          </p:cNvPr>
          <p:cNvSpPr/>
          <p:nvPr/>
        </p:nvSpPr>
        <p:spPr>
          <a:xfrm>
            <a:off x="9570719" y="5896336"/>
            <a:ext cx="2501539"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0" name="TextBox 49">
            <a:extLst>
              <a:ext uri="{FF2B5EF4-FFF2-40B4-BE49-F238E27FC236}">
                <a16:creationId xmlns:a16="http://schemas.microsoft.com/office/drawing/2014/main" id="{6DFD879A-A76E-487A-BD0D-40842CA70C1A}"/>
              </a:ext>
            </a:extLst>
          </p:cNvPr>
          <p:cNvSpPr txBox="1"/>
          <p:nvPr/>
        </p:nvSpPr>
        <p:spPr>
          <a:xfrm>
            <a:off x="-40550" y="3741198"/>
            <a:ext cx="1757499" cy="369332"/>
          </a:xfrm>
          <a:prstGeom prst="rect">
            <a:avLst/>
          </a:prstGeom>
          <a:noFill/>
        </p:spPr>
        <p:txBody>
          <a:bodyPr wrap="square" rtlCol="0">
            <a:spAutoFit/>
          </a:bodyPr>
          <a:lstStyle/>
          <a:p>
            <a:pPr algn="ctr"/>
            <a:r>
              <a:rPr lang="en-US" altLang="zh-CN" dirty="0"/>
              <a:t>Activations In</a:t>
            </a:r>
            <a:endParaRPr lang="zh-CN" altLang="en-US" dirty="0"/>
          </a:p>
        </p:txBody>
      </p:sp>
      <p:sp>
        <p:nvSpPr>
          <p:cNvPr id="51" name="TextBox 50">
            <a:extLst>
              <a:ext uri="{FF2B5EF4-FFF2-40B4-BE49-F238E27FC236}">
                <a16:creationId xmlns:a16="http://schemas.microsoft.com/office/drawing/2014/main" id="{A5491322-04AA-405C-83E5-A3AE84318083}"/>
              </a:ext>
            </a:extLst>
          </p:cNvPr>
          <p:cNvSpPr txBox="1"/>
          <p:nvPr/>
        </p:nvSpPr>
        <p:spPr>
          <a:xfrm>
            <a:off x="10532201" y="3741198"/>
            <a:ext cx="1757499" cy="369332"/>
          </a:xfrm>
          <a:prstGeom prst="rect">
            <a:avLst/>
          </a:prstGeom>
          <a:noFill/>
        </p:spPr>
        <p:txBody>
          <a:bodyPr wrap="square" rtlCol="0">
            <a:spAutoFit/>
          </a:bodyPr>
          <a:lstStyle/>
          <a:p>
            <a:pPr algn="ctr"/>
            <a:r>
              <a:rPr lang="en-US" altLang="zh-CN" dirty="0"/>
              <a:t>Gradients In</a:t>
            </a:r>
            <a:endParaRPr lang="zh-CN" altLang="en-US" dirty="0"/>
          </a:p>
        </p:txBody>
      </p:sp>
      <p:sp>
        <p:nvSpPr>
          <p:cNvPr id="52" name="TextBox 51">
            <a:extLst>
              <a:ext uri="{FF2B5EF4-FFF2-40B4-BE49-F238E27FC236}">
                <a16:creationId xmlns:a16="http://schemas.microsoft.com/office/drawing/2014/main" id="{79539D5A-5922-4221-AF13-BDC2DA834870}"/>
              </a:ext>
            </a:extLst>
          </p:cNvPr>
          <p:cNvSpPr txBox="1"/>
          <p:nvPr/>
        </p:nvSpPr>
        <p:spPr>
          <a:xfrm>
            <a:off x="10617926" y="5537976"/>
            <a:ext cx="1630408" cy="369332"/>
          </a:xfrm>
          <a:prstGeom prst="rect">
            <a:avLst/>
          </a:prstGeom>
          <a:noFill/>
        </p:spPr>
        <p:txBody>
          <a:bodyPr wrap="square" rtlCol="0">
            <a:spAutoFit/>
          </a:bodyPr>
          <a:lstStyle/>
          <a:p>
            <a:r>
              <a:rPr lang="en-US" altLang="zh-CN" dirty="0"/>
              <a:t>Activations Out</a:t>
            </a:r>
            <a:endParaRPr lang="zh-CN" altLang="en-US" dirty="0"/>
          </a:p>
        </p:txBody>
      </p:sp>
      <p:sp>
        <p:nvSpPr>
          <p:cNvPr id="53" name="TextBox 52">
            <a:extLst>
              <a:ext uri="{FF2B5EF4-FFF2-40B4-BE49-F238E27FC236}">
                <a16:creationId xmlns:a16="http://schemas.microsoft.com/office/drawing/2014/main" id="{142972B8-B31F-489E-93A1-CB22811C0021}"/>
              </a:ext>
            </a:extLst>
          </p:cNvPr>
          <p:cNvSpPr txBox="1"/>
          <p:nvPr/>
        </p:nvSpPr>
        <p:spPr>
          <a:xfrm>
            <a:off x="-18780" y="5539157"/>
            <a:ext cx="1757499" cy="369332"/>
          </a:xfrm>
          <a:prstGeom prst="rect">
            <a:avLst/>
          </a:prstGeom>
          <a:noFill/>
        </p:spPr>
        <p:txBody>
          <a:bodyPr wrap="square" rtlCol="0">
            <a:spAutoFit/>
          </a:bodyPr>
          <a:lstStyle/>
          <a:p>
            <a:pPr algn="ctr"/>
            <a:r>
              <a:rPr lang="en-US" altLang="zh-CN" dirty="0"/>
              <a:t>Gradients Out</a:t>
            </a:r>
            <a:endParaRPr lang="zh-CN" altLang="en-US" dirty="0"/>
          </a:p>
        </p:txBody>
      </p:sp>
    </p:spTree>
    <p:extLst>
      <p:ext uri="{BB962C8B-B14F-4D97-AF65-F5344CB8AC3E}">
        <p14:creationId xmlns:p14="http://schemas.microsoft.com/office/powerpoint/2010/main" val="187438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D72D-7864-49D7-8F4A-1317369E4A7A}"/>
              </a:ext>
            </a:extLst>
          </p:cNvPr>
          <p:cNvSpPr>
            <a:spLocks noGrp="1"/>
          </p:cNvSpPr>
          <p:nvPr>
            <p:ph type="title"/>
          </p:nvPr>
        </p:nvSpPr>
        <p:spPr/>
        <p:txBody>
          <a:bodyPr/>
          <a:lstStyle/>
          <a:p>
            <a:r>
              <a:rPr lang="en-US" altLang="zh-CN" dirty="0"/>
              <a:t>Backward pass has two schedulers</a:t>
            </a:r>
            <a:endParaRPr lang="zh-CN" altLang="en-US" dirty="0"/>
          </a:p>
        </p:txBody>
      </p:sp>
      <p:sp>
        <p:nvSpPr>
          <p:cNvPr id="3" name="Content Placeholder 2">
            <a:extLst>
              <a:ext uri="{FF2B5EF4-FFF2-40B4-BE49-F238E27FC236}">
                <a16:creationId xmlns:a16="http://schemas.microsoft.com/office/drawing/2014/main" id="{B2C20E3E-8F28-410A-840E-319062F25BE5}"/>
              </a:ext>
            </a:extLst>
          </p:cNvPr>
          <p:cNvSpPr>
            <a:spLocks noGrp="1"/>
          </p:cNvSpPr>
          <p:nvPr>
            <p:ph idx="1"/>
          </p:nvPr>
        </p:nvSpPr>
        <p:spPr/>
        <p:txBody>
          <a:bodyPr/>
          <a:lstStyle/>
          <a:p>
            <a:r>
              <a:rPr lang="en-US" altLang="zh-CN" dirty="0"/>
              <a:t>This is because there are two gradients that need to be calculated for each layer, the weight gradients for the neurons in the current layer, and the gradients for the neurons in the previous layer.</a:t>
            </a:r>
          </a:p>
          <a:p>
            <a:endParaRPr lang="en-US" altLang="zh-CN" dirty="0"/>
          </a:p>
          <a:p>
            <a:r>
              <a:rPr lang="en-US" altLang="zh-CN" dirty="0"/>
              <a:t>The mode is designated by the BP_MODE logic that is either WEIGHT_MODE or NEURON_MODE</a:t>
            </a:r>
            <a:endParaRPr lang="zh-CN" altLang="en-US" dirty="0"/>
          </a:p>
        </p:txBody>
      </p:sp>
    </p:spTree>
    <p:extLst>
      <p:ext uri="{BB962C8B-B14F-4D97-AF65-F5344CB8AC3E}">
        <p14:creationId xmlns:p14="http://schemas.microsoft.com/office/powerpoint/2010/main" val="332025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3383-716B-405F-B9B9-46F23E3D2474}"/>
              </a:ext>
            </a:extLst>
          </p:cNvPr>
          <p:cNvSpPr>
            <a:spLocks noGrp="1"/>
          </p:cNvSpPr>
          <p:nvPr>
            <p:ph type="title"/>
          </p:nvPr>
        </p:nvSpPr>
        <p:spPr>
          <a:xfrm>
            <a:off x="182880" y="69034"/>
            <a:ext cx="11660777" cy="1325563"/>
          </a:xfrm>
        </p:spPr>
        <p:txBody>
          <a:bodyPr/>
          <a:lstStyle/>
          <a:p>
            <a:r>
              <a:rPr lang="en-US" altLang="zh-CN" dirty="0"/>
              <a:t>Neuron Mode: Calculate dL/</a:t>
            </a:r>
            <a:r>
              <a:rPr lang="en-US" altLang="zh-CN" dirty="0" err="1"/>
              <a:t>dN</a:t>
            </a:r>
            <a:r>
              <a:rPr lang="en-US" altLang="zh-CN" dirty="0"/>
              <a:t> for previous layer</a:t>
            </a:r>
            <a:endParaRPr lang="zh-CN" altLang="en-US" dirty="0"/>
          </a:p>
        </p:txBody>
      </p:sp>
      <p:sp>
        <p:nvSpPr>
          <p:cNvPr id="4" name="Oval 3">
            <a:extLst>
              <a:ext uri="{FF2B5EF4-FFF2-40B4-BE49-F238E27FC236}">
                <a16:creationId xmlns:a16="http://schemas.microsoft.com/office/drawing/2014/main" id="{37796383-E362-43BB-B26B-37891B055B2B}"/>
              </a:ext>
            </a:extLst>
          </p:cNvPr>
          <p:cNvSpPr/>
          <p:nvPr/>
        </p:nvSpPr>
        <p:spPr>
          <a:xfrm>
            <a:off x="3307622" y="2418840"/>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Oval 4">
            <a:extLst>
              <a:ext uri="{FF2B5EF4-FFF2-40B4-BE49-F238E27FC236}">
                <a16:creationId xmlns:a16="http://schemas.microsoft.com/office/drawing/2014/main" id="{8A0DC98F-FF6A-4E0D-98C3-A9F7D8AB5F98}"/>
              </a:ext>
            </a:extLst>
          </p:cNvPr>
          <p:cNvSpPr/>
          <p:nvPr/>
        </p:nvSpPr>
        <p:spPr>
          <a:xfrm>
            <a:off x="3307622" y="4275874"/>
            <a:ext cx="724437" cy="685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6" name="Oval 5">
            <a:extLst>
              <a:ext uri="{FF2B5EF4-FFF2-40B4-BE49-F238E27FC236}">
                <a16:creationId xmlns:a16="http://schemas.microsoft.com/office/drawing/2014/main" id="{22154B5F-7191-4B4D-991D-A390CDE93F14}"/>
              </a:ext>
            </a:extLst>
          </p:cNvPr>
          <p:cNvSpPr/>
          <p:nvPr/>
        </p:nvSpPr>
        <p:spPr>
          <a:xfrm>
            <a:off x="6346922" y="149032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Oval 6">
            <a:extLst>
              <a:ext uri="{FF2B5EF4-FFF2-40B4-BE49-F238E27FC236}">
                <a16:creationId xmlns:a16="http://schemas.microsoft.com/office/drawing/2014/main" id="{CB8C5739-4B0A-4545-B062-1B7BDC01320C}"/>
              </a:ext>
            </a:extLst>
          </p:cNvPr>
          <p:cNvSpPr/>
          <p:nvPr/>
        </p:nvSpPr>
        <p:spPr>
          <a:xfrm>
            <a:off x="6346923" y="3347357"/>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Oval 7">
            <a:extLst>
              <a:ext uri="{FF2B5EF4-FFF2-40B4-BE49-F238E27FC236}">
                <a16:creationId xmlns:a16="http://schemas.microsoft.com/office/drawing/2014/main" id="{1389480E-479D-4719-93AE-E9B4D776E00F}"/>
              </a:ext>
            </a:extLst>
          </p:cNvPr>
          <p:cNvSpPr/>
          <p:nvPr/>
        </p:nvSpPr>
        <p:spPr>
          <a:xfrm>
            <a:off x="6346922" y="520439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FB7EF560-4DE4-43D7-A174-D749F207EC28}"/>
              </a:ext>
            </a:extLst>
          </p:cNvPr>
          <p:cNvCxnSpPr>
            <a:stCxn id="4" idx="6"/>
            <a:endCxn id="6" idx="2"/>
          </p:cNvCxnSpPr>
          <p:nvPr/>
        </p:nvCxnSpPr>
        <p:spPr>
          <a:xfrm flipV="1">
            <a:off x="4032059" y="1833222"/>
            <a:ext cx="2314863" cy="928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7371E4-8604-4534-91EF-43D751333324}"/>
              </a:ext>
            </a:extLst>
          </p:cNvPr>
          <p:cNvCxnSpPr>
            <a:cxnSpLocks/>
            <a:stCxn id="4" idx="6"/>
            <a:endCxn id="7" idx="2"/>
          </p:cNvCxnSpPr>
          <p:nvPr/>
        </p:nvCxnSpPr>
        <p:spPr>
          <a:xfrm>
            <a:off x="4032059" y="2761740"/>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6A9677-A48F-4D6F-A4F1-28A97398AB60}"/>
              </a:ext>
            </a:extLst>
          </p:cNvPr>
          <p:cNvCxnSpPr>
            <a:cxnSpLocks/>
            <a:stCxn id="4" idx="6"/>
            <a:endCxn id="8" idx="2"/>
          </p:cNvCxnSpPr>
          <p:nvPr/>
        </p:nvCxnSpPr>
        <p:spPr>
          <a:xfrm>
            <a:off x="4032059" y="2761740"/>
            <a:ext cx="2314863" cy="278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F3AC8B-216A-44A8-9324-E6DB830629A2}"/>
              </a:ext>
            </a:extLst>
          </p:cNvPr>
          <p:cNvCxnSpPr>
            <a:cxnSpLocks/>
            <a:stCxn id="6" idx="6"/>
          </p:cNvCxnSpPr>
          <p:nvPr/>
        </p:nvCxnSpPr>
        <p:spPr>
          <a:xfrm>
            <a:off x="7071359" y="1833222"/>
            <a:ext cx="20116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F711B-CF32-4B66-9804-6A221EF89AA7}"/>
              </a:ext>
            </a:extLst>
          </p:cNvPr>
          <p:cNvCxnSpPr>
            <a:cxnSpLocks/>
            <a:stCxn id="7" idx="6"/>
          </p:cNvCxnSpPr>
          <p:nvPr/>
        </p:nvCxnSpPr>
        <p:spPr>
          <a:xfrm flipV="1">
            <a:off x="7071360" y="3688081"/>
            <a:ext cx="2011680" cy="21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CB088-129F-4E07-A88E-03357C06A1F7}"/>
              </a:ext>
            </a:extLst>
          </p:cNvPr>
          <p:cNvCxnSpPr>
            <a:cxnSpLocks/>
            <a:stCxn id="8" idx="6"/>
          </p:cNvCxnSpPr>
          <p:nvPr/>
        </p:nvCxnSpPr>
        <p:spPr>
          <a:xfrm>
            <a:off x="7071359" y="5547292"/>
            <a:ext cx="20116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DA7A9C-6B74-4486-AE35-95F9A69BF908}"/>
              </a:ext>
            </a:extLst>
          </p:cNvPr>
          <p:cNvCxnSpPr>
            <a:cxnSpLocks/>
            <a:stCxn id="5" idx="6"/>
            <a:endCxn id="6" idx="2"/>
          </p:cNvCxnSpPr>
          <p:nvPr/>
        </p:nvCxnSpPr>
        <p:spPr>
          <a:xfrm flipV="1">
            <a:off x="4032059" y="1833222"/>
            <a:ext cx="2314863" cy="2785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4499A-2C3C-4A40-8C6E-D301F8BC2B7A}"/>
              </a:ext>
            </a:extLst>
          </p:cNvPr>
          <p:cNvCxnSpPr>
            <a:cxnSpLocks/>
            <a:stCxn id="5" idx="6"/>
            <a:endCxn id="7" idx="2"/>
          </p:cNvCxnSpPr>
          <p:nvPr/>
        </p:nvCxnSpPr>
        <p:spPr>
          <a:xfrm flipV="1">
            <a:off x="4032059" y="3690257"/>
            <a:ext cx="2314864" cy="9285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1F5356-1C5C-486C-AAD1-5536E4ABA057}"/>
              </a:ext>
            </a:extLst>
          </p:cNvPr>
          <p:cNvCxnSpPr>
            <a:cxnSpLocks/>
            <a:stCxn id="5" idx="6"/>
            <a:endCxn id="8" idx="2"/>
          </p:cNvCxnSpPr>
          <p:nvPr/>
        </p:nvCxnSpPr>
        <p:spPr>
          <a:xfrm>
            <a:off x="4032059" y="4618774"/>
            <a:ext cx="2314863" cy="9285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DF8020-562C-4120-97C2-9A024297450F}"/>
              </a:ext>
            </a:extLst>
          </p:cNvPr>
          <p:cNvCxnSpPr>
            <a:cxnSpLocks/>
            <a:endCxn id="5" idx="2"/>
          </p:cNvCxnSpPr>
          <p:nvPr/>
        </p:nvCxnSpPr>
        <p:spPr>
          <a:xfrm>
            <a:off x="905691" y="4618774"/>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999B14-79D1-4737-9360-FC4F1313FAAA}"/>
              </a:ext>
            </a:extLst>
          </p:cNvPr>
          <p:cNvCxnSpPr>
            <a:cxnSpLocks/>
            <a:endCxn id="4" idx="2"/>
          </p:cNvCxnSpPr>
          <p:nvPr/>
        </p:nvCxnSpPr>
        <p:spPr>
          <a:xfrm>
            <a:off x="905691" y="2761740"/>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092728-5FC4-4DD0-9288-E0C998932F62}"/>
              </a:ext>
            </a:extLst>
          </p:cNvPr>
          <p:cNvSpPr txBox="1"/>
          <p:nvPr/>
        </p:nvSpPr>
        <p:spPr>
          <a:xfrm>
            <a:off x="3543566" y="2577074"/>
            <a:ext cx="252549" cy="369332"/>
          </a:xfrm>
          <a:prstGeom prst="rect">
            <a:avLst/>
          </a:prstGeom>
          <a:noFill/>
        </p:spPr>
        <p:txBody>
          <a:bodyPr wrap="square" rtlCol="0">
            <a:spAutoFit/>
          </a:bodyPr>
          <a:lstStyle/>
          <a:p>
            <a:pPr algn="ctr"/>
            <a:r>
              <a:rPr lang="en-US" altLang="zh-CN" dirty="0"/>
              <a:t>A</a:t>
            </a:r>
            <a:endParaRPr lang="zh-CN" altLang="en-US" dirty="0"/>
          </a:p>
        </p:txBody>
      </p:sp>
      <p:sp>
        <p:nvSpPr>
          <p:cNvPr id="39" name="TextBox 38">
            <a:extLst>
              <a:ext uri="{FF2B5EF4-FFF2-40B4-BE49-F238E27FC236}">
                <a16:creationId xmlns:a16="http://schemas.microsoft.com/office/drawing/2014/main" id="{4EBE42CC-4C36-4564-9B8C-60551305CE7C}"/>
              </a:ext>
            </a:extLst>
          </p:cNvPr>
          <p:cNvSpPr txBox="1"/>
          <p:nvPr/>
        </p:nvSpPr>
        <p:spPr>
          <a:xfrm>
            <a:off x="3543566" y="4434108"/>
            <a:ext cx="252549" cy="369332"/>
          </a:xfrm>
          <a:prstGeom prst="rect">
            <a:avLst/>
          </a:prstGeom>
          <a:noFill/>
        </p:spPr>
        <p:txBody>
          <a:bodyPr wrap="square" rtlCol="0">
            <a:spAutoFit/>
          </a:bodyPr>
          <a:lstStyle/>
          <a:p>
            <a:pPr algn="ctr"/>
            <a:r>
              <a:rPr lang="en-US" altLang="zh-CN" dirty="0"/>
              <a:t>B</a:t>
            </a:r>
            <a:endParaRPr lang="zh-CN" altLang="en-US" dirty="0"/>
          </a:p>
        </p:txBody>
      </p:sp>
      <p:sp>
        <p:nvSpPr>
          <p:cNvPr id="41" name="TextBox 40">
            <a:extLst>
              <a:ext uri="{FF2B5EF4-FFF2-40B4-BE49-F238E27FC236}">
                <a16:creationId xmlns:a16="http://schemas.microsoft.com/office/drawing/2014/main" id="{14BAE1E4-F9DF-4D95-B27B-108018498B59}"/>
              </a:ext>
            </a:extLst>
          </p:cNvPr>
          <p:cNvSpPr txBox="1"/>
          <p:nvPr/>
        </p:nvSpPr>
        <p:spPr>
          <a:xfrm>
            <a:off x="4530776" y="2685216"/>
            <a:ext cx="1098098" cy="369332"/>
          </a:xfrm>
          <a:prstGeom prst="rect">
            <a:avLst/>
          </a:prstGeom>
          <a:noFill/>
        </p:spPr>
        <p:txBody>
          <a:bodyPr wrap="square" rtlCol="0">
            <a:spAutoFit/>
          </a:bodyPr>
          <a:lstStyle/>
          <a:p>
            <a:pPr algn="ctr"/>
            <a:r>
              <a:rPr lang="en-US" altLang="zh-CN" dirty="0"/>
              <a:t>w</a:t>
            </a:r>
            <a:r>
              <a:rPr lang="en-US" altLang="zh-CN" baseline="-25000" dirty="0"/>
              <a:t>1</a:t>
            </a:r>
            <a:r>
              <a:rPr lang="en-US" altLang="zh-CN" dirty="0"/>
              <a:t>B</a:t>
            </a:r>
            <a:r>
              <a:rPr lang="en-US" altLang="zh-CN" baseline="-25000" dirty="0"/>
              <a:t>out</a:t>
            </a:r>
            <a:endParaRPr lang="zh-CN" altLang="en-US" dirty="0"/>
          </a:p>
        </p:txBody>
      </p:sp>
      <p:sp>
        <p:nvSpPr>
          <p:cNvPr id="44" name="TextBox 43">
            <a:extLst>
              <a:ext uri="{FF2B5EF4-FFF2-40B4-BE49-F238E27FC236}">
                <a16:creationId xmlns:a16="http://schemas.microsoft.com/office/drawing/2014/main" id="{AD779CB5-5D62-4E1D-929D-B8E7EE5D59BE}"/>
              </a:ext>
            </a:extLst>
          </p:cNvPr>
          <p:cNvSpPr txBox="1"/>
          <p:nvPr/>
        </p:nvSpPr>
        <p:spPr>
          <a:xfrm>
            <a:off x="7815942" y="1463141"/>
            <a:ext cx="522514" cy="369332"/>
          </a:xfrm>
          <a:prstGeom prst="rect">
            <a:avLst/>
          </a:prstGeom>
          <a:noFill/>
        </p:spPr>
        <p:txBody>
          <a:bodyPr wrap="square" rtlCol="0">
            <a:spAutoFit/>
          </a:bodyPr>
          <a:lstStyle/>
          <a:p>
            <a:pPr algn="ctr"/>
            <a:r>
              <a:rPr lang="en-US" altLang="zh-CN" dirty="0"/>
              <a:t>g</a:t>
            </a:r>
            <a:r>
              <a:rPr lang="en-US" altLang="zh-CN" baseline="-25000" dirty="0"/>
              <a:t>1</a:t>
            </a:r>
            <a:endParaRPr lang="zh-CN" altLang="en-US" dirty="0"/>
          </a:p>
        </p:txBody>
      </p:sp>
      <p:sp>
        <p:nvSpPr>
          <p:cNvPr id="45" name="TextBox 44">
            <a:extLst>
              <a:ext uri="{FF2B5EF4-FFF2-40B4-BE49-F238E27FC236}">
                <a16:creationId xmlns:a16="http://schemas.microsoft.com/office/drawing/2014/main" id="{8643D341-94FC-4E87-B0D7-C12569CA3AAA}"/>
              </a:ext>
            </a:extLst>
          </p:cNvPr>
          <p:cNvSpPr txBox="1"/>
          <p:nvPr/>
        </p:nvSpPr>
        <p:spPr>
          <a:xfrm>
            <a:off x="7811578" y="3298918"/>
            <a:ext cx="522514" cy="369332"/>
          </a:xfrm>
          <a:prstGeom prst="rect">
            <a:avLst/>
          </a:prstGeom>
          <a:noFill/>
        </p:spPr>
        <p:txBody>
          <a:bodyPr wrap="square" rtlCol="0">
            <a:spAutoFit/>
          </a:bodyPr>
          <a:lstStyle/>
          <a:p>
            <a:pPr algn="ctr"/>
            <a:r>
              <a:rPr lang="en-US" altLang="zh-CN" dirty="0"/>
              <a:t>g</a:t>
            </a:r>
            <a:r>
              <a:rPr lang="en-US" altLang="zh-CN" baseline="-25000" dirty="0"/>
              <a:t>2</a:t>
            </a:r>
            <a:endParaRPr lang="zh-CN" altLang="en-US" dirty="0"/>
          </a:p>
        </p:txBody>
      </p:sp>
      <p:sp>
        <p:nvSpPr>
          <p:cNvPr id="46" name="TextBox 45">
            <a:extLst>
              <a:ext uri="{FF2B5EF4-FFF2-40B4-BE49-F238E27FC236}">
                <a16:creationId xmlns:a16="http://schemas.microsoft.com/office/drawing/2014/main" id="{115D2AEA-8E7A-4570-9850-5A35ECA5D7F1}"/>
              </a:ext>
            </a:extLst>
          </p:cNvPr>
          <p:cNvSpPr txBox="1"/>
          <p:nvPr/>
        </p:nvSpPr>
        <p:spPr>
          <a:xfrm>
            <a:off x="7815942" y="5164745"/>
            <a:ext cx="522514" cy="369332"/>
          </a:xfrm>
          <a:prstGeom prst="rect">
            <a:avLst/>
          </a:prstGeom>
          <a:noFill/>
        </p:spPr>
        <p:txBody>
          <a:bodyPr wrap="square" rtlCol="0">
            <a:spAutoFit/>
          </a:bodyPr>
          <a:lstStyle/>
          <a:p>
            <a:pPr algn="ctr"/>
            <a:r>
              <a:rPr lang="en-US" altLang="zh-CN" dirty="0"/>
              <a:t>g</a:t>
            </a:r>
            <a:r>
              <a:rPr lang="en-US" altLang="zh-CN" baseline="-25000" dirty="0"/>
              <a:t>3</a:t>
            </a:r>
            <a:endParaRPr lang="zh-CN" altLang="en-US" dirty="0"/>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346F231B-97ED-4867-B4AE-EEE6207F0323}"/>
                  </a:ext>
                </a:extLst>
              </p:cNvPr>
              <p:cNvSpPr txBox="1"/>
              <p:nvPr/>
            </p:nvSpPr>
            <p:spPr>
              <a:xfrm>
                <a:off x="557130" y="5510766"/>
                <a:ext cx="3910558"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𝑑𝐵</m:t>
                          </m:r>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e>
                      </m:nary>
                    </m:oMath>
                  </m:oMathPara>
                </a14:m>
                <a:endParaRPr lang="zh-CN" altLang="en-US" dirty="0"/>
              </a:p>
            </p:txBody>
          </p:sp>
        </mc:Choice>
        <mc:Fallback>
          <p:sp>
            <p:nvSpPr>
              <p:cNvPr id="47" name="TextBox 46">
                <a:extLst>
                  <a:ext uri="{FF2B5EF4-FFF2-40B4-BE49-F238E27FC236}">
                    <a16:creationId xmlns:a16="http://schemas.microsoft.com/office/drawing/2014/main" id="{346F231B-97ED-4867-B4AE-EEE6207F0323}"/>
                  </a:ext>
                </a:extLst>
              </p:cNvPr>
              <p:cNvSpPr txBox="1">
                <a:spLocks noRot="1" noChangeAspect="1" noMove="1" noResize="1" noEditPoints="1" noAdjustHandles="1" noChangeArrowheads="1" noChangeShapeType="1" noTextEdit="1"/>
              </p:cNvSpPr>
              <p:nvPr/>
            </p:nvSpPr>
            <p:spPr>
              <a:xfrm>
                <a:off x="557130" y="5510766"/>
                <a:ext cx="3910558" cy="672235"/>
              </a:xfrm>
              <a:prstGeom prst="rect">
                <a:avLst/>
              </a:prstGeom>
              <a:blipFill>
                <a:blip r:embed="rId2"/>
                <a:stretch>
                  <a:fillRect/>
                </a:stretch>
              </a:blipFill>
            </p:spPr>
            <p:txBody>
              <a:bodyPr/>
              <a:lstStyle/>
              <a:p>
                <a:r>
                  <a:rPr lang="zh-CN" altLang="en-US">
                    <a:noFill/>
                  </a:rPr>
                  <a:t> </a:t>
                </a:r>
              </a:p>
            </p:txBody>
          </p:sp>
        </mc:Fallback>
      </mc:AlternateContent>
      <p:sp>
        <p:nvSpPr>
          <p:cNvPr id="48" name="TextBox 47">
            <a:extLst>
              <a:ext uri="{FF2B5EF4-FFF2-40B4-BE49-F238E27FC236}">
                <a16:creationId xmlns:a16="http://schemas.microsoft.com/office/drawing/2014/main" id="{29295A9B-0CEE-4DAB-85D4-FCAAF9DA0A9E}"/>
              </a:ext>
            </a:extLst>
          </p:cNvPr>
          <p:cNvSpPr txBox="1"/>
          <p:nvPr/>
        </p:nvSpPr>
        <p:spPr>
          <a:xfrm>
            <a:off x="9386222" y="1463141"/>
            <a:ext cx="2473012" cy="5078313"/>
          </a:xfrm>
          <a:prstGeom prst="rect">
            <a:avLst/>
          </a:prstGeom>
          <a:noFill/>
        </p:spPr>
        <p:txBody>
          <a:bodyPr wrap="square" rtlCol="0">
            <a:spAutoFit/>
          </a:bodyPr>
          <a:lstStyle/>
          <a:p>
            <a:r>
              <a:rPr lang="en-US" altLang="zh-CN" dirty="0"/>
              <a:t>If we know how much each neuron in the next layer affects the loss with a gradient (g), and we know how much the activation will be multiplied by(w), we know how much the error will be affected.</a:t>
            </a:r>
          </a:p>
          <a:p>
            <a:endParaRPr lang="en-US" altLang="zh-CN" dirty="0"/>
          </a:p>
          <a:p>
            <a:r>
              <a:rPr lang="en-US" altLang="zh-CN" dirty="0"/>
              <a:t>For example, if w</a:t>
            </a:r>
            <a:r>
              <a:rPr lang="en-US" altLang="zh-CN" baseline="-25000" dirty="0"/>
              <a:t>1</a:t>
            </a:r>
            <a:r>
              <a:rPr lang="en-US" altLang="zh-CN" dirty="0"/>
              <a:t> = 0.5, and g</a:t>
            </a:r>
            <a:r>
              <a:rPr lang="en-US" altLang="zh-CN" baseline="-25000" dirty="0"/>
              <a:t>1</a:t>
            </a:r>
            <a:r>
              <a:rPr lang="en-US" altLang="zh-CN" dirty="0"/>
              <a:t> = 0.3, then if the output of neuron B increased by 1, the input to neuron g</a:t>
            </a:r>
            <a:r>
              <a:rPr lang="en-US" altLang="zh-CN" baseline="-25000" dirty="0"/>
              <a:t>1</a:t>
            </a:r>
            <a:r>
              <a:rPr lang="en-US" altLang="zh-CN" dirty="0"/>
              <a:t> would increase by 0.5, which would impact the loss by 0.15</a:t>
            </a:r>
            <a:endParaRPr lang="zh-CN" altLang="en-US" dirty="0"/>
          </a:p>
        </p:txBody>
      </p:sp>
      <p:sp>
        <p:nvSpPr>
          <p:cNvPr id="49" name="TextBox 48">
            <a:extLst>
              <a:ext uri="{FF2B5EF4-FFF2-40B4-BE49-F238E27FC236}">
                <a16:creationId xmlns:a16="http://schemas.microsoft.com/office/drawing/2014/main" id="{68954537-5C81-4CD0-9C0A-8C6FDBD6F1A0}"/>
              </a:ext>
            </a:extLst>
          </p:cNvPr>
          <p:cNvSpPr txBox="1"/>
          <p:nvPr/>
        </p:nvSpPr>
        <p:spPr>
          <a:xfrm>
            <a:off x="4581803" y="5170042"/>
            <a:ext cx="1098098" cy="369332"/>
          </a:xfrm>
          <a:prstGeom prst="rect">
            <a:avLst/>
          </a:prstGeom>
          <a:noFill/>
        </p:spPr>
        <p:txBody>
          <a:bodyPr wrap="square" rtlCol="0">
            <a:spAutoFit/>
          </a:bodyPr>
          <a:lstStyle/>
          <a:p>
            <a:pPr algn="ctr"/>
            <a:r>
              <a:rPr lang="en-US" altLang="zh-CN" dirty="0"/>
              <a:t>w</a:t>
            </a:r>
            <a:r>
              <a:rPr lang="en-US" altLang="zh-CN" baseline="-25000" dirty="0"/>
              <a:t>3</a:t>
            </a:r>
            <a:r>
              <a:rPr lang="en-US" altLang="zh-CN" dirty="0"/>
              <a:t>B</a:t>
            </a:r>
            <a:r>
              <a:rPr lang="en-US" altLang="zh-CN" baseline="-25000" dirty="0"/>
              <a:t>out</a:t>
            </a:r>
            <a:endParaRPr lang="zh-CN" altLang="en-US" dirty="0"/>
          </a:p>
        </p:txBody>
      </p:sp>
      <p:sp>
        <p:nvSpPr>
          <p:cNvPr id="50" name="TextBox 49">
            <a:extLst>
              <a:ext uri="{FF2B5EF4-FFF2-40B4-BE49-F238E27FC236}">
                <a16:creationId xmlns:a16="http://schemas.microsoft.com/office/drawing/2014/main" id="{91155928-66AC-4776-B771-6BDAE89C74FB}"/>
              </a:ext>
            </a:extLst>
          </p:cNvPr>
          <p:cNvSpPr txBox="1"/>
          <p:nvPr/>
        </p:nvSpPr>
        <p:spPr>
          <a:xfrm>
            <a:off x="4815831" y="3662533"/>
            <a:ext cx="1098098" cy="369332"/>
          </a:xfrm>
          <a:prstGeom prst="rect">
            <a:avLst/>
          </a:prstGeom>
          <a:noFill/>
        </p:spPr>
        <p:txBody>
          <a:bodyPr wrap="square" rtlCol="0">
            <a:spAutoFit/>
          </a:bodyPr>
          <a:lstStyle/>
          <a:p>
            <a:pPr algn="ctr"/>
            <a:r>
              <a:rPr lang="en-US" altLang="zh-CN" dirty="0"/>
              <a:t>w</a:t>
            </a:r>
            <a:r>
              <a:rPr lang="en-US" altLang="zh-CN" baseline="-25000" dirty="0"/>
              <a:t>2</a:t>
            </a:r>
            <a:r>
              <a:rPr lang="en-US" altLang="zh-CN" dirty="0"/>
              <a:t>B</a:t>
            </a:r>
            <a:r>
              <a:rPr lang="en-US" altLang="zh-CN" baseline="-25000" dirty="0"/>
              <a:t>out</a:t>
            </a:r>
            <a:endParaRPr lang="zh-CN" altLang="en-US" dirty="0"/>
          </a:p>
        </p:txBody>
      </p:sp>
    </p:spTree>
    <p:extLst>
      <p:ext uri="{BB962C8B-B14F-4D97-AF65-F5344CB8AC3E}">
        <p14:creationId xmlns:p14="http://schemas.microsoft.com/office/powerpoint/2010/main" val="319322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3383-716B-405F-B9B9-46F23E3D2474}"/>
              </a:ext>
            </a:extLst>
          </p:cNvPr>
          <p:cNvSpPr>
            <a:spLocks noGrp="1"/>
          </p:cNvSpPr>
          <p:nvPr>
            <p:ph type="title"/>
          </p:nvPr>
        </p:nvSpPr>
        <p:spPr>
          <a:xfrm>
            <a:off x="182880" y="69034"/>
            <a:ext cx="11660777" cy="1325563"/>
          </a:xfrm>
        </p:spPr>
        <p:txBody>
          <a:bodyPr/>
          <a:lstStyle/>
          <a:p>
            <a:r>
              <a:rPr lang="en-US" altLang="zh-CN" dirty="0"/>
              <a:t>Weight Mode: Calculate dL/</a:t>
            </a:r>
            <a:r>
              <a:rPr lang="en-US" altLang="zh-CN" dirty="0" err="1"/>
              <a:t>dw</a:t>
            </a:r>
            <a:r>
              <a:rPr lang="en-US" altLang="zh-CN" dirty="0"/>
              <a:t> for current layer</a:t>
            </a:r>
            <a:endParaRPr lang="zh-CN" altLang="en-US" dirty="0"/>
          </a:p>
        </p:txBody>
      </p:sp>
      <p:sp>
        <p:nvSpPr>
          <p:cNvPr id="4" name="Oval 3">
            <a:extLst>
              <a:ext uri="{FF2B5EF4-FFF2-40B4-BE49-F238E27FC236}">
                <a16:creationId xmlns:a16="http://schemas.microsoft.com/office/drawing/2014/main" id="{37796383-E362-43BB-B26B-37891B055B2B}"/>
              </a:ext>
            </a:extLst>
          </p:cNvPr>
          <p:cNvSpPr/>
          <p:nvPr/>
        </p:nvSpPr>
        <p:spPr>
          <a:xfrm>
            <a:off x="3307622" y="2418840"/>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Oval 4">
            <a:extLst>
              <a:ext uri="{FF2B5EF4-FFF2-40B4-BE49-F238E27FC236}">
                <a16:creationId xmlns:a16="http://schemas.microsoft.com/office/drawing/2014/main" id="{8A0DC98F-FF6A-4E0D-98C3-A9F7D8AB5F98}"/>
              </a:ext>
            </a:extLst>
          </p:cNvPr>
          <p:cNvSpPr/>
          <p:nvPr/>
        </p:nvSpPr>
        <p:spPr>
          <a:xfrm>
            <a:off x="3307622" y="4275874"/>
            <a:ext cx="724437" cy="685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6" name="Oval 5">
            <a:extLst>
              <a:ext uri="{FF2B5EF4-FFF2-40B4-BE49-F238E27FC236}">
                <a16:creationId xmlns:a16="http://schemas.microsoft.com/office/drawing/2014/main" id="{22154B5F-7191-4B4D-991D-A390CDE93F14}"/>
              </a:ext>
            </a:extLst>
          </p:cNvPr>
          <p:cNvSpPr/>
          <p:nvPr/>
        </p:nvSpPr>
        <p:spPr>
          <a:xfrm>
            <a:off x="6346922" y="1490322"/>
            <a:ext cx="724437" cy="685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Oval 6">
            <a:extLst>
              <a:ext uri="{FF2B5EF4-FFF2-40B4-BE49-F238E27FC236}">
                <a16:creationId xmlns:a16="http://schemas.microsoft.com/office/drawing/2014/main" id="{CB8C5739-4B0A-4545-B062-1B7BDC01320C}"/>
              </a:ext>
            </a:extLst>
          </p:cNvPr>
          <p:cNvSpPr/>
          <p:nvPr/>
        </p:nvSpPr>
        <p:spPr>
          <a:xfrm>
            <a:off x="6346923" y="3347357"/>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Oval 7">
            <a:extLst>
              <a:ext uri="{FF2B5EF4-FFF2-40B4-BE49-F238E27FC236}">
                <a16:creationId xmlns:a16="http://schemas.microsoft.com/office/drawing/2014/main" id="{1389480E-479D-4719-93AE-E9B4D776E00F}"/>
              </a:ext>
            </a:extLst>
          </p:cNvPr>
          <p:cNvSpPr/>
          <p:nvPr/>
        </p:nvSpPr>
        <p:spPr>
          <a:xfrm>
            <a:off x="6346922" y="520439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FB7EF560-4DE4-43D7-A174-D749F207EC28}"/>
              </a:ext>
            </a:extLst>
          </p:cNvPr>
          <p:cNvCxnSpPr>
            <a:stCxn id="4" idx="6"/>
            <a:endCxn id="6" idx="2"/>
          </p:cNvCxnSpPr>
          <p:nvPr/>
        </p:nvCxnSpPr>
        <p:spPr>
          <a:xfrm flipV="1">
            <a:off x="4032059" y="1833222"/>
            <a:ext cx="2314863" cy="9285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7371E4-8604-4534-91EF-43D751333324}"/>
              </a:ext>
            </a:extLst>
          </p:cNvPr>
          <p:cNvCxnSpPr>
            <a:cxnSpLocks/>
            <a:stCxn id="4" idx="6"/>
            <a:endCxn id="7" idx="2"/>
          </p:cNvCxnSpPr>
          <p:nvPr/>
        </p:nvCxnSpPr>
        <p:spPr>
          <a:xfrm>
            <a:off x="4032059" y="2761740"/>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6A9677-A48F-4D6F-A4F1-28A97398AB60}"/>
              </a:ext>
            </a:extLst>
          </p:cNvPr>
          <p:cNvCxnSpPr>
            <a:cxnSpLocks/>
            <a:stCxn id="4" idx="6"/>
            <a:endCxn id="8" idx="2"/>
          </p:cNvCxnSpPr>
          <p:nvPr/>
        </p:nvCxnSpPr>
        <p:spPr>
          <a:xfrm>
            <a:off x="4032059" y="2761740"/>
            <a:ext cx="2314863" cy="278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F3AC8B-216A-44A8-9324-E6DB830629A2}"/>
              </a:ext>
            </a:extLst>
          </p:cNvPr>
          <p:cNvCxnSpPr>
            <a:cxnSpLocks/>
            <a:stCxn id="6" idx="6"/>
          </p:cNvCxnSpPr>
          <p:nvPr/>
        </p:nvCxnSpPr>
        <p:spPr>
          <a:xfrm>
            <a:off x="7071359" y="1833222"/>
            <a:ext cx="20116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F711B-CF32-4B66-9804-6A221EF89AA7}"/>
              </a:ext>
            </a:extLst>
          </p:cNvPr>
          <p:cNvCxnSpPr>
            <a:cxnSpLocks/>
            <a:stCxn id="7" idx="6"/>
          </p:cNvCxnSpPr>
          <p:nvPr/>
        </p:nvCxnSpPr>
        <p:spPr>
          <a:xfrm flipV="1">
            <a:off x="7071360" y="3688081"/>
            <a:ext cx="2011680" cy="2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CB088-129F-4E07-A88E-03357C06A1F7}"/>
              </a:ext>
            </a:extLst>
          </p:cNvPr>
          <p:cNvCxnSpPr>
            <a:cxnSpLocks/>
            <a:stCxn id="8" idx="6"/>
          </p:cNvCxnSpPr>
          <p:nvPr/>
        </p:nvCxnSpPr>
        <p:spPr>
          <a:xfrm>
            <a:off x="7071359" y="5547292"/>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DA7A9C-6B74-4486-AE35-95F9A69BF908}"/>
              </a:ext>
            </a:extLst>
          </p:cNvPr>
          <p:cNvCxnSpPr>
            <a:cxnSpLocks/>
            <a:stCxn id="5" idx="6"/>
            <a:endCxn id="6" idx="2"/>
          </p:cNvCxnSpPr>
          <p:nvPr/>
        </p:nvCxnSpPr>
        <p:spPr>
          <a:xfrm flipV="1">
            <a:off x="4032059" y="1833222"/>
            <a:ext cx="2314863" cy="2785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4499A-2C3C-4A40-8C6E-D301F8BC2B7A}"/>
              </a:ext>
            </a:extLst>
          </p:cNvPr>
          <p:cNvCxnSpPr>
            <a:cxnSpLocks/>
            <a:stCxn id="5" idx="6"/>
            <a:endCxn id="7" idx="2"/>
          </p:cNvCxnSpPr>
          <p:nvPr/>
        </p:nvCxnSpPr>
        <p:spPr>
          <a:xfrm flipV="1">
            <a:off x="4032059" y="3690257"/>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1F5356-1C5C-486C-AAD1-5536E4ABA057}"/>
              </a:ext>
            </a:extLst>
          </p:cNvPr>
          <p:cNvCxnSpPr>
            <a:cxnSpLocks/>
            <a:stCxn id="5" idx="6"/>
            <a:endCxn id="8" idx="2"/>
          </p:cNvCxnSpPr>
          <p:nvPr/>
        </p:nvCxnSpPr>
        <p:spPr>
          <a:xfrm>
            <a:off x="4032059" y="4618774"/>
            <a:ext cx="2314863" cy="928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DF8020-562C-4120-97C2-9A024297450F}"/>
              </a:ext>
            </a:extLst>
          </p:cNvPr>
          <p:cNvCxnSpPr>
            <a:cxnSpLocks/>
            <a:endCxn id="5" idx="2"/>
          </p:cNvCxnSpPr>
          <p:nvPr/>
        </p:nvCxnSpPr>
        <p:spPr>
          <a:xfrm>
            <a:off x="905691" y="4618774"/>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999B14-79D1-4737-9360-FC4F1313FAAA}"/>
              </a:ext>
            </a:extLst>
          </p:cNvPr>
          <p:cNvCxnSpPr>
            <a:cxnSpLocks/>
            <a:endCxn id="4" idx="2"/>
          </p:cNvCxnSpPr>
          <p:nvPr/>
        </p:nvCxnSpPr>
        <p:spPr>
          <a:xfrm>
            <a:off x="905691" y="2761740"/>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092728-5FC4-4DD0-9288-E0C998932F62}"/>
              </a:ext>
            </a:extLst>
          </p:cNvPr>
          <p:cNvSpPr txBox="1"/>
          <p:nvPr/>
        </p:nvSpPr>
        <p:spPr>
          <a:xfrm>
            <a:off x="3543566" y="2577074"/>
            <a:ext cx="252549" cy="369332"/>
          </a:xfrm>
          <a:prstGeom prst="rect">
            <a:avLst/>
          </a:prstGeom>
          <a:noFill/>
        </p:spPr>
        <p:txBody>
          <a:bodyPr wrap="square" rtlCol="0">
            <a:spAutoFit/>
          </a:bodyPr>
          <a:lstStyle/>
          <a:p>
            <a:pPr algn="ctr"/>
            <a:r>
              <a:rPr lang="en-US" altLang="zh-CN" dirty="0"/>
              <a:t>A</a:t>
            </a:r>
            <a:endParaRPr lang="zh-CN" altLang="en-US" dirty="0"/>
          </a:p>
        </p:txBody>
      </p:sp>
      <p:sp>
        <p:nvSpPr>
          <p:cNvPr id="39" name="TextBox 38">
            <a:extLst>
              <a:ext uri="{FF2B5EF4-FFF2-40B4-BE49-F238E27FC236}">
                <a16:creationId xmlns:a16="http://schemas.microsoft.com/office/drawing/2014/main" id="{4EBE42CC-4C36-4564-9B8C-60551305CE7C}"/>
              </a:ext>
            </a:extLst>
          </p:cNvPr>
          <p:cNvSpPr txBox="1"/>
          <p:nvPr/>
        </p:nvSpPr>
        <p:spPr>
          <a:xfrm>
            <a:off x="3543566" y="4434108"/>
            <a:ext cx="252549" cy="369332"/>
          </a:xfrm>
          <a:prstGeom prst="rect">
            <a:avLst/>
          </a:prstGeom>
          <a:noFill/>
        </p:spPr>
        <p:txBody>
          <a:bodyPr wrap="square" rtlCol="0">
            <a:spAutoFit/>
          </a:bodyPr>
          <a:lstStyle/>
          <a:p>
            <a:pPr algn="ctr"/>
            <a:r>
              <a:rPr lang="en-US" altLang="zh-CN" dirty="0"/>
              <a:t>B</a:t>
            </a:r>
            <a:endParaRPr lang="zh-CN" altLang="en-US" dirty="0"/>
          </a:p>
        </p:txBody>
      </p:sp>
      <p:sp>
        <p:nvSpPr>
          <p:cNvPr id="41" name="TextBox 40">
            <a:extLst>
              <a:ext uri="{FF2B5EF4-FFF2-40B4-BE49-F238E27FC236}">
                <a16:creationId xmlns:a16="http://schemas.microsoft.com/office/drawing/2014/main" id="{14BAE1E4-F9DF-4D95-B27B-108018498B59}"/>
              </a:ext>
            </a:extLst>
          </p:cNvPr>
          <p:cNvSpPr txBox="1"/>
          <p:nvPr/>
        </p:nvSpPr>
        <p:spPr>
          <a:xfrm>
            <a:off x="4928233" y="1806790"/>
            <a:ext cx="522514" cy="369332"/>
          </a:xfrm>
          <a:prstGeom prst="rect">
            <a:avLst/>
          </a:prstGeom>
          <a:noFill/>
        </p:spPr>
        <p:txBody>
          <a:bodyPr wrap="square" rtlCol="0">
            <a:spAutoFit/>
          </a:bodyPr>
          <a:lstStyle/>
          <a:p>
            <a:pPr algn="ctr"/>
            <a:r>
              <a:rPr lang="en-US" altLang="zh-CN" dirty="0"/>
              <a:t>w</a:t>
            </a:r>
            <a:r>
              <a:rPr lang="en-US" altLang="zh-CN" baseline="-25000" dirty="0"/>
              <a:t>1</a:t>
            </a:r>
            <a:endParaRPr lang="zh-CN" altLang="en-US" dirty="0"/>
          </a:p>
        </p:txBody>
      </p:sp>
      <p:sp>
        <p:nvSpPr>
          <p:cNvPr id="43" name="TextBox 42">
            <a:extLst>
              <a:ext uri="{FF2B5EF4-FFF2-40B4-BE49-F238E27FC236}">
                <a16:creationId xmlns:a16="http://schemas.microsoft.com/office/drawing/2014/main" id="{3706D887-ED85-47D9-8CBD-FEE3A7C781FB}"/>
              </a:ext>
            </a:extLst>
          </p:cNvPr>
          <p:cNvSpPr txBox="1"/>
          <p:nvPr/>
        </p:nvSpPr>
        <p:spPr>
          <a:xfrm>
            <a:off x="4882248" y="2717432"/>
            <a:ext cx="522514" cy="369332"/>
          </a:xfrm>
          <a:prstGeom prst="rect">
            <a:avLst/>
          </a:prstGeom>
          <a:noFill/>
        </p:spPr>
        <p:txBody>
          <a:bodyPr wrap="square" rtlCol="0">
            <a:spAutoFit/>
          </a:bodyPr>
          <a:lstStyle/>
          <a:p>
            <a:pPr algn="ctr"/>
            <a:r>
              <a:rPr lang="en-US" altLang="zh-CN" dirty="0"/>
              <a:t>w</a:t>
            </a:r>
            <a:r>
              <a:rPr lang="en-US" altLang="zh-CN" baseline="-25000" dirty="0"/>
              <a:t>2</a:t>
            </a:r>
            <a:endParaRPr lang="zh-CN" altLang="en-US" dirty="0"/>
          </a:p>
        </p:txBody>
      </p:sp>
      <p:sp>
        <p:nvSpPr>
          <p:cNvPr id="44" name="TextBox 43">
            <a:extLst>
              <a:ext uri="{FF2B5EF4-FFF2-40B4-BE49-F238E27FC236}">
                <a16:creationId xmlns:a16="http://schemas.microsoft.com/office/drawing/2014/main" id="{AD779CB5-5D62-4E1D-929D-B8E7EE5D59BE}"/>
              </a:ext>
            </a:extLst>
          </p:cNvPr>
          <p:cNvSpPr txBox="1"/>
          <p:nvPr/>
        </p:nvSpPr>
        <p:spPr>
          <a:xfrm>
            <a:off x="7815942" y="1463141"/>
            <a:ext cx="522514" cy="369332"/>
          </a:xfrm>
          <a:prstGeom prst="rect">
            <a:avLst/>
          </a:prstGeom>
          <a:noFill/>
        </p:spPr>
        <p:txBody>
          <a:bodyPr wrap="square" rtlCol="0">
            <a:spAutoFit/>
          </a:bodyPr>
          <a:lstStyle/>
          <a:p>
            <a:pPr algn="ctr"/>
            <a:r>
              <a:rPr lang="en-US" altLang="zh-CN" dirty="0" err="1"/>
              <a:t>g</a:t>
            </a:r>
            <a:r>
              <a:rPr lang="en-US" altLang="zh-CN" baseline="-25000" dirty="0" err="1"/>
              <a:t>c</a:t>
            </a:r>
            <a:endParaRPr lang="zh-CN" altLang="en-US" dirty="0"/>
          </a:p>
        </p:txBody>
      </p:sp>
      <p:sp>
        <p:nvSpPr>
          <p:cNvPr id="45" name="TextBox 44">
            <a:extLst>
              <a:ext uri="{FF2B5EF4-FFF2-40B4-BE49-F238E27FC236}">
                <a16:creationId xmlns:a16="http://schemas.microsoft.com/office/drawing/2014/main" id="{8643D341-94FC-4E87-B0D7-C12569CA3AAA}"/>
              </a:ext>
            </a:extLst>
          </p:cNvPr>
          <p:cNvSpPr txBox="1"/>
          <p:nvPr/>
        </p:nvSpPr>
        <p:spPr>
          <a:xfrm>
            <a:off x="7811578" y="3298918"/>
            <a:ext cx="522514" cy="369332"/>
          </a:xfrm>
          <a:prstGeom prst="rect">
            <a:avLst/>
          </a:prstGeom>
          <a:noFill/>
        </p:spPr>
        <p:txBody>
          <a:bodyPr wrap="square" rtlCol="0">
            <a:spAutoFit/>
          </a:bodyPr>
          <a:lstStyle/>
          <a:p>
            <a:pPr algn="ctr"/>
            <a:r>
              <a:rPr lang="en-US" altLang="zh-CN" dirty="0"/>
              <a:t>g</a:t>
            </a:r>
            <a:r>
              <a:rPr lang="en-US" altLang="zh-CN" baseline="-25000" dirty="0"/>
              <a:t>2</a:t>
            </a:r>
            <a:endParaRPr lang="zh-CN" altLang="en-US" dirty="0"/>
          </a:p>
        </p:txBody>
      </p:sp>
      <p:sp>
        <p:nvSpPr>
          <p:cNvPr id="46" name="TextBox 45">
            <a:extLst>
              <a:ext uri="{FF2B5EF4-FFF2-40B4-BE49-F238E27FC236}">
                <a16:creationId xmlns:a16="http://schemas.microsoft.com/office/drawing/2014/main" id="{115D2AEA-8E7A-4570-9850-5A35ECA5D7F1}"/>
              </a:ext>
            </a:extLst>
          </p:cNvPr>
          <p:cNvSpPr txBox="1"/>
          <p:nvPr/>
        </p:nvSpPr>
        <p:spPr>
          <a:xfrm>
            <a:off x="7815942" y="5164745"/>
            <a:ext cx="522514" cy="369332"/>
          </a:xfrm>
          <a:prstGeom prst="rect">
            <a:avLst/>
          </a:prstGeom>
          <a:noFill/>
        </p:spPr>
        <p:txBody>
          <a:bodyPr wrap="square" rtlCol="0">
            <a:spAutoFit/>
          </a:bodyPr>
          <a:lstStyle/>
          <a:p>
            <a:pPr algn="ctr"/>
            <a:r>
              <a:rPr lang="en-US" altLang="zh-CN" dirty="0"/>
              <a:t>g</a:t>
            </a:r>
            <a:r>
              <a:rPr lang="en-US" altLang="zh-CN" baseline="-25000" dirty="0"/>
              <a:t>3</a:t>
            </a:r>
            <a:endParaRPr lang="zh-CN" altLang="en-US" dirty="0"/>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346F231B-97ED-4867-B4AE-EEE6207F0323}"/>
                  </a:ext>
                </a:extLst>
              </p:cNvPr>
              <p:cNvSpPr txBox="1"/>
              <p:nvPr/>
            </p:nvSpPr>
            <p:spPr>
              <a:xfrm>
                <a:off x="827325" y="5535611"/>
                <a:ext cx="1436098" cy="572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𝑜𝑢𝑡</m:t>
                          </m:r>
                        </m:sub>
                      </m:sSub>
                    </m:oMath>
                  </m:oMathPara>
                </a14:m>
                <a:endParaRPr lang="zh-CN" altLang="en-US" dirty="0"/>
              </a:p>
            </p:txBody>
          </p:sp>
        </mc:Choice>
        <mc:Fallback>
          <p:sp>
            <p:nvSpPr>
              <p:cNvPr id="47" name="TextBox 46">
                <a:extLst>
                  <a:ext uri="{FF2B5EF4-FFF2-40B4-BE49-F238E27FC236}">
                    <a16:creationId xmlns:a16="http://schemas.microsoft.com/office/drawing/2014/main" id="{346F231B-97ED-4867-B4AE-EEE6207F0323}"/>
                  </a:ext>
                </a:extLst>
              </p:cNvPr>
              <p:cNvSpPr txBox="1">
                <a:spLocks noRot="1" noChangeAspect="1" noMove="1" noResize="1" noEditPoints="1" noAdjustHandles="1" noChangeArrowheads="1" noChangeShapeType="1" noTextEdit="1"/>
              </p:cNvSpPr>
              <p:nvPr/>
            </p:nvSpPr>
            <p:spPr>
              <a:xfrm>
                <a:off x="827325" y="5535611"/>
                <a:ext cx="1436098" cy="572016"/>
              </a:xfrm>
              <a:prstGeom prst="rect">
                <a:avLst/>
              </a:prstGeom>
              <a:blipFill>
                <a:blip r:embed="rId2"/>
                <a:stretch>
                  <a:fillRect/>
                </a:stretch>
              </a:blipFill>
            </p:spPr>
            <p:txBody>
              <a:bodyPr/>
              <a:lstStyle/>
              <a:p>
                <a:r>
                  <a:rPr lang="zh-CN" altLang="en-US">
                    <a:noFill/>
                  </a:rPr>
                  <a:t> </a:t>
                </a:r>
              </a:p>
            </p:txBody>
          </p:sp>
        </mc:Fallback>
      </mc:AlternateContent>
      <p:sp>
        <p:nvSpPr>
          <p:cNvPr id="48" name="TextBox 47">
            <a:extLst>
              <a:ext uri="{FF2B5EF4-FFF2-40B4-BE49-F238E27FC236}">
                <a16:creationId xmlns:a16="http://schemas.microsoft.com/office/drawing/2014/main" id="{29295A9B-0CEE-4DAB-85D4-FCAAF9DA0A9E}"/>
              </a:ext>
            </a:extLst>
          </p:cNvPr>
          <p:cNvSpPr txBox="1"/>
          <p:nvPr/>
        </p:nvSpPr>
        <p:spPr>
          <a:xfrm>
            <a:off x="9074310" y="1600258"/>
            <a:ext cx="3213463" cy="3970318"/>
          </a:xfrm>
          <a:prstGeom prst="rect">
            <a:avLst/>
          </a:prstGeom>
          <a:noFill/>
        </p:spPr>
        <p:txBody>
          <a:bodyPr wrap="square" rtlCol="0">
            <a:spAutoFit/>
          </a:bodyPr>
          <a:lstStyle/>
          <a:p>
            <a:r>
              <a:rPr lang="en-US" altLang="zh-CN" dirty="0"/>
              <a:t>If we know how much each neuron in the next layer affects the loss with a gradient (g) and we know the activation of the neuron for a weight (</a:t>
            </a:r>
            <a:r>
              <a:rPr lang="en-US" altLang="zh-CN" dirty="0" err="1"/>
              <a:t>A</a:t>
            </a:r>
            <a:r>
              <a:rPr lang="en-US" altLang="zh-CN" baseline="-25000" dirty="0" err="1"/>
              <a:t>out</a:t>
            </a:r>
            <a:r>
              <a:rPr lang="en-US" altLang="zh-CN" dirty="0"/>
              <a:t>, B</a:t>
            </a:r>
            <a:r>
              <a:rPr lang="en-US" altLang="zh-CN" baseline="-25000" dirty="0"/>
              <a:t>out</a:t>
            </a:r>
            <a:r>
              <a:rPr lang="en-US" altLang="zh-CN" dirty="0"/>
              <a:t>), then we can calculate the gradient for the weight.</a:t>
            </a:r>
          </a:p>
          <a:p>
            <a:endParaRPr lang="en-US" altLang="zh-CN" dirty="0"/>
          </a:p>
          <a:p>
            <a:r>
              <a:rPr lang="en-US" altLang="zh-CN" dirty="0"/>
              <a:t>If </a:t>
            </a:r>
            <a:r>
              <a:rPr lang="en-US" altLang="zh-CN" dirty="0" err="1"/>
              <a:t>A</a:t>
            </a:r>
            <a:r>
              <a:rPr lang="en-US" altLang="zh-CN" baseline="-25000" dirty="0" err="1"/>
              <a:t>out</a:t>
            </a:r>
            <a:r>
              <a:rPr lang="en-US" altLang="zh-CN" dirty="0"/>
              <a:t> = 2, and </a:t>
            </a:r>
            <a:r>
              <a:rPr lang="en-US" altLang="zh-CN" dirty="0" err="1"/>
              <a:t>g</a:t>
            </a:r>
            <a:r>
              <a:rPr lang="en-US" altLang="zh-CN" baseline="-25000" dirty="0" err="1"/>
              <a:t>c</a:t>
            </a:r>
            <a:r>
              <a:rPr lang="en-US" altLang="zh-CN" dirty="0"/>
              <a:t> = 0.1, then if we increased w</a:t>
            </a:r>
            <a:r>
              <a:rPr lang="en-US" altLang="zh-CN" baseline="-25000" dirty="0"/>
              <a:t>1</a:t>
            </a:r>
            <a:r>
              <a:rPr lang="en-US" altLang="zh-CN" dirty="0"/>
              <a:t>: (w</a:t>
            </a:r>
            <a:r>
              <a:rPr lang="en-US" altLang="zh-CN" baseline="-25000" dirty="0"/>
              <a:t>1</a:t>
            </a:r>
            <a:r>
              <a:rPr lang="en-US" altLang="zh-CN" dirty="0"/>
              <a:t> + 0.15)</a:t>
            </a:r>
            <a:r>
              <a:rPr lang="en-US" altLang="zh-CN" dirty="0" err="1"/>
              <a:t>A</a:t>
            </a:r>
            <a:r>
              <a:rPr lang="en-US" altLang="zh-CN" baseline="-25000" dirty="0" err="1"/>
              <a:t>out</a:t>
            </a:r>
            <a:r>
              <a:rPr lang="en-US" altLang="zh-CN" dirty="0"/>
              <a:t> would increase by 0.3. Since </a:t>
            </a:r>
            <a:r>
              <a:rPr lang="en-US" altLang="zh-CN" dirty="0" err="1"/>
              <a:t>g</a:t>
            </a:r>
            <a:r>
              <a:rPr lang="en-US" altLang="zh-CN" baseline="-25000" dirty="0" err="1"/>
              <a:t>c</a:t>
            </a:r>
            <a:r>
              <a:rPr lang="en-US" altLang="zh-CN" dirty="0"/>
              <a:t> is 0.1, the Loss would increase by 0.03 at the current derivative rate.</a:t>
            </a:r>
            <a:endParaRPr lang="zh-CN" altLang="en-US" dirty="0"/>
          </a:p>
        </p:txBody>
      </p:sp>
      <p:sp>
        <p:nvSpPr>
          <p:cNvPr id="32" name="TextBox 31">
            <a:extLst>
              <a:ext uri="{FF2B5EF4-FFF2-40B4-BE49-F238E27FC236}">
                <a16:creationId xmlns:a16="http://schemas.microsoft.com/office/drawing/2014/main" id="{7BEDC3F2-310D-45CB-81E3-7CB35487FABC}"/>
              </a:ext>
            </a:extLst>
          </p:cNvPr>
          <p:cNvSpPr txBox="1"/>
          <p:nvPr/>
        </p:nvSpPr>
        <p:spPr>
          <a:xfrm>
            <a:off x="6582866" y="1647807"/>
            <a:ext cx="252549" cy="369332"/>
          </a:xfrm>
          <a:prstGeom prst="rect">
            <a:avLst/>
          </a:prstGeom>
          <a:noFill/>
        </p:spPr>
        <p:txBody>
          <a:bodyPr wrap="square" rtlCol="0">
            <a:spAutoFit/>
          </a:bodyPr>
          <a:lstStyle/>
          <a:p>
            <a:pPr algn="ctr"/>
            <a:r>
              <a:rPr lang="en-US" altLang="zh-CN" dirty="0"/>
              <a:t>C</a:t>
            </a:r>
            <a:endParaRPr lang="zh-CN" altLang="en-US" dirty="0"/>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8135B08E-7305-4330-9B28-CBF694677AAD}"/>
                  </a:ext>
                </a:extLst>
              </p:cNvPr>
              <p:cNvSpPr txBox="1"/>
              <p:nvPr/>
            </p:nvSpPr>
            <p:spPr>
              <a:xfrm>
                <a:off x="2813107" y="5534077"/>
                <a:ext cx="1437701" cy="572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𝑜𝑢𝑡</m:t>
                          </m:r>
                        </m:sub>
                      </m:sSub>
                    </m:oMath>
                  </m:oMathPara>
                </a14:m>
                <a:endParaRPr lang="zh-CN" altLang="en-US" dirty="0"/>
              </a:p>
            </p:txBody>
          </p:sp>
        </mc:Choice>
        <mc:Fallback>
          <p:sp>
            <p:nvSpPr>
              <p:cNvPr id="34" name="TextBox 33">
                <a:extLst>
                  <a:ext uri="{FF2B5EF4-FFF2-40B4-BE49-F238E27FC236}">
                    <a16:creationId xmlns:a16="http://schemas.microsoft.com/office/drawing/2014/main" id="{8135B08E-7305-4330-9B28-CBF694677AAD}"/>
                  </a:ext>
                </a:extLst>
              </p:cNvPr>
              <p:cNvSpPr txBox="1">
                <a:spLocks noRot="1" noChangeAspect="1" noMove="1" noResize="1" noEditPoints="1" noAdjustHandles="1" noChangeArrowheads="1" noChangeShapeType="1" noTextEdit="1"/>
              </p:cNvSpPr>
              <p:nvPr/>
            </p:nvSpPr>
            <p:spPr>
              <a:xfrm>
                <a:off x="2813107" y="5534077"/>
                <a:ext cx="1437701" cy="57201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6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E87D-0045-4A61-8B36-E15BAD83CA37}"/>
              </a:ext>
            </a:extLst>
          </p:cNvPr>
          <p:cNvSpPr>
            <a:spLocks noGrp="1"/>
          </p:cNvSpPr>
          <p:nvPr>
            <p:ph type="title"/>
          </p:nvPr>
        </p:nvSpPr>
        <p:spPr/>
        <p:txBody>
          <a:bodyPr/>
          <a:lstStyle/>
          <a:p>
            <a:r>
              <a:rPr lang="en-US" altLang="zh-CN" dirty="0"/>
              <a:t>Performing backpropagation</a:t>
            </a:r>
            <a:endParaRPr lang="zh-CN" altLang="en-US" dirty="0"/>
          </a:p>
        </p:txBody>
      </p:sp>
      <p:sp>
        <p:nvSpPr>
          <p:cNvPr id="3" name="Content Placeholder 2">
            <a:extLst>
              <a:ext uri="{FF2B5EF4-FFF2-40B4-BE49-F238E27FC236}">
                <a16:creationId xmlns:a16="http://schemas.microsoft.com/office/drawing/2014/main" id="{B96C102F-B2E7-4760-B47A-05402B7971C3}"/>
              </a:ext>
            </a:extLst>
          </p:cNvPr>
          <p:cNvSpPr>
            <a:spLocks noGrp="1"/>
          </p:cNvSpPr>
          <p:nvPr>
            <p:ph idx="1"/>
          </p:nvPr>
        </p:nvSpPr>
        <p:spPr>
          <a:xfrm>
            <a:off x="942703" y="2055223"/>
            <a:ext cx="4971624" cy="1042035"/>
          </a:xfrm>
        </p:spPr>
        <p:txBody>
          <a:bodyPr>
            <a:normAutofit fontScale="92500" lnSpcReduction="20000"/>
          </a:bodyPr>
          <a:lstStyle/>
          <a:p>
            <a:pPr marL="0" indent="0">
              <a:buNone/>
            </a:pPr>
            <a:r>
              <a:rPr lang="en-US" altLang="zh-CN" dirty="0"/>
              <a:t>First calculate the gradients for the previous layer so the previous layer can start working</a:t>
            </a:r>
            <a:endParaRPr lang="zh-CN" altLang="en-US" dirty="0"/>
          </a:p>
        </p:txBody>
      </p:sp>
      <p:pic>
        <p:nvPicPr>
          <p:cNvPr id="56" name="Picture 55">
            <a:extLst>
              <a:ext uri="{FF2B5EF4-FFF2-40B4-BE49-F238E27FC236}">
                <a16:creationId xmlns:a16="http://schemas.microsoft.com/office/drawing/2014/main" id="{61CCF763-5087-47F7-97E5-156903971C5D}"/>
              </a:ext>
            </a:extLst>
          </p:cNvPr>
          <p:cNvPicPr>
            <a:picLocks noChangeAspect="1"/>
          </p:cNvPicPr>
          <p:nvPr/>
        </p:nvPicPr>
        <p:blipFill>
          <a:blip r:embed="rId2"/>
          <a:stretch>
            <a:fillRect/>
          </a:stretch>
        </p:blipFill>
        <p:spPr>
          <a:xfrm>
            <a:off x="942703" y="3196676"/>
            <a:ext cx="4971624" cy="2677884"/>
          </a:xfrm>
          <a:prstGeom prst="rect">
            <a:avLst/>
          </a:prstGeom>
        </p:spPr>
      </p:pic>
      <p:pic>
        <p:nvPicPr>
          <p:cNvPr id="58" name="Picture 57">
            <a:extLst>
              <a:ext uri="{FF2B5EF4-FFF2-40B4-BE49-F238E27FC236}">
                <a16:creationId xmlns:a16="http://schemas.microsoft.com/office/drawing/2014/main" id="{C4F67A1C-B932-4CE9-9E08-8A3C535FC635}"/>
              </a:ext>
            </a:extLst>
          </p:cNvPr>
          <p:cNvPicPr>
            <a:picLocks noChangeAspect="1"/>
          </p:cNvPicPr>
          <p:nvPr/>
        </p:nvPicPr>
        <p:blipFill>
          <a:blip r:embed="rId3"/>
          <a:stretch>
            <a:fillRect/>
          </a:stretch>
        </p:blipFill>
        <p:spPr>
          <a:xfrm>
            <a:off x="6819900" y="3382979"/>
            <a:ext cx="4810125" cy="2621736"/>
          </a:xfrm>
          <a:prstGeom prst="rect">
            <a:avLst/>
          </a:prstGeom>
        </p:spPr>
      </p:pic>
      <p:sp>
        <p:nvSpPr>
          <p:cNvPr id="59" name="Content Placeholder 2">
            <a:extLst>
              <a:ext uri="{FF2B5EF4-FFF2-40B4-BE49-F238E27FC236}">
                <a16:creationId xmlns:a16="http://schemas.microsoft.com/office/drawing/2014/main" id="{52792E52-74AE-4132-A250-BE17998DD61D}"/>
              </a:ext>
            </a:extLst>
          </p:cNvPr>
          <p:cNvSpPr txBox="1">
            <a:spLocks/>
          </p:cNvSpPr>
          <p:nvPr/>
        </p:nvSpPr>
        <p:spPr>
          <a:xfrm>
            <a:off x="6739150" y="2055222"/>
            <a:ext cx="4971624"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Then, calculate the gradients for the weights in the current layer</a:t>
            </a:r>
            <a:endParaRPr lang="zh-CN" altLang="en-US" dirty="0"/>
          </a:p>
        </p:txBody>
      </p:sp>
      <p:sp>
        <p:nvSpPr>
          <p:cNvPr id="60" name="Content Placeholder 2">
            <a:extLst>
              <a:ext uri="{FF2B5EF4-FFF2-40B4-BE49-F238E27FC236}">
                <a16:creationId xmlns:a16="http://schemas.microsoft.com/office/drawing/2014/main" id="{18A371FC-D2AF-4459-B2F6-E654267DDC69}"/>
              </a:ext>
            </a:extLst>
          </p:cNvPr>
          <p:cNvSpPr txBox="1">
            <a:spLocks/>
          </p:cNvSpPr>
          <p:nvPr/>
        </p:nvSpPr>
        <p:spPr>
          <a:xfrm>
            <a:off x="942702" y="1532085"/>
            <a:ext cx="9542417"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When we know the gradients of the neurons for a layer:</a:t>
            </a:r>
            <a:endParaRPr lang="zh-CN" altLang="en-US" i="1" dirty="0"/>
          </a:p>
        </p:txBody>
      </p:sp>
      <p:sp>
        <p:nvSpPr>
          <p:cNvPr id="61" name="Content Placeholder 2">
            <a:extLst>
              <a:ext uri="{FF2B5EF4-FFF2-40B4-BE49-F238E27FC236}">
                <a16:creationId xmlns:a16="http://schemas.microsoft.com/office/drawing/2014/main" id="{8875F87C-ECC6-4D5E-8BE5-72DB28E6F16F}"/>
              </a:ext>
            </a:extLst>
          </p:cNvPr>
          <p:cNvSpPr txBox="1">
            <a:spLocks/>
          </p:cNvSpPr>
          <p:nvPr/>
        </p:nvSpPr>
        <p:spPr>
          <a:xfrm>
            <a:off x="838200" y="6032066"/>
            <a:ext cx="9542417"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We then repeat this process throughout each layer</a:t>
            </a:r>
            <a:endParaRPr lang="zh-CN" altLang="en-US" dirty="0"/>
          </a:p>
        </p:txBody>
      </p:sp>
    </p:spTree>
    <p:extLst>
      <p:ext uri="{BB962C8B-B14F-4D97-AF65-F5344CB8AC3E}">
        <p14:creationId xmlns:p14="http://schemas.microsoft.com/office/powerpoint/2010/main" val="53010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1C05-98AE-4565-BD9A-1E0DB916C2D6}"/>
              </a:ext>
            </a:extLst>
          </p:cNvPr>
          <p:cNvSpPr>
            <a:spLocks noGrp="1"/>
          </p:cNvSpPr>
          <p:nvPr>
            <p:ph type="title"/>
          </p:nvPr>
        </p:nvSpPr>
        <p:spPr/>
        <p:txBody>
          <a:bodyPr/>
          <a:lstStyle/>
          <a:p>
            <a:r>
              <a:rPr lang="en-US" altLang="zh-CN" dirty="0"/>
              <a:t>Architecture and Cycles</a:t>
            </a:r>
            <a:endParaRPr lang="zh-CN" altLang="en-US" dirty="0"/>
          </a:p>
        </p:txBody>
      </p:sp>
      <p:sp>
        <p:nvSpPr>
          <p:cNvPr id="3" name="Content Placeholder 2">
            <a:extLst>
              <a:ext uri="{FF2B5EF4-FFF2-40B4-BE49-F238E27FC236}">
                <a16:creationId xmlns:a16="http://schemas.microsoft.com/office/drawing/2014/main" id="{10545E37-1E28-4EE7-9352-D9FB29924BF0}"/>
              </a:ext>
            </a:extLst>
          </p:cNvPr>
          <p:cNvSpPr>
            <a:spLocks noGrp="1"/>
          </p:cNvSpPr>
          <p:nvPr>
            <p:ph idx="1"/>
          </p:nvPr>
        </p:nvSpPr>
        <p:spPr>
          <a:xfrm>
            <a:off x="838200" y="1825624"/>
            <a:ext cx="11353800" cy="5141233"/>
          </a:xfrm>
        </p:spPr>
        <p:txBody>
          <a:bodyPr>
            <a:normAutofit lnSpcReduction="10000"/>
          </a:bodyPr>
          <a:lstStyle/>
          <a:p>
            <a:r>
              <a:rPr lang="en-US" altLang="zh-CN" dirty="0"/>
              <a:t>There are 3 layers, FC0, FC1, and FC2, my SW Model trains to roughly 97.5% on MNIST with this architecture</a:t>
            </a:r>
          </a:p>
          <a:p>
            <a:r>
              <a:rPr lang="en-US" altLang="zh-CN" dirty="0"/>
              <a:t>FC0 has 98 neurons with a fan in of one 28*28 image: 784.</a:t>
            </a:r>
          </a:p>
          <a:p>
            <a:r>
              <a:rPr lang="en-US" altLang="zh-CN" dirty="0"/>
              <a:t>FC1 has 64 neurons</a:t>
            </a:r>
          </a:p>
          <a:p>
            <a:r>
              <a:rPr lang="en-US" altLang="zh-CN" dirty="0"/>
              <a:t>FC0 has 10 neurons</a:t>
            </a:r>
          </a:p>
          <a:p>
            <a:endParaRPr lang="en-US" altLang="zh-CN" dirty="0"/>
          </a:p>
          <a:p>
            <a:r>
              <a:rPr lang="en-US" altLang="zh-CN" dirty="0"/>
              <a:t>Forward pass: FAN_IN * </a:t>
            </a:r>
            <a:r>
              <a:rPr lang="en-US" altLang="zh-CN" dirty="0" err="1"/>
              <a:t>N_Neurons</a:t>
            </a:r>
            <a:r>
              <a:rPr lang="en-US" altLang="zh-CN" dirty="0"/>
              <a:t> MACs</a:t>
            </a:r>
          </a:p>
          <a:p>
            <a:r>
              <a:rPr lang="en-US" altLang="zh-CN" dirty="0"/>
              <a:t>NEURON_MODE: FAN_IN * </a:t>
            </a:r>
            <a:r>
              <a:rPr lang="en-US" altLang="zh-CN" dirty="0" err="1"/>
              <a:t>N_Neurons</a:t>
            </a:r>
            <a:r>
              <a:rPr lang="en-US" altLang="zh-CN" dirty="0"/>
              <a:t> MACs</a:t>
            </a:r>
          </a:p>
          <a:p>
            <a:r>
              <a:rPr lang="en-US" altLang="zh-CN" dirty="0"/>
              <a:t>WEIGHT_MODE: FAN_IN * </a:t>
            </a:r>
            <a:r>
              <a:rPr lang="en-US" altLang="zh-CN" dirty="0" err="1"/>
              <a:t>N_Neurons</a:t>
            </a:r>
            <a:r>
              <a:rPr lang="en-US" altLang="zh-CN" dirty="0"/>
              <a:t> MACs</a:t>
            </a:r>
          </a:p>
          <a:p>
            <a:r>
              <a:rPr lang="en-US" altLang="zh-CN" dirty="0"/>
              <a:t>Therefore, backward pass requires roughly double the amount of MACs as the forward pass (no NEURON_MODE for the first layer)</a:t>
            </a:r>
          </a:p>
          <a:p>
            <a:pPr lvl="1"/>
            <a:endParaRPr lang="en-US" altLang="zh-CN" dirty="0"/>
          </a:p>
          <a:p>
            <a:pPr marL="0" indent="0">
              <a:buNone/>
            </a:pP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121758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5653</TotalTime>
  <Words>1274</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Thesis Update #10</vt:lpstr>
      <vt:lpstr>Hardware Model Update Overview</vt:lpstr>
      <vt:lpstr>The Overall Architecture of the System</vt:lpstr>
      <vt:lpstr>Architecture of a Layer</vt:lpstr>
      <vt:lpstr>Backward pass has two schedulers</vt:lpstr>
      <vt:lpstr>Neuron Mode: Calculate dL/dN for previous layer</vt:lpstr>
      <vt:lpstr>Weight Mode: Calculate dL/dw for current layer</vt:lpstr>
      <vt:lpstr>Performing backpropagation</vt:lpstr>
      <vt:lpstr>Architecture and Cycles</vt:lpstr>
      <vt:lpstr>Architecture and Cycles</vt:lpstr>
      <vt:lpstr>Verification</vt:lpstr>
      <vt:lpstr>Verification: FC0 Forward Pass (384 Cycles)</vt:lpstr>
      <vt:lpstr>Verification: FC1 Forward Pass (392 Cycles)</vt:lpstr>
      <vt:lpstr>Verification: FC2 Forward Pass (320 Cycles)</vt:lpstr>
      <vt:lpstr>Verification: FC2 Backward (320 + 320 Cycles)</vt:lpstr>
      <vt:lpstr>Resource Usage</vt:lpstr>
      <vt:lpstr>Generalizability</vt:lpstr>
      <vt:lpstr>Going forward</vt:lpstr>
      <vt:lpstr>Report Writing (Questions)</vt:lpstr>
      <vt:lpstr>Exam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330</cp:revision>
  <dcterms:created xsi:type="dcterms:W3CDTF">2019-02-10T13:37:04Z</dcterms:created>
  <dcterms:modified xsi:type="dcterms:W3CDTF">2019-05-27T10:12:53Z</dcterms:modified>
</cp:coreProperties>
</file>