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2" r:id="rId4"/>
    <p:sldId id="263" r:id="rId5"/>
    <p:sldId id="268" r:id="rId6"/>
    <p:sldId id="269"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#4</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March 26,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Brief Recap of Current State of Affairs</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Initial network architecture proposed (9 layer conv net)</a:t>
            </a:r>
          </a:p>
          <a:p>
            <a:r>
              <a:rPr lang="en-US" altLang="zh-CN" dirty="0"/>
              <a:t>Using highly optimized framework model for CPU and GPU is done, benchmarks on the initial proposed network architecture have been logged</a:t>
            </a:r>
          </a:p>
          <a:p>
            <a:r>
              <a:rPr lang="en-US" altLang="zh-CN" dirty="0"/>
              <a:t>Began work on a software model to make sure the algorithmic implementation of the training via stochastic gradient descent is properly done</a:t>
            </a:r>
          </a:p>
          <a:p>
            <a:r>
              <a:rPr lang="en-US" altLang="zh-CN" dirty="0"/>
              <a:t>Began thinking about various ideas for how the hardware model should work</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E86D-8D13-4E4C-BAC9-B952572A04F7}"/>
              </a:ext>
            </a:extLst>
          </p:cNvPr>
          <p:cNvSpPr>
            <a:spLocks noGrp="1"/>
          </p:cNvSpPr>
          <p:nvPr>
            <p:ph type="title"/>
          </p:nvPr>
        </p:nvSpPr>
        <p:spPr/>
        <p:txBody>
          <a:bodyPr/>
          <a:lstStyle/>
          <a:p>
            <a:r>
              <a:rPr lang="en-US" altLang="zh-CN" dirty="0"/>
              <a:t>Using the </a:t>
            </a:r>
            <a:r>
              <a:rPr lang="en-US" altLang="zh-CN" dirty="0" err="1"/>
              <a:t>PyTorch</a:t>
            </a:r>
            <a:r>
              <a:rPr lang="en-US" altLang="zh-CN" dirty="0"/>
              <a:t> Framework Results:</a:t>
            </a:r>
            <a:endParaRPr lang="zh-CN" altLang="en-US" dirty="0"/>
          </a:p>
        </p:txBody>
      </p:sp>
      <p:sp>
        <p:nvSpPr>
          <p:cNvPr id="3" name="Content Placeholder 2">
            <a:extLst>
              <a:ext uri="{FF2B5EF4-FFF2-40B4-BE49-F238E27FC236}">
                <a16:creationId xmlns:a16="http://schemas.microsoft.com/office/drawing/2014/main" id="{936C993C-7BD1-4473-AE60-399ADED80F1C}"/>
              </a:ext>
            </a:extLst>
          </p:cNvPr>
          <p:cNvSpPr>
            <a:spLocks noGrp="1"/>
          </p:cNvSpPr>
          <p:nvPr>
            <p:ph idx="1"/>
          </p:nvPr>
        </p:nvSpPr>
        <p:spPr/>
        <p:txBody>
          <a:bodyPr>
            <a:normAutofit fontScale="92500" lnSpcReduction="10000"/>
          </a:bodyPr>
          <a:lstStyle/>
          <a:p>
            <a:r>
              <a:rPr lang="en-US" altLang="zh-CN" dirty="0"/>
              <a:t>The network reaches its best accuracy after around 10 epochs</a:t>
            </a:r>
          </a:p>
          <a:p>
            <a:r>
              <a:rPr lang="en-US" altLang="zh-CN" dirty="0"/>
              <a:t>CPU training:</a:t>
            </a:r>
          </a:p>
          <a:p>
            <a:pPr lvl="1"/>
            <a:r>
              <a:rPr lang="en-US" altLang="zh-CN" dirty="0"/>
              <a:t>Training time for 10 epochs is 23389 seconds</a:t>
            </a:r>
          </a:p>
          <a:p>
            <a:pPr lvl="1"/>
            <a:r>
              <a:rPr lang="en-US" altLang="zh-CN" dirty="0"/>
              <a:t>Alternatively, 6 hours 29 minutes and 49 seconds</a:t>
            </a:r>
          </a:p>
          <a:p>
            <a:r>
              <a:rPr lang="en-US" altLang="zh-CN" dirty="0"/>
              <a:t>GPU Training:</a:t>
            </a:r>
          </a:p>
          <a:p>
            <a:pPr lvl="1"/>
            <a:r>
              <a:rPr lang="en-US" altLang="zh-CN" dirty="0"/>
              <a:t>Training time for 10 epochs is 1743 seconds</a:t>
            </a:r>
          </a:p>
          <a:p>
            <a:pPr lvl="1"/>
            <a:r>
              <a:rPr lang="en-US" altLang="zh-CN" dirty="0"/>
              <a:t>Alternatively, 29 minutes and 3 seconds</a:t>
            </a:r>
          </a:p>
          <a:p>
            <a:r>
              <a:rPr lang="en-US" altLang="zh-CN" dirty="0"/>
              <a:t>Speedup of 13.42 for GPU</a:t>
            </a:r>
          </a:p>
          <a:p>
            <a:r>
              <a:rPr lang="en-US" altLang="zh-CN" dirty="0"/>
              <a:t>The difference between CPU and GPU for training time is massive</a:t>
            </a:r>
          </a:p>
          <a:p>
            <a:r>
              <a:rPr lang="en-US" altLang="zh-CN" dirty="0"/>
              <a:t>Due to “embarrassingly parallel” nature of deep convolutional neural networks</a:t>
            </a:r>
          </a:p>
        </p:txBody>
      </p:sp>
      <p:pic>
        <p:nvPicPr>
          <p:cNvPr id="4" name="Picture 3">
            <a:extLst>
              <a:ext uri="{FF2B5EF4-FFF2-40B4-BE49-F238E27FC236}">
                <a16:creationId xmlns:a16="http://schemas.microsoft.com/office/drawing/2014/main" id="{248EAEF1-1936-48FF-BB10-0CCF7A0ADB70}"/>
              </a:ext>
            </a:extLst>
          </p:cNvPr>
          <p:cNvPicPr>
            <a:picLocks noChangeAspect="1"/>
          </p:cNvPicPr>
          <p:nvPr/>
        </p:nvPicPr>
        <p:blipFill>
          <a:blip r:embed="rId2"/>
          <a:stretch>
            <a:fillRect/>
          </a:stretch>
        </p:blipFill>
        <p:spPr>
          <a:xfrm>
            <a:off x="7026863" y="3784146"/>
            <a:ext cx="5000625" cy="857250"/>
          </a:xfrm>
          <a:prstGeom prst="rect">
            <a:avLst/>
          </a:prstGeom>
          <a:ln>
            <a:solidFill>
              <a:schemeClr val="tx1"/>
            </a:solidFill>
          </a:ln>
        </p:spPr>
      </p:pic>
      <p:pic>
        <p:nvPicPr>
          <p:cNvPr id="5" name="Picture 4">
            <a:extLst>
              <a:ext uri="{FF2B5EF4-FFF2-40B4-BE49-F238E27FC236}">
                <a16:creationId xmlns:a16="http://schemas.microsoft.com/office/drawing/2014/main" id="{46C72665-6BF6-4791-8F2B-74F90D548250}"/>
              </a:ext>
            </a:extLst>
          </p:cNvPr>
          <p:cNvPicPr>
            <a:picLocks noChangeAspect="1"/>
          </p:cNvPicPr>
          <p:nvPr/>
        </p:nvPicPr>
        <p:blipFill>
          <a:blip r:embed="rId3"/>
          <a:stretch>
            <a:fillRect/>
          </a:stretch>
        </p:blipFill>
        <p:spPr>
          <a:xfrm>
            <a:off x="7175500" y="2587965"/>
            <a:ext cx="5016500" cy="752475"/>
          </a:xfrm>
          <a:prstGeom prst="rect">
            <a:avLst/>
          </a:prstGeom>
          <a:ln>
            <a:solidFill>
              <a:schemeClr val="tx1"/>
            </a:solidFill>
          </a:ln>
        </p:spPr>
      </p:pic>
    </p:spTree>
    <p:extLst>
      <p:ext uri="{BB962C8B-B14F-4D97-AF65-F5344CB8AC3E}">
        <p14:creationId xmlns:p14="http://schemas.microsoft.com/office/powerpoint/2010/main" val="261287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AEFC-0EC0-4316-864B-2E60A1A95723}"/>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2130427D-615F-4F0B-B635-52BBAFC9F75D}"/>
              </a:ext>
            </a:extLst>
          </p:cNvPr>
          <p:cNvSpPr>
            <a:spLocks noGrp="1"/>
          </p:cNvSpPr>
          <p:nvPr>
            <p:ph idx="1"/>
          </p:nvPr>
        </p:nvSpPr>
        <p:spPr>
          <a:xfrm>
            <a:off x="397392" y="1825626"/>
            <a:ext cx="3977640" cy="4351338"/>
          </a:xfrm>
        </p:spPr>
        <p:txBody>
          <a:bodyPr/>
          <a:lstStyle/>
          <a:p>
            <a:r>
              <a:rPr lang="en-US" altLang="zh-CN" dirty="0"/>
              <a:t>Decided to make a robust model flexible to support any network architecture</a:t>
            </a:r>
          </a:p>
          <a:p>
            <a:r>
              <a:rPr lang="en-US" altLang="zh-CN" dirty="0"/>
              <a:t>Google Test for unit testing</a:t>
            </a:r>
            <a:endParaRPr lang="zh-CN" altLang="en-US" dirty="0"/>
          </a:p>
        </p:txBody>
      </p:sp>
      <p:pic>
        <p:nvPicPr>
          <p:cNvPr id="4" name="Picture 3">
            <a:extLst>
              <a:ext uri="{FF2B5EF4-FFF2-40B4-BE49-F238E27FC236}">
                <a16:creationId xmlns:a16="http://schemas.microsoft.com/office/drawing/2014/main" id="{55A2A1C9-511A-44D9-970B-57242535BBEF}"/>
              </a:ext>
            </a:extLst>
          </p:cNvPr>
          <p:cNvPicPr>
            <a:picLocks noChangeAspect="1"/>
          </p:cNvPicPr>
          <p:nvPr/>
        </p:nvPicPr>
        <p:blipFill>
          <a:blip r:embed="rId2"/>
          <a:stretch>
            <a:fillRect/>
          </a:stretch>
        </p:blipFill>
        <p:spPr>
          <a:xfrm>
            <a:off x="4659166" y="1947545"/>
            <a:ext cx="7353158" cy="3643357"/>
          </a:xfrm>
          <a:prstGeom prst="rect">
            <a:avLst/>
          </a:prstGeom>
        </p:spPr>
      </p:pic>
    </p:spTree>
    <p:extLst>
      <p:ext uri="{BB962C8B-B14F-4D97-AF65-F5344CB8AC3E}">
        <p14:creationId xmlns:p14="http://schemas.microsoft.com/office/powerpoint/2010/main" val="223675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D17-A72B-410C-B934-4DEFE6CFEB83}"/>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4CBDD8B9-405C-470E-AF27-79048CB127D7}"/>
              </a:ext>
            </a:extLst>
          </p:cNvPr>
          <p:cNvSpPr>
            <a:spLocks noGrp="1"/>
          </p:cNvSpPr>
          <p:nvPr>
            <p:ph idx="1"/>
          </p:nvPr>
        </p:nvSpPr>
        <p:spPr>
          <a:xfrm>
            <a:off x="838200" y="1825625"/>
            <a:ext cx="6191250" cy="4351338"/>
          </a:xfrm>
        </p:spPr>
        <p:txBody>
          <a:bodyPr/>
          <a:lstStyle/>
          <a:p>
            <a:r>
              <a:rPr lang="en-US" altLang="zh-CN" dirty="0"/>
              <a:t>Currently backward pass is being debugged, will need few days to debug, still on schedule</a:t>
            </a:r>
          </a:p>
          <a:p>
            <a:r>
              <a:rPr lang="en-US" altLang="zh-CN" dirty="0"/>
              <a:t>Good at minimizing loss but currently my loss function is not proper for image classification and perhaps a few bugs to be ironed out</a:t>
            </a:r>
          </a:p>
          <a:p>
            <a:r>
              <a:rPr lang="en-US" altLang="zh-CN" dirty="0"/>
              <a:t>Right shows before and after 10 epochs of training on small randomized dataset of 100 elements</a:t>
            </a:r>
          </a:p>
          <a:p>
            <a:endParaRPr lang="zh-CN" altLang="en-US" dirty="0"/>
          </a:p>
        </p:txBody>
      </p:sp>
      <p:pic>
        <p:nvPicPr>
          <p:cNvPr id="4" name="Picture 3">
            <a:extLst>
              <a:ext uri="{FF2B5EF4-FFF2-40B4-BE49-F238E27FC236}">
                <a16:creationId xmlns:a16="http://schemas.microsoft.com/office/drawing/2014/main" id="{EACA7624-643E-4632-B137-C0CBEB5F2203}"/>
              </a:ext>
            </a:extLst>
          </p:cNvPr>
          <p:cNvPicPr>
            <a:picLocks noChangeAspect="1"/>
          </p:cNvPicPr>
          <p:nvPr/>
        </p:nvPicPr>
        <p:blipFill>
          <a:blip r:embed="rId2"/>
          <a:stretch>
            <a:fillRect/>
          </a:stretch>
        </p:blipFill>
        <p:spPr>
          <a:xfrm>
            <a:off x="7162799" y="1825625"/>
            <a:ext cx="4695825" cy="4317133"/>
          </a:xfrm>
          <a:prstGeom prst="rect">
            <a:avLst/>
          </a:prstGeom>
        </p:spPr>
      </p:pic>
    </p:spTree>
    <p:extLst>
      <p:ext uri="{BB962C8B-B14F-4D97-AF65-F5344CB8AC3E}">
        <p14:creationId xmlns:p14="http://schemas.microsoft.com/office/powerpoint/2010/main" val="27282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89C8-BB11-4B85-A644-F715BFA703F2}"/>
              </a:ext>
            </a:extLst>
          </p:cNvPr>
          <p:cNvSpPr>
            <a:spLocks noGrp="1"/>
          </p:cNvSpPr>
          <p:nvPr>
            <p:ph type="title"/>
          </p:nvPr>
        </p:nvSpPr>
        <p:spPr>
          <a:xfrm>
            <a:off x="838200" y="365125"/>
            <a:ext cx="11353800" cy="1325563"/>
          </a:xfrm>
        </p:spPr>
        <p:txBody>
          <a:bodyPr/>
          <a:lstStyle/>
          <a:p>
            <a:r>
              <a:rPr lang="en-US" altLang="zh-CN" dirty="0"/>
              <a:t>Software Model: Easy and intuitive to understand</a:t>
            </a:r>
            <a:endParaRPr lang="zh-CN" altLang="en-US" dirty="0"/>
          </a:p>
        </p:txBody>
      </p:sp>
      <p:pic>
        <p:nvPicPr>
          <p:cNvPr id="4" name="Picture 3">
            <a:extLst>
              <a:ext uri="{FF2B5EF4-FFF2-40B4-BE49-F238E27FC236}">
                <a16:creationId xmlns:a16="http://schemas.microsoft.com/office/drawing/2014/main" id="{0017C974-669A-4045-B06C-FE39C0EAE3A6}"/>
              </a:ext>
            </a:extLst>
          </p:cNvPr>
          <p:cNvPicPr>
            <a:picLocks noChangeAspect="1"/>
          </p:cNvPicPr>
          <p:nvPr/>
        </p:nvPicPr>
        <p:blipFill>
          <a:blip r:embed="rId2"/>
          <a:stretch>
            <a:fillRect/>
          </a:stretch>
        </p:blipFill>
        <p:spPr>
          <a:xfrm>
            <a:off x="1081087" y="1843087"/>
            <a:ext cx="4772025" cy="1381125"/>
          </a:xfrm>
          <a:prstGeom prst="rect">
            <a:avLst/>
          </a:prstGeom>
          <a:ln>
            <a:solidFill>
              <a:schemeClr val="tx1"/>
            </a:solidFill>
          </a:ln>
        </p:spPr>
      </p:pic>
      <p:sp>
        <p:nvSpPr>
          <p:cNvPr id="5" name="TextBox 4">
            <a:extLst>
              <a:ext uri="{FF2B5EF4-FFF2-40B4-BE49-F238E27FC236}">
                <a16:creationId xmlns:a16="http://schemas.microsoft.com/office/drawing/2014/main" id="{89822DED-4060-49FE-A596-D9DCAD684BDE}"/>
              </a:ext>
            </a:extLst>
          </p:cNvPr>
          <p:cNvSpPr txBox="1"/>
          <p:nvPr/>
        </p:nvSpPr>
        <p:spPr>
          <a:xfrm>
            <a:off x="1038224" y="1473755"/>
            <a:ext cx="3533775" cy="369332"/>
          </a:xfrm>
          <a:prstGeom prst="rect">
            <a:avLst/>
          </a:prstGeom>
          <a:noFill/>
        </p:spPr>
        <p:txBody>
          <a:bodyPr wrap="square" rtlCol="0">
            <a:spAutoFit/>
          </a:bodyPr>
          <a:lstStyle/>
          <a:p>
            <a:r>
              <a:rPr lang="en-US" altLang="zh-CN" b="1" dirty="0"/>
              <a:t>Make a Net object</a:t>
            </a:r>
            <a:endParaRPr lang="zh-CN" altLang="en-US" b="1" dirty="0"/>
          </a:p>
        </p:txBody>
      </p:sp>
      <p:pic>
        <p:nvPicPr>
          <p:cNvPr id="6" name="Picture 5">
            <a:extLst>
              <a:ext uri="{FF2B5EF4-FFF2-40B4-BE49-F238E27FC236}">
                <a16:creationId xmlns:a16="http://schemas.microsoft.com/office/drawing/2014/main" id="{E9C77387-FC7C-4B6F-BD6B-8C68F73A8D29}"/>
              </a:ext>
            </a:extLst>
          </p:cNvPr>
          <p:cNvPicPr>
            <a:picLocks noChangeAspect="1"/>
          </p:cNvPicPr>
          <p:nvPr/>
        </p:nvPicPr>
        <p:blipFill>
          <a:blip r:embed="rId3"/>
          <a:stretch>
            <a:fillRect/>
          </a:stretch>
        </p:blipFill>
        <p:spPr>
          <a:xfrm>
            <a:off x="1081087" y="3720193"/>
            <a:ext cx="4581525" cy="723900"/>
          </a:xfrm>
          <a:prstGeom prst="rect">
            <a:avLst/>
          </a:prstGeom>
          <a:ln>
            <a:solidFill>
              <a:schemeClr val="tx1"/>
            </a:solidFill>
          </a:ln>
        </p:spPr>
      </p:pic>
      <p:sp>
        <p:nvSpPr>
          <p:cNvPr id="7" name="TextBox 6">
            <a:extLst>
              <a:ext uri="{FF2B5EF4-FFF2-40B4-BE49-F238E27FC236}">
                <a16:creationId xmlns:a16="http://schemas.microsoft.com/office/drawing/2014/main" id="{72DE7D3B-F483-4A85-96C8-98BFFD30FC63}"/>
              </a:ext>
            </a:extLst>
          </p:cNvPr>
          <p:cNvSpPr txBox="1"/>
          <p:nvPr/>
        </p:nvSpPr>
        <p:spPr>
          <a:xfrm>
            <a:off x="1038223" y="3350861"/>
            <a:ext cx="3533775" cy="369332"/>
          </a:xfrm>
          <a:prstGeom prst="rect">
            <a:avLst/>
          </a:prstGeom>
          <a:noFill/>
        </p:spPr>
        <p:txBody>
          <a:bodyPr wrap="square" rtlCol="0">
            <a:spAutoFit/>
          </a:bodyPr>
          <a:lstStyle/>
          <a:p>
            <a:r>
              <a:rPr lang="en-US" altLang="zh-CN" b="1" dirty="0"/>
              <a:t>Make layers to add</a:t>
            </a:r>
            <a:endParaRPr lang="zh-CN" altLang="en-US" b="1" dirty="0"/>
          </a:p>
        </p:txBody>
      </p:sp>
      <p:pic>
        <p:nvPicPr>
          <p:cNvPr id="8" name="Picture 7">
            <a:extLst>
              <a:ext uri="{FF2B5EF4-FFF2-40B4-BE49-F238E27FC236}">
                <a16:creationId xmlns:a16="http://schemas.microsoft.com/office/drawing/2014/main" id="{8FEE433C-615F-4F0D-A09B-457D714D5715}"/>
              </a:ext>
            </a:extLst>
          </p:cNvPr>
          <p:cNvPicPr>
            <a:picLocks noChangeAspect="1"/>
          </p:cNvPicPr>
          <p:nvPr/>
        </p:nvPicPr>
        <p:blipFill>
          <a:blip r:embed="rId4"/>
          <a:stretch>
            <a:fillRect/>
          </a:stretch>
        </p:blipFill>
        <p:spPr>
          <a:xfrm>
            <a:off x="1081087" y="5295628"/>
            <a:ext cx="1771650" cy="676275"/>
          </a:xfrm>
          <a:prstGeom prst="rect">
            <a:avLst/>
          </a:prstGeom>
          <a:ln>
            <a:solidFill>
              <a:schemeClr val="tx1"/>
            </a:solidFill>
          </a:ln>
        </p:spPr>
      </p:pic>
      <p:sp>
        <p:nvSpPr>
          <p:cNvPr id="9" name="TextBox 8">
            <a:extLst>
              <a:ext uri="{FF2B5EF4-FFF2-40B4-BE49-F238E27FC236}">
                <a16:creationId xmlns:a16="http://schemas.microsoft.com/office/drawing/2014/main" id="{C35C8D41-CEA1-4008-AE7D-A4FBC45F21A3}"/>
              </a:ext>
            </a:extLst>
          </p:cNvPr>
          <p:cNvSpPr txBox="1"/>
          <p:nvPr/>
        </p:nvSpPr>
        <p:spPr>
          <a:xfrm>
            <a:off x="1038222" y="4909866"/>
            <a:ext cx="3533775" cy="369332"/>
          </a:xfrm>
          <a:prstGeom prst="rect">
            <a:avLst/>
          </a:prstGeom>
          <a:noFill/>
        </p:spPr>
        <p:txBody>
          <a:bodyPr wrap="square" rtlCol="0">
            <a:spAutoFit/>
          </a:bodyPr>
          <a:lstStyle/>
          <a:p>
            <a:r>
              <a:rPr lang="en-US" altLang="zh-CN" b="1" dirty="0"/>
              <a:t>Add layers to the Net object</a:t>
            </a:r>
            <a:endParaRPr lang="zh-CN" altLang="en-US" b="1" dirty="0"/>
          </a:p>
        </p:txBody>
      </p:sp>
      <p:sp>
        <p:nvSpPr>
          <p:cNvPr id="10" name="TextBox 9">
            <a:extLst>
              <a:ext uri="{FF2B5EF4-FFF2-40B4-BE49-F238E27FC236}">
                <a16:creationId xmlns:a16="http://schemas.microsoft.com/office/drawing/2014/main" id="{4DE1E8BB-701E-49EF-AAFC-9ECBD7A7BD16}"/>
              </a:ext>
            </a:extLst>
          </p:cNvPr>
          <p:cNvSpPr txBox="1"/>
          <p:nvPr/>
        </p:nvSpPr>
        <p:spPr>
          <a:xfrm>
            <a:off x="7577138" y="2533649"/>
            <a:ext cx="3533775" cy="369332"/>
          </a:xfrm>
          <a:prstGeom prst="rect">
            <a:avLst/>
          </a:prstGeom>
          <a:noFill/>
        </p:spPr>
        <p:txBody>
          <a:bodyPr wrap="square" rtlCol="0">
            <a:spAutoFit/>
          </a:bodyPr>
          <a:lstStyle/>
          <a:p>
            <a:r>
              <a:rPr lang="en-US" altLang="zh-CN" b="1" dirty="0"/>
              <a:t>Train on a labeled dataset</a:t>
            </a:r>
            <a:endParaRPr lang="zh-CN" altLang="en-US" b="1" dirty="0"/>
          </a:p>
        </p:txBody>
      </p:sp>
      <p:pic>
        <p:nvPicPr>
          <p:cNvPr id="11" name="Picture 10">
            <a:extLst>
              <a:ext uri="{FF2B5EF4-FFF2-40B4-BE49-F238E27FC236}">
                <a16:creationId xmlns:a16="http://schemas.microsoft.com/office/drawing/2014/main" id="{F8C19BB2-BF2C-4A7B-9400-BD9AEDF7C3F1}"/>
              </a:ext>
            </a:extLst>
          </p:cNvPr>
          <p:cNvPicPr>
            <a:picLocks noChangeAspect="1"/>
          </p:cNvPicPr>
          <p:nvPr/>
        </p:nvPicPr>
        <p:blipFill>
          <a:blip r:embed="rId5"/>
          <a:stretch>
            <a:fillRect/>
          </a:stretch>
        </p:blipFill>
        <p:spPr>
          <a:xfrm>
            <a:off x="7629527" y="2947987"/>
            <a:ext cx="3514725" cy="962025"/>
          </a:xfrm>
          <a:prstGeom prst="rect">
            <a:avLst/>
          </a:prstGeom>
          <a:ln>
            <a:solidFill>
              <a:schemeClr val="tx1"/>
            </a:solidFill>
          </a:ln>
        </p:spPr>
      </p:pic>
    </p:spTree>
    <p:extLst>
      <p:ext uri="{BB962C8B-B14F-4D97-AF65-F5344CB8AC3E}">
        <p14:creationId xmlns:p14="http://schemas.microsoft.com/office/powerpoint/2010/main" val="197227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F623-9982-459D-922C-03F7A11EEE81}"/>
              </a:ext>
            </a:extLst>
          </p:cNvPr>
          <p:cNvSpPr>
            <a:spLocks noGrp="1"/>
          </p:cNvSpPr>
          <p:nvPr>
            <p:ph type="title"/>
          </p:nvPr>
        </p:nvSpPr>
        <p:spPr/>
        <p:txBody>
          <a:bodyPr/>
          <a:lstStyle/>
          <a:p>
            <a:r>
              <a:rPr lang="en-US" altLang="zh-CN" dirty="0"/>
              <a:t>Hardware Ideas and Keeping Things Feasible</a:t>
            </a:r>
            <a:endParaRPr lang="zh-CN" altLang="en-US" dirty="0"/>
          </a:p>
        </p:txBody>
      </p:sp>
      <p:sp>
        <p:nvSpPr>
          <p:cNvPr id="3" name="Content Placeholder 2">
            <a:extLst>
              <a:ext uri="{FF2B5EF4-FFF2-40B4-BE49-F238E27FC236}">
                <a16:creationId xmlns:a16="http://schemas.microsoft.com/office/drawing/2014/main" id="{409AB2A0-40AC-4E71-85C3-314C442BF232}"/>
              </a:ext>
            </a:extLst>
          </p:cNvPr>
          <p:cNvSpPr>
            <a:spLocks noGrp="1"/>
          </p:cNvSpPr>
          <p:nvPr>
            <p:ph idx="1"/>
          </p:nvPr>
        </p:nvSpPr>
        <p:spPr>
          <a:xfrm>
            <a:off x="838200" y="1825625"/>
            <a:ext cx="10515600" cy="4897392"/>
          </a:xfrm>
        </p:spPr>
        <p:txBody>
          <a:bodyPr>
            <a:normAutofit/>
          </a:bodyPr>
          <a:lstStyle/>
          <a:p>
            <a:r>
              <a:rPr lang="en-US" altLang="zh-CN" dirty="0"/>
              <a:t>Imposing a few restrictions on the supported size of networks</a:t>
            </a:r>
          </a:p>
          <a:p>
            <a:r>
              <a:rPr lang="en-US" altLang="zh-CN" dirty="0"/>
              <a:t>To perform the backward pass, the activations of the neurons (outputs) must be saved for every single image in a batch</a:t>
            </a:r>
          </a:p>
          <a:p>
            <a:r>
              <a:rPr lang="en-US" altLang="zh-CN" dirty="0"/>
              <a:t>The amount of memory required for activations will grow linearly according to the batch size</a:t>
            </a:r>
          </a:p>
          <a:p>
            <a:r>
              <a:rPr lang="en-US" altLang="zh-CN" dirty="0"/>
              <a:t>Current thoughts:</a:t>
            </a:r>
          </a:p>
          <a:p>
            <a:pPr lvl="1"/>
            <a:r>
              <a:rPr lang="en-US" altLang="zh-CN" dirty="0"/>
              <a:t>Weights stay on the FPGA (like in the F-CNN paper), they do not shift in and out of memory for now</a:t>
            </a:r>
          </a:p>
          <a:p>
            <a:pPr lvl="1"/>
            <a:r>
              <a:rPr lang="en-US" altLang="zh-CN" dirty="0"/>
              <a:t>Have an activation buffer on chip. For each image processed, all activations from the forward pass will be stored in there. If the buffer tail pointer reaches the head, then we write the entire buffer to memory and repeat</a:t>
            </a:r>
            <a:endParaRPr lang="zh-CN" altLang="en-US" dirty="0"/>
          </a:p>
        </p:txBody>
      </p:sp>
    </p:spTree>
    <p:extLst>
      <p:ext uri="{BB962C8B-B14F-4D97-AF65-F5344CB8AC3E}">
        <p14:creationId xmlns:p14="http://schemas.microsoft.com/office/powerpoint/2010/main" val="371619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7A32-10E6-4D91-A82B-7CAE3E7AA7AE}"/>
              </a:ext>
            </a:extLst>
          </p:cNvPr>
          <p:cNvSpPr>
            <a:spLocks noGrp="1"/>
          </p:cNvSpPr>
          <p:nvPr>
            <p:ph type="title"/>
          </p:nvPr>
        </p:nvSpPr>
        <p:spPr>
          <a:xfrm>
            <a:off x="180975" y="965200"/>
            <a:ext cx="3762375" cy="4559300"/>
          </a:xfrm>
        </p:spPr>
        <p:txBody>
          <a:bodyPr>
            <a:normAutofit/>
          </a:bodyPr>
          <a:lstStyle/>
          <a:p>
            <a:r>
              <a:rPr lang="en-US" altLang="zh-CN" dirty="0"/>
              <a:t>Illustration of forward pass with proposed activation buffer</a:t>
            </a:r>
            <a:endParaRPr lang="zh-CN" altLang="en-US" dirty="0"/>
          </a:p>
        </p:txBody>
      </p:sp>
      <p:pic>
        <p:nvPicPr>
          <p:cNvPr id="4" name="Picture 3">
            <a:extLst>
              <a:ext uri="{FF2B5EF4-FFF2-40B4-BE49-F238E27FC236}">
                <a16:creationId xmlns:a16="http://schemas.microsoft.com/office/drawing/2014/main" id="{F447A21B-452E-4903-89F9-EABF79BFD72C}"/>
              </a:ext>
            </a:extLst>
          </p:cNvPr>
          <p:cNvPicPr>
            <a:picLocks noChangeAspect="1"/>
          </p:cNvPicPr>
          <p:nvPr/>
        </p:nvPicPr>
        <p:blipFill>
          <a:blip r:embed="rId2"/>
          <a:stretch>
            <a:fillRect/>
          </a:stretch>
        </p:blipFill>
        <p:spPr>
          <a:xfrm>
            <a:off x="4389238" y="0"/>
            <a:ext cx="7621787" cy="6858000"/>
          </a:xfrm>
          <a:prstGeom prst="rect">
            <a:avLst/>
          </a:prstGeom>
        </p:spPr>
      </p:pic>
    </p:spTree>
    <p:extLst>
      <p:ext uri="{BB962C8B-B14F-4D97-AF65-F5344CB8AC3E}">
        <p14:creationId xmlns:p14="http://schemas.microsoft.com/office/powerpoint/2010/main" val="346913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7A32-10E6-4D91-A82B-7CAE3E7AA7AE}"/>
              </a:ext>
            </a:extLst>
          </p:cNvPr>
          <p:cNvSpPr>
            <a:spLocks noGrp="1"/>
          </p:cNvSpPr>
          <p:nvPr>
            <p:ph type="title"/>
          </p:nvPr>
        </p:nvSpPr>
        <p:spPr>
          <a:xfrm>
            <a:off x="180975" y="965200"/>
            <a:ext cx="4029075" cy="4559300"/>
          </a:xfrm>
        </p:spPr>
        <p:txBody>
          <a:bodyPr>
            <a:normAutofit/>
          </a:bodyPr>
          <a:lstStyle/>
          <a:p>
            <a:r>
              <a:rPr lang="en-US" altLang="zh-CN" dirty="0"/>
              <a:t>Illustration of backward pass with proposed activation buffer</a:t>
            </a:r>
            <a:endParaRPr lang="zh-CN" altLang="en-US" dirty="0"/>
          </a:p>
        </p:txBody>
      </p:sp>
      <p:pic>
        <p:nvPicPr>
          <p:cNvPr id="3" name="Picture 2">
            <a:extLst>
              <a:ext uri="{FF2B5EF4-FFF2-40B4-BE49-F238E27FC236}">
                <a16:creationId xmlns:a16="http://schemas.microsoft.com/office/drawing/2014/main" id="{44B7DD97-C7D0-4FE3-8945-2F41FC6BEB0A}"/>
              </a:ext>
            </a:extLst>
          </p:cNvPr>
          <p:cNvPicPr>
            <a:picLocks noChangeAspect="1"/>
          </p:cNvPicPr>
          <p:nvPr/>
        </p:nvPicPr>
        <p:blipFill>
          <a:blip r:embed="rId2"/>
          <a:stretch>
            <a:fillRect/>
          </a:stretch>
        </p:blipFill>
        <p:spPr>
          <a:xfrm>
            <a:off x="5590911" y="0"/>
            <a:ext cx="6248927" cy="6858000"/>
          </a:xfrm>
          <a:prstGeom prst="rect">
            <a:avLst/>
          </a:prstGeom>
        </p:spPr>
      </p:pic>
    </p:spTree>
    <p:extLst>
      <p:ext uri="{BB962C8B-B14F-4D97-AF65-F5344CB8AC3E}">
        <p14:creationId xmlns:p14="http://schemas.microsoft.com/office/powerpoint/2010/main" val="2291935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TotalTime>
  <Words>412</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Thesis Update #4</vt:lpstr>
      <vt:lpstr>Brief Recap of Current State of Affairs</vt:lpstr>
      <vt:lpstr>Using the PyTorch Framework Results:</vt:lpstr>
      <vt:lpstr>Software Model</vt:lpstr>
      <vt:lpstr>Software Model</vt:lpstr>
      <vt:lpstr>Software Model: Easy and intuitive to understand</vt:lpstr>
      <vt:lpstr>Hardware Ideas and Keeping Things Feasible</vt:lpstr>
      <vt:lpstr>Illustration of forward pass with proposed activation buffer</vt:lpstr>
      <vt:lpstr>Illustration of backward pass with proposed activation buffer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54</cp:revision>
  <dcterms:created xsi:type="dcterms:W3CDTF">2019-02-10T13:37:04Z</dcterms:created>
  <dcterms:modified xsi:type="dcterms:W3CDTF">2019-03-26T09:32:27Z</dcterms:modified>
</cp:coreProperties>
</file>