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3" r:id="rId3"/>
    <p:sldId id="280" r:id="rId4"/>
    <p:sldId id="269" r:id="rId5"/>
    <p:sldId id="281" r:id="rId6"/>
    <p:sldId id="273" r:id="rId7"/>
    <p:sldId id="270" r:id="rId8"/>
    <p:sldId id="271" r:id="rId9"/>
    <p:sldId id="272" r:id="rId10"/>
    <p:sldId id="274" r:id="rId11"/>
    <p:sldId id="275" r:id="rId12"/>
    <p:sldId id="276" r:id="rId13"/>
    <p:sldId id="282" r:id="rId14"/>
    <p:sldId id="283" r:id="rId15"/>
    <p:sldId id="284" r:id="rId16"/>
    <p:sldId id="26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7AB1-8EFB-4066-96DB-14A7E1A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98030-E11E-44DE-9D1E-1B11701A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1" y="2426162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F07EA-68C2-464B-B976-BB9803CEA2E2}"/>
              </a:ext>
            </a:extLst>
          </p:cNvPr>
          <p:cNvSpPr txBox="1"/>
          <p:nvPr/>
        </p:nvSpPr>
        <p:spPr>
          <a:xfrm>
            <a:off x="3234688" y="1873759"/>
            <a:ext cx="5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Observation: 1 training cycle takes 3141 cycles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75760-BDAE-43AC-B373-B85E7359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7" y="2426162"/>
            <a:ext cx="3205098" cy="3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148-BE55-42E3-8764-1DC186E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2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9C34-8B3C-4000-B94C-869FC16E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98" y="2410777"/>
            <a:ext cx="3175091" cy="370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3FA8A-B601-40AA-AAA6-C7B4CC7D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56" y="2410777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809A3-9D87-4060-A521-DE49463187DF}"/>
              </a:ext>
            </a:extLst>
          </p:cNvPr>
          <p:cNvSpPr txBox="1"/>
          <p:nvPr/>
        </p:nvSpPr>
        <p:spPr>
          <a:xfrm>
            <a:off x="2342605" y="1488672"/>
            <a:ext cx="633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2 epochs, neuron 0 is now the maximum output, also, many of the other neurons are now the lowest possible value, 0x8000. Note, the learning rate is rather high.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E7A7-5EF2-4E14-AC8B-C430307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3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6D12A-05EA-4795-8B57-5A273961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93" y="2367235"/>
            <a:ext cx="3381103" cy="37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3B850-D79C-49BA-8A92-0C0345F5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61" y="2367235"/>
            <a:ext cx="3175091" cy="37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9298-AA39-4BA9-B5C0-CC17E50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6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48E52-AF05-4864-B1C5-9419A84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63" y="2559639"/>
            <a:ext cx="3314513" cy="363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1688A-2ECD-42E8-8024-845CF83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85" y="2559639"/>
            <a:ext cx="3381103" cy="37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4F1D1-34CA-4220-A357-21433D79D61B}"/>
              </a:ext>
            </a:extLst>
          </p:cNvPr>
          <p:cNvSpPr txBox="1"/>
          <p:nvPr/>
        </p:nvSpPr>
        <p:spPr>
          <a:xfrm>
            <a:off x="1992085" y="1532215"/>
            <a:ext cx="68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6 epochs, neuron 0 is now the highest possible number, and all the other neurons are the lowest possible number. This training simulation also inadvertently tested my saturation checking.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EF-631E-478A-B539-BF5377CA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Usage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DF40E-1969-4B5D-8363-8B517559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755582"/>
            <a:ext cx="5238750" cy="2809875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4D493E-EBA5-4F8E-A0AB-2E062BE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7" y="2985797"/>
            <a:ext cx="5106113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E967E-D50B-4B42-A79A-5795366CC2A6}"/>
              </a:ext>
            </a:extLst>
          </p:cNvPr>
          <p:cNvSpPr txBox="1"/>
          <p:nvPr/>
        </p:nvSpPr>
        <p:spPr>
          <a:xfrm>
            <a:off x="1454331" y="2316480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With weight gradient BRAM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34498-C669-4002-B148-C569B7E83498}"/>
              </a:ext>
            </a:extLst>
          </p:cNvPr>
          <p:cNvSpPr/>
          <p:nvPr/>
        </p:nvSpPr>
        <p:spPr>
          <a:xfrm>
            <a:off x="6835395" y="2316480"/>
            <a:ext cx="411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Last week: without weight gradient BRAM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42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C67-489F-41AA-A2DF-7E0D2019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E7E2-D696-45A1-9FDF-8B561D91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Previously non-violating regions are now causing slack violations, I believe it is due to the density of resource usage, 7.148 ns on routing.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D9337-F502-4B79-9701-83B4DE78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41" y="3434556"/>
            <a:ext cx="741997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CC3D4-C1B4-491B-8D86-7C840BE4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41" y="4544467"/>
            <a:ext cx="8324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F3E-5189-4275-B1B1-13902E3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forward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013B-943F-4562-A2E0-429C7D62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Report writing</a:t>
            </a:r>
          </a:p>
          <a:p>
            <a:endParaRPr lang="en-US" altLang="zh-CN" dirty="0"/>
          </a:p>
          <a:p>
            <a:r>
              <a:rPr lang="en-US" altLang="zh-CN" dirty="0"/>
              <a:t>Now that training is working, want to define an actual loss function (or just constant gradients based on label) that can be used with labels for the MNIST images. I estimate that I will be able to put about 100-200 images on the FPGA in BRAM</a:t>
            </a:r>
          </a:p>
          <a:p>
            <a:endParaRPr lang="en-US" altLang="zh-CN" dirty="0"/>
          </a:p>
          <a:p>
            <a:r>
              <a:rPr lang="en-US" altLang="zh-CN" dirty="0"/>
              <a:t>The backward pass logic has increased resource usage and has resulted in some negative slack, if I have the time I will try to fix this</a:t>
            </a:r>
          </a:p>
          <a:p>
            <a:endParaRPr lang="en-US" altLang="zh-CN" dirty="0"/>
          </a:p>
          <a:p>
            <a:r>
              <a:rPr lang="en-US" altLang="zh-CN" dirty="0"/>
              <a:t>Ideally, the loss function or signed gradients, although sub-optimal for training, will still be able to realize decent training results, this could allow for a demo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04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hand-in is on Friday, June 28, I fly to the US on Wednesday, July 10.</a:t>
            </a:r>
          </a:p>
          <a:p>
            <a:endParaRPr lang="en-US" dirty="0"/>
          </a:p>
          <a:p>
            <a:r>
              <a:rPr lang="en-US" dirty="0"/>
              <a:t>We have tentatively scheduled the exam for July 8, 2019.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7-E45D-4B61-9669-6BF4C00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 Update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1F52-D998-4F5A-8299-FF66F93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and verified backpropagation architecture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and verified weight update phase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 state machine for each layer to allow “looping” through the states, </a:t>
            </a:r>
            <a:r>
              <a:rPr lang="en-US" altLang="zh-CN" dirty="0" err="1"/>
              <a:t>i.e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Forward</a:t>
            </a:r>
            <a:r>
              <a:rPr lang="en-US" altLang="zh-CN" dirty="0">
                <a:sym typeface="Wingdings" panose="05000000000000000000" pitchFamily="2" charset="2"/>
              </a:rPr>
              <a:t> – wait for gradients to be ready –  backward – update weights – forward –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D8D-0760-48EF-8491-C46ACB7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5"/>
            <a:ext cx="11425645" cy="1325563"/>
          </a:xfrm>
        </p:spPr>
        <p:txBody>
          <a:bodyPr/>
          <a:lstStyle/>
          <a:p>
            <a:r>
              <a:rPr lang="en-US" altLang="zh-CN" dirty="0"/>
              <a:t>Differences in backpropagation for previous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1E46-1A30-485F-9331-1998CAE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Fc0 and fc1 both need to know the input and output activation of the neuron, fc2 only needed the input activations so a bit more data needed to be rerouted to back prop module</a:t>
            </a:r>
          </a:p>
          <a:p>
            <a:endParaRPr lang="en-US" altLang="zh-CN" dirty="0"/>
          </a:p>
          <a:p>
            <a:r>
              <a:rPr lang="en-US" altLang="zh-CN" dirty="0"/>
              <a:t>To backprop neuron gradients for fc0 in fc1, need to sum reduce 16 values in a cycle</a:t>
            </a:r>
          </a:p>
          <a:p>
            <a:pPr lvl="1"/>
            <a:r>
              <a:rPr lang="en-US" altLang="zh-CN" dirty="0"/>
              <a:t>Added a 5-stage pipelined addition reduction module</a:t>
            </a:r>
          </a:p>
          <a:p>
            <a:pPr lvl="2"/>
            <a:r>
              <a:rPr lang="en-US" altLang="zh-CN" dirty="0"/>
              <a:t>16 – 8 – 4 – 2 – 1 – Write to output (5 stages)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2A75-192F-42AD-BF28-49BEED3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BP for FC0 and FC1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BBD-A9FD-4F94-9ADB-EADD0183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04"/>
            <a:ext cx="10515600" cy="983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There are 76,832 gradients for FC0 and 6,664 for FC1… I’ll just randomly choose a few gradients for this ppt. I do have all 80,000+ gradients available if other gradients want to be checked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A80E-9201-499B-84FF-490EFC63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18" y="2653405"/>
            <a:ext cx="2693026" cy="4204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E2D7-B0EB-4516-ADE0-311FD051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5" y="2658115"/>
            <a:ext cx="1570618" cy="4199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ABC2A-F99A-4433-8A01-29A4C7231F47}"/>
              </a:ext>
            </a:extLst>
          </p:cNvPr>
          <p:cNvSpPr txBox="1"/>
          <p:nvPr/>
        </p:nvSpPr>
        <p:spPr>
          <a:xfrm>
            <a:off x="539695" y="1986401"/>
            <a:ext cx="448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234</a:t>
            </a:r>
            <a:r>
              <a:rPr lang="en-US" altLang="zh-CN" dirty="0"/>
              <a:t>  for neurons 0-22 in layer 0. Signs all align, value checked for neuron 0, 14, 22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63550-F3D3-4620-927A-7B0A738A28E2}"/>
              </a:ext>
            </a:extLst>
          </p:cNvPr>
          <p:cNvSpPr txBox="1"/>
          <p:nvPr/>
        </p:nvSpPr>
        <p:spPr>
          <a:xfrm>
            <a:off x="1370467" y="2781206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0.0219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AB3CD-2492-4D9D-8078-2EE4DDB1A173}"/>
              </a:ext>
            </a:extLst>
          </p:cNvPr>
          <p:cNvSpPr txBox="1"/>
          <p:nvPr/>
        </p:nvSpPr>
        <p:spPr>
          <a:xfrm>
            <a:off x="1370466" y="6611858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0.03601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61214-22CC-4C4E-A98F-48E30293802E}"/>
              </a:ext>
            </a:extLst>
          </p:cNvPr>
          <p:cNvSpPr txBox="1"/>
          <p:nvPr/>
        </p:nvSpPr>
        <p:spPr>
          <a:xfrm>
            <a:off x="1349098" y="5235632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-0.06104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9641E-CBB1-4704-AEB9-E65A5C2E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33" y="3716660"/>
            <a:ext cx="2331036" cy="263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0DFBF-0073-410B-8ADE-65D2E66E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869" y="3716660"/>
            <a:ext cx="3295650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650C8-6E40-4EB4-8ABF-24323C6FECCA}"/>
              </a:ext>
            </a:extLst>
          </p:cNvPr>
          <p:cNvSpPr txBox="1"/>
          <p:nvPr/>
        </p:nvSpPr>
        <p:spPr>
          <a:xfrm>
            <a:off x="6648759" y="2956674"/>
            <a:ext cx="448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84</a:t>
            </a:r>
            <a:r>
              <a:rPr lang="en-US" altLang="zh-CN" dirty="0"/>
              <a:t>  for neurons 0-7 in layer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C8E-320E-498F-9B1E-A8994F1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Gradient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0BC2-EE5D-45A7-9CC2-FE6EE95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6897" cy="4792889"/>
          </a:xfrm>
        </p:spPr>
        <p:txBody>
          <a:bodyPr>
            <a:normAutofit/>
          </a:bodyPr>
          <a:lstStyle/>
          <a:p>
            <a:r>
              <a:rPr lang="en-US" altLang="zh-CN" dirty="0"/>
              <a:t>Add one propagates through the layers, the gradients of the weights becomes less and less. See the gradients for weight</a:t>
            </a:r>
            <a:r>
              <a:rPr lang="en-US" altLang="zh-CN" baseline="-25000" dirty="0"/>
              <a:t>438</a:t>
            </a:r>
            <a:r>
              <a:rPr lang="en-US" altLang="zh-CN" dirty="0"/>
              <a:t> of layer 0 neurons on the right</a:t>
            </a:r>
          </a:p>
          <a:p>
            <a:endParaRPr lang="en-US" altLang="zh-CN" dirty="0"/>
          </a:p>
          <a:p>
            <a:r>
              <a:rPr lang="en-US" altLang="zh-CN" dirty="0"/>
              <a:t>Current learning rate is 0.125, which is quite high, 3 right bit shifts. For some of the gradients, this means that the change to the actual weight will be 0 in the update phase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64AF-D237-416B-A348-FD06EA18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"/>
          <a:stretch/>
        </p:blipFill>
        <p:spPr>
          <a:xfrm>
            <a:off x="8259450" y="2185"/>
            <a:ext cx="1465853" cy="6855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06A89-9D64-4C00-B62D-F2A4D49C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03" y="0"/>
            <a:ext cx="219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00A-6286-4A9E-8A4B-0EAFA289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291101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Layer States </a:t>
            </a:r>
            <a:br>
              <a:rPr lang="en-US" altLang="zh-CN" sz="3600" dirty="0"/>
            </a:br>
            <a:r>
              <a:rPr lang="en-US" altLang="zh-CN" sz="3600" dirty="0"/>
              <a:t>Currently designed to train constantly over provided input</a:t>
            </a:r>
            <a:endParaRPr lang="zh-CN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FCDF7-57AC-4BFA-9D5A-6B2A9627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582465"/>
            <a:ext cx="9350806" cy="49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9BE-B983-4A95-85AA-BC47D4A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96-717B-499B-8CCB-0E36E882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r>
              <a:rPr lang="en-US" altLang="zh-CN" dirty="0"/>
              <a:t>Idea – Iterate a pointer over the BRAM, updating weights as you go</a:t>
            </a:r>
          </a:p>
          <a:p>
            <a:r>
              <a:rPr lang="en-US" altLang="zh-CN" dirty="0"/>
              <a:t>Two cycles for each pointer iteration</a:t>
            </a:r>
          </a:p>
          <a:p>
            <a:r>
              <a:rPr lang="en-US" altLang="zh-CN" dirty="0"/>
              <a:t>Cycle 1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from weight BRAM</a:t>
            </a:r>
          </a:p>
          <a:p>
            <a:pPr lvl="1"/>
            <a:r>
              <a:rPr lang="en-US" altLang="zh-CN" dirty="0"/>
              <a:t>Read gradient from weight gradient BRAM</a:t>
            </a:r>
          </a:p>
          <a:p>
            <a:r>
              <a:rPr lang="en-US" altLang="zh-CN" dirty="0"/>
              <a:t>Cycle 2</a:t>
            </a:r>
          </a:p>
          <a:p>
            <a:pPr lvl="1"/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+ gradient * </a:t>
            </a:r>
            <a:r>
              <a:rPr lang="en-US" altLang="zh-CN" dirty="0" err="1"/>
              <a:t>learning_rate</a:t>
            </a:r>
            <a:r>
              <a:rPr lang="en-US" altLang="zh-CN" dirty="0"/>
              <a:t> (0.125 in demo, right shift of 3)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to weight BRAM</a:t>
            </a:r>
          </a:p>
          <a:p>
            <a:pPr lvl="1"/>
            <a:r>
              <a:rPr lang="en-US" altLang="zh-CN" dirty="0"/>
              <a:t>Increment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72-31B1-4948-AC29-7746A32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AD8-2C29-465E-9287-92EA97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825625"/>
            <a:ext cx="11591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input data is still random, but let’s assume it is a ‘0’. Since the loss function is not implemented, we can set the loss gradients to be negative for 0 (if neuron 0’s output increases, loss decreases), and positive for the others</a:t>
            </a:r>
          </a:p>
          <a:p>
            <a:pPr lvl="1"/>
            <a:r>
              <a:rPr lang="en-US" altLang="zh-CN" dirty="0"/>
              <a:t>This could be actually be used for the training process down the road since it isn’t so far off from what loss functions are doing</a:t>
            </a:r>
          </a:p>
          <a:p>
            <a:pPr lvl="1"/>
            <a:r>
              <a:rPr lang="en-US" altLang="zh-CN" dirty="0"/>
              <a:t>Otherwise, I can implement loss function using sigmoid: </a:t>
            </a:r>
            <a:r>
              <a:rPr lang="el-GR" altLang="zh-CN" dirty="0"/>
              <a:t>tanh(x)=2σ(2⋅x)−1</a:t>
            </a:r>
            <a:endParaRPr lang="en-US" altLang="zh-CN" dirty="0"/>
          </a:p>
          <a:p>
            <a:pPr lvl="2"/>
            <a:r>
              <a:rPr lang="en-US" altLang="zh-CN" dirty="0"/>
              <a:t>Tanh is supported with a CORDIC core</a:t>
            </a:r>
          </a:p>
          <a:p>
            <a:pPr lvl="2"/>
            <a:r>
              <a:rPr lang="en-US" altLang="zh-CN" dirty="0"/>
              <a:t>Might just be better to set positive gradients for wrong labels and negative for correct for sake of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4EFB-3DAB-4588-83FE-09F2A147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72" y="5506991"/>
            <a:ext cx="9526594" cy="8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E1C9-5550-458F-8F58-0A11066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577-9403-4700-8988-5BAF80FD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491775" cy="4351338"/>
          </a:xfrm>
        </p:spPr>
        <p:txBody>
          <a:bodyPr/>
          <a:lstStyle/>
          <a:p>
            <a:r>
              <a:rPr lang="en-US" altLang="zh-CN" dirty="0"/>
              <a:t>Initial Output (Hex simulated and Python script verified)</a:t>
            </a:r>
          </a:p>
          <a:p>
            <a:r>
              <a:rPr lang="en-US" altLang="zh-CN" dirty="0"/>
              <a:t>Out is totally “wrong”, neuron 0 has the 2nd most negative output</a:t>
            </a:r>
          </a:p>
          <a:p>
            <a:pPr lvl="1"/>
            <a:r>
              <a:rPr lang="en-US" altLang="zh-CN" dirty="0"/>
              <a:t>Only converted a few hex numbers to decimal because they have been verified before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DD34-E20C-410C-B5B3-7C20F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3241947"/>
            <a:ext cx="4467224" cy="356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A8C0E-3FF0-43E6-B4DE-6FB6BF79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42" y="3241947"/>
            <a:ext cx="3198509" cy="356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2D799-D71E-4363-BB63-B61787581206}"/>
              </a:ext>
            </a:extLst>
          </p:cNvPr>
          <p:cNvSpPr txBox="1"/>
          <p:nvPr/>
        </p:nvSpPr>
        <p:spPr>
          <a:xfrm>
            <a:off x="4400545" y="400077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-0.26294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CEDA-6B8F-4165-B161-AA8E467FA23B}"/>
              </a:ext>
            </a:extLst>
          </p:cNvPr>
          <p:cNvSpPr txBox="1"/>
          <p:nvPr/>
        </p:nvSpPr>
        <p:spPr>
          <a:xfrm>
            <a:off x="4400546" y="4270502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-0.09814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A6-C30F-4AFB-A4FF-C3EA23115F72}"/>
              </a:ext>
            </a:extLst>
          </p:cNvPr>
          <p:cNvSpPr txBox="1"/>
          <p:nvPr/>
        </p:nvSpPr>
        <p:spPr>
          <a:xfrm>
            <a:off x="4478923" y="507524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0.10620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</TotalTime>
  <Words>817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Thesis Update #11</vt:lpstr>
      <vt:lpstr>Hardware Model Update Overview</vt:lpstr>
      <vt:lpstr>Differences in backpropagation for previous layers</vt:lpstr>
      <vt:lpstr>Verification of BP for FC0 and FC1 layers</vt:lpstr>
      <vt:lpstr>Vanishing Gradient Problem</vt:lpstr>
      <vt:lpstr>Layer States  Currently designed to train constantly over provided input</vt:lpstr>
      <vt:lpstr>Update Architecture</vt:lpstr>
      <vt:lpstr>Simple Functional Test of the Training Cycle</vt:lpstr>
      <vt:lpstr>Simple Functional Test of the Training Cycle</vt:lpstr>
      <vt:lpstr>Epoch 1</vt:lpstr>
      <vt:lpstr>Epoch 2</vt:lpstr>
      <vt:lpstr>Epoch 3</vt:lpstr>
      <vt:lpstr>Epoch 6</vt:lpstr>
      <vt:lpstr>Resource Usage</vt:lpstr>
      <vt:lpstr>Timing</vt:lpstr>
      <vt:lpstr>Going forward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376</cp:revision>
  <dcterms:created xsi:type="dcterms:W3CDTF">2019-02-10T13:37:04Z</dcterms:created>
  <dcterms:modified xsi:type="dcterms:W3CDTF">2019-06-03T10:41:06Z</dcterms:modified>
</cp:coreProperties>
</file>