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1" r:id="rId3"/>
    <p:sldId id="263" r:id="rId4"/>
    <p:sldId id="262" r:id="rId5"/>
    <p:sldId id="265" r:id="rId6"/>
    <p:sldId id="266" r:id="rId7"/>
    <p:sldId id="267" r:id="rId8"/>
    <p:sldId id="268"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#5</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April 1,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9C34-4E69-43C3-A3A6-90386429E50D}"/>
              </a:ext>
            </a:extLst>
          </p:cNvPr>
          <p:cNvSpPr>
            <a:spLocks noGrp="1"/>
          </p:cNvSpPr>
          <p:nvPr>
            <p:ph type="title"/>
          </p:nvPr>
        </p:nvSpPr>
        <p:spPr/>
        <p:txBody>
          <a:bodyPr/>
          <a:lstStyle/>
          <a:p>
            <a:r>
              <a:rPr lang="en-US" altLang="zh-CN" dirty="0"/>
              <a:t>Notes on the </a:t>
            </a:r>
            <a:r>
              <a:rPr lang="en-US" altLang="zh-CN" dirty="0" err="1"/>
              <a:t>ZedBoard</a:t>
            </a:r>
            <a:endParaRPr lang="zh-CN" altLang="en-US" dirty="0"/>
          </a:p>
        </p:txBody>
      </p:sp>
      <p:sp>
        <p:nvSpPr>
          <p:cNvPr id="3" name="Content Placeholder 2">
            <a:extLst>
              <a:ext uri="{FF2B5EF4-FFF2-40B4-BE49-F238E27FC236}">
                <a16:creationId xmlns:a16="http://schemas.microsoft.com/office/drawing/2014/main" id="{0BFFAC6C-256C-45E8-A19A-68EED97B18C0}"/>
              </a:ext>
            </a:extLst>
          </p:cNvPr>
          <p:cNvSpPr>
            <a:spLocks noGrp="1"/>
          </p:cNvSpPr>
          <p:nvPr>
            <p:ph idx="1"/>
          </p:nvPr>
        </p:nvSpPr>
        <p:spPr/>
        <p:txBody>
          <a:bodyPr>
            <a:normAutofit fontScale="92500" lnSpcReduction="10000"/>
          </a:bodyPr>
          <a:lstStyle/>
          <a:p>
            <a:r>
              <a:rPr lang="en-US" altLang="zh-CN" dirty="0"/>
              <a:t>Have booted up the </a:t>
            </a:r>
            <a:r>
              <a:rPr lang="en-US" altLang="zh-CN" dirty="0" err="1"/>
              <a:t>ZedBoard</a:t>
            </a:r>
            <a:r>
              <a:rPr lang="en-US" altLang="zh-CN" dirty="0"/>
              <a:t> and able to connect via PuTTY over terminal, ran simple LED read/write programs on the provided boot setup</a:t>
            </a:r>
          </a:p>
          <a:p>
            <a:endParaRPr lang="en-US" altLang="zh-CN" dirty="0"/>
          </a:p>
          <a:p>
            <a:r>
              <a:rPr lang="en-US" altLang="zh-CN" dirty="0"/>
              <a:t>Considering throwing </a:t>
            </a:r>
            <a:r>
              <a:rPr lang="en-US" altLang="zh-CN" dirty="0" err="1"/>
              <a:t>PetaLinux</a:t>
            </a:r>
            <a:r>
              <a:rPr lang="en-US" altLang="zh-CN" dirty="0"/>
              <a:t> on as the OS so that the boot image isn’t reloaded from a g-zipped file each time and ease of cross-compiling</a:t>
            </a:r>
          </a:p>
          <a:p>
            <a:endParaRPr lang="en-US" altLang="zh-CN" dirty="0"/>
          </a:p>
          <a:p>
            <a:r>
              <a:rPr lang="en-US" altLang="zh-CN" dirty="0"/>
              <a:t>Ideal would be to connect it to network and SSH in, also easier to transfer files this way, perhaps need to do using a router ?</a:t>
            </a:r>
          </a:p>
          <a:p>
            <a:endParaRPr lang="en-US" altLang="zh-CN" dirty="0"/>
          </a:p>
          <a:p>
            <a:r>
              <a:rPr lang="en-US" altLang="zh-CN" dirty="0"/>
              <a:t>There is a DRAM Xilinx module that can handle DDR3</a:t>
            </a:r>
            <a:endParaRPr lang="zh-CN" altLang="en-US" dirty="0"/>
          </a:p>
        </p:txBody>
      </p:sp>
    </p:spTree>
    <p:extLst>
      <p:ext uri="{BB962C8B-B14F-4D97-AF65-F5344CB8AC3E}">
        <p14:creationId xmlns:p14="http://schemas.microsoft.com/office/powerpoint/2010/main" val="249699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99C-8878-4186-BAD6-ABF97CAF1374}"/>
              </a:ext>
            </a:extLst>
          </p:cNvPr>
          <p:cNvSpPr>
            <a:spLocks noGrp="1"/>
          </p:cNvSpPr>
          <p:nvPr>
            <p:ph type="title"/>
          </p:nvPr>
        </p:nvSpPr>
        <p:spPr/>
        <p:txBody>
          <a:bodyPr/>
          <a:lstStyle/>
          <a:p>
            <a:r>
              <a:rPr lang="en-US" altLang="zh-CN" dirty="0"/>
              <a:t>Agenda</a:t>
            </a:r>
            <a:endParaRPr lang="zh-CN" altLang="en-US" dirty="0"/>
          </a:p>
        </p:txBody>
      </p:sp>
      <p:sp>
        <p:nvSpPr>
          <p:cNvPr id="3" name="Content Placeholder 2">
            <a:extLst>
              <a:ext uri="{FF2B5EF4-FFF2-40B4-BE49-F238E27FC236}">
                <a16:creationId xmlns:a16="http://schemas.microsoft.com/office/drawing/2014/main" id="{50481F62-C880-40D3-AACE-A2A67BC316C9}"/>
              </a:ext>
            </a:extLst>
          </p:cNvPr>
          <p:cNvSpPr>
            <a:spLocks noGrp="1"/>
          </p:cNvSpPr>
          <p:nvPr>
            <p:ph idx="1"/>
          </p:nvPr>
        </p:nvSpPr>
        <p:spPr/>
        <p:txBody>
          <a:bodyPr/>
          <a:lstStyle/>
          <a:p>
            <a:r>
              <a:rPr lang="en-US" altLang="zh-CN" dirty="0"/>
              <a:t>Updates on the software model</a:t>
            </a:r>
          </a:p>
          <a:p>
            <a:endParaRPr lang="en-US" altLang="zh-CN" dirty="0"/>
          </a:p>
          <a:p>
            <a:r>
              <a:rPr lang="en-US" altLang="zh-CN" dirty="0"/>
              <a:t>Updates to the model test network architecture</a:t>
            </a:r>
          </a:p>
          <a:p>
            <a:endParaRPr lang="en-US" altLang="zh-CN" dirty="0"/>
          </a:p>
          <a:p>
            <a:r>
              <a:rPr lang="en-US" altLang="zh-CN" dirty="0"/>
              <a:t>Scope of FPGA implementation</a:t>
            </a:r>
          </a:p>
          <a:p>
            <a:endParaRPr lang="en-US" altLang="zh-CN" dirty="0"/>
          </a:p>
          <a:p>
            <a:r>
              <a:rPr lang="en-US" altLang="zh-CN" dirty="0"/>
              <a:t>Some </a:t>
            </a:r>
            <a:r>
              <a:rPr lang="en-US" altLang="zh-CN" dirty="0" err="1"/>
              <a:t>ZedBoard</a:t>
            </a:r>
            <a:r>
              <a:rPr lang="en-US" altLang="zh-CN" dirty="0"/>
              <a:t> stuff</a:t>
            </a:r>
          </a:p>
          <a:p>
            <a:endParaRPr lang="zh-CN" altLang="en-US" dirty="0"/>
          </a:p>
        </p:txBody>
      </p:sp>
    </p:spTree>
    <p:extLst>
      <p:ext uri="{BB962C8B-B14F-4D97-AF65-F5344CB8AC3E}">
        <p14:creationId xmlns:p14="http://schemas.microsoft.com/office/powerpoint/2010/main" val="17009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9189-ADF3-4756-82FC-5C45AC568418}"/>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27C94120-FCD3-4648-86B9-0FECAD0ED4FA}"/>
              </a:ext>
            </a:extLst>
          </p:cNvPr>
          <p:cNvSpPr>
            <a:spLocks noGrp="1"/>
          </p:cNvSpPr>
          <p:nvPr>
            <p:ph idx="1"/>
          </p:nvPr>
        </p:nvSpPr>
        <p:spPr>
          <a:xfrm>
            <a:off x="838200" y="1825624"/>
            <a:ext cx="7217229" cy="5032375"/>
          </a:xfrm>
        </p:spPr>
        <p:txBody>
          <a:bodyPr/>
          <a:lstStyle/>
          <a:p>
            <a:r>
              <a:rPr lang="en-US" altLang="zh-CN" dirty="0"/>
              <a:t>Added momentum, results in faster convergence, though the implication is that an extra value will be needed per weight</a:t>
            </a:r>
          </a:p>
          <a:p>
            <a:r>
              <a:rPr lang="en-US" altLang="zh-CN" dirty="0"/>
              <a:t>Modified the loss function to be better for image classification</a:t>
            </a:r>
          </a:p>
          <a:p>
            <a:r>
              <a:rPr lang="en-US" altLang="zh-CN" dirty="0"/>
              <a:t>Image to the right is training the network on 50 random input samples in a 3-layer network</a:t>
            </a:r>
          </a:p>
          <a:p>
            <a:endParaRPr lang="en-US" altLang="zh-CN" dirty="0"/>
          </a:p>
          <a:p>
            <a:r>
              <a:rPr lang="en-US" altLang="zh-CN" dirty="0"/>
              <a:t>Expected to test on CIFAR 10 this week</a:t>
            </a:r>
            <a:endParaRPr lang="zh-CN" altLang="en-US" dirty="0"/>
          </a:p>
        </p:txBody>
      </p:sp>
      <p:pic>
        <p:nvPicPr>
          <p:cNvPr id="4" name="Picture 3">
            <a:extLst>
              <a:ext uri="{FF2B5EF4-FFF2-40B4-BE49-F238E27FC236}">
                <a16:creationId xmlns:a16="http://schemas.microsoft.com/office/drawing/2014/main" id="{39771A29-A8F8-4951-BC52-7C3104D6EF65}"/>
              </a:ext>
            </a:extLst>
          </p:cNvPr>
          <p:cNvPicPr>
            <a:picLocks noChangeAspect="1"/>
          </p:cNvPicPr>
          <p:nvPr/>
        </p:nvPicPr>
        <p:blipFill>
          <a:blip r:embed="rId2"/>
          <a:stretch>
            <a:fillRect/>
          </a:stretch>
        </p:blipFill>
        <p:spPr>
          <a:xfrm>
            <a:off x="9578068" y="0"/>
            <a:ext cx="1524000" cy="6858000"/>
          </a:xfrm>
          <a:prstGeom prst="rect">
            <a:avLst/>
          </a:prstGeom>
          <a:ln>
            <a:solidFill>
              <a:schemeClr val="tx1"/>
            </a:solidFill>
          </a:ln>
        </p:spPr>
      </p:pic>
    </p:spTree>
    <p:extLst>
      <p:ext uri="{BB962C8B-B14F-4D97-AF65-F5344CB8AC3E}">
        <p14:creationId xmlns:p14="http://schemas.microsoft.com/office/powerpoint/2010/main" val="205178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FAFB-785C-49A4-992C-D7BCF4F14A80}"/>
              </a:ext>
            </a:extLst>
          </p:cNvPr>
          <p:cNvSpPr>
            <a:spLocks noGrp="1"/>
          </p:cNvSpPr>
          <p:nvPr>
            <p:ph type="title"/>
          </p:nvPr>
        </p:nvSpPr>
        <p:spPr/>
        <p:txBody>
          <a:bodyPr/>
          <a:lstStyle/>
          <a:p>
            <a:r>
              <a:rPr lang="en-US" altLang="zh-CN" dirty="0"/>
              <a:t>New Network Architecture</a:t>
            </a:r>
            <a:endParaRPr lang="zh-CN" altLang="en-US" dirty="0"/>
          </a:p>
        </p:txBody>
      </p:sp>
      <p:sp>
        <p:nvSpPr>
          <p:cNvPr id="3" name="Content Placeholder 2">
            <a:extLst>
              <a:ext uri="{FF2B5EF4-FFF2-40B4-BE49-F238E27FC236}">
                <a16:creationId xmlns:a16="http://schemas.microsoft.com/office/drawing/2014/main" id="{F947132A-06A8-493A-9ECB-462BEC25D301}"/>
              </a:ext>
            </a:extLst>
          </p:cNvPr>
          <p:cNvSpPr>
            <a:spLocks noGrp="1"/>
          </p:cNvSpPr>
          <p:nvPr>
            <p:ph idx="1"/>
          </p:nvPr>
        </p:nvSpPr>
        <p:spPr/>
        <p:txBody>
          <a:bodyPr/>
          <a:lstStyle/>
          <a:p>
            <a:r>
              <a:rPr lang="en-US" altLang="zh-CN" dirty="0"/>
              <a:t>Fits in BRAM, and will be able to fit gradients and momentum information</a:t>
            </a:r>
          </a:p>
          <a:p>
            <a:endParaRPr lang="en-US" altLang="zh-CN" dirty="0"/>
          </a:p>
          <a:p>
            <a:r>
              <a:rPr lang="en-US" altLang="zh-CN" dirty="0"/>
              <a:t>Trains to ~60.3% accuracy on CIFAR10, once started on FPGA, also plan to try modifying for MNIST (handwritten digits), input layer changes from 32x32 to 28x28 in this case, but can make the 28x28 a 32x32 with padding or can change outer layer</a:t>
            </a:r>
          </a:p>
          <a:p>
            <a:endParaRPr lang="en-US" altLang="zh-CN" dirty="0"/>
          </a:p>
          <a:p>
            <a:r>
              <a:rPr lang="en-US" altLang="zh-CN" dirty="0"/>
              <a:t>9 Layers, details in coming slides</a:t>
            </a:r>
            <a:endParaRPr lang="zh-CN" altLang="en-US" dirty="0"/>
          </a:p>
        </p:txBody>
      </p:sp>
    </p:spTree>
    <p:extLst>
      <p:ext uri="{BB962C8B-B14F-4D97-AF65-F5344CB8AC3E}">
        <p14:creationId xmlns:p14="http://schemas.microsoft.com/office/powerpoint/2010/main" val="393196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F7C6-2A8F-4517-BCBA-26B34018EAD5}"/>
              </a:ext>
            </a:extLst>
          </p:cNvPr>
          <p:cNvSpPr>
            <a:spLocks noGrp="1"/>
          </p:cNvSpPr>
          <p:nvPr>
            <p:ph type="title"/>
          </p:nvPr>
        </p:nvSpPr>
        <p:spPr/>
        <p:txBody>
          <a:bodyPr/>
          <a:lstStyle/>
          <a:p>
            <a:r>
              <a:rPr lang="en-US" altLang="zh-CN" dirty="0"/>
              <a:t>Layers</a:t>
            </a:r>
            <a:endParaRPr lang="zh-CN" altLang="en-US" dirty="0"/>
          </a:p>
        </p:txBody>
      </p:sp>
      <p:sp>
        <p:nvSpPr>
          <p:cNvPr id="3" name="Content Placeholder 2">
            <a:extLst>
              <a:ext uri="{FF2B5EF4-FFF2-40B4-BE49-F238E27FC236}">
                <a16:creationId xmlns:a16="http://schemas.microsoft.com/office/drawing/2014/main" id="{E1E12BF9-1DB1-45D1-91E8-BC5166B36AA0}"/>
              </a:ext>
            </a:extLst>
          </p:cNvPr>
          <p:cNvSpPr>
            <a:spLocks noGrp="1"/>
          </p:cNvSpPr>
          <p:nvPr>
            <p:ph idx="1"/>
          </p:nvPr>
        </p:nvSpPr>
        <p:spPr/>
        <p:txBody>
          <a:bodyPr/>
          <a:lstStyle/>
          <a:p>
            <a:r>
              <a:rPr lang="en-US" altLang="zh-CN" dirty="0"/>
              <a:t>1 –  Input Layer: 3 (R, G, and B) channels, 32x32 each</a:t>
            </a:r>
          </a:p>
          <a:p>
            <a:r>
              <a:rPr lang="en-US" altLang="zh-CN" dirty="0"/>
              <a:t>2 –  Convolutional, 3x3x3 filter, stride of 2, 6 output feature maps of size 16x16</a:t>
            </a:r>
          </a:p>
          <a:p>
            <a:pPr lvl="1"/>
            <a:r>
              <a:rPr lang="en-US" altLang="zh-CN" dirty="0"/>
              <a:t>41,472 weights</a:t>
            </a:r>
          </a:p>
          <a:p>
            <a:r>
              <a:rPr lang="en-US" altLang="zh-CN" dirty="0"/>
              <a:t>3 –  2x2 Max Pooling </a:t>
            </a:r>
            <a:r>
              <a:rPr lang="en-US" altLang="zh-CN" dirty="0">
                <a:sym typeface="Wingdings" panose="05000000000000000000" pitchFamily="2" charset="2"/>
              </a:rPr>
              <a:t> Output is 6 channels of size 8x8</a:t>
            </a:r>
          </a:p>
          <a:p>
            <a:r>
              <a:rPr lang="en-US" altLang="zh-CN" dirty="0">
                <a:sym typeface="Wingdings" panose="05000000000000000000" pitchFamily="2" charset="2"/>
              </a:rPr>
              <a:t>4 – Convolution  3x3x6 filter, stride of 1, 8 output feature maps of size 8x8</a:t>
            </a:r>
          </a:p>
          <a:p>
            <a:pPr lvl="1"/>
            <a:r>
              <a:rPr lang="en-US" altLang="zh-CN" dirty="0">
                <a:sym typeface="Wingdings" panose="05000000000000000000" pitchFamily="2" charset="2"/>
              </a:rPr>
              <a:t>27,648 weights</a:t>
            </a:r>
          </a:p>
          <a:p>
            <a:r>
              <a:rPr lang="en-US" altLang="zh-CN" dirty="0">
                <a:sym typeface="Wingdings" panose="05000000000000000000" pitchFamily="2" charset="2"/>
              </a:rPr>
              <a:t>5 – 2x2 Max Pooling  Output is 8 channels of size 4x4</a:t>
            </a:r>
            <a:endParaRPr lang="zh-CN" altLang="en-US" dirty="0"/>
          </a:p>
        </p:txBody>
      </p:sp>
    </p:spTree>
    <p:extLst>
      <p:ext uri="{BB962C8B-B14F-4D97-AF65-F5344CB8AC3E}">
        <p14:creationId xmlns:p14="http://schemas.microsoft.com/office/powerpoint/2010/main" val="24846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CC73-4766-40D1-9981-148EAA2777C1}"/>
              </a:ext>
            </a:extLst>
          </p:cNvPr>
          <p:cNvSpPr>
            <a:spLocks noGrp="1"/>
          </p:cNvSpPr>
          <p:nvPr>
            <p:ph type="title"/>
          </p:nvPr>
        </p:nvSpPr>
        <p:spPr/>
        <p:txBody>
          <a:bodyPr/>
          <a:lstStyle/>
          <a:p>
            <a:r>
              <a:rPr lang="en-US" altLang="zh-CN" dirty="0"/>
              <a:t>Layer Continued</a:t>
            </a:r>
            <a:endParaRPr lang="zh-CN" altLang="en-US" dirty="0"/>
          </a:p>
        </p:txBody>
      </p:sp>
      <p:sp>
        <p:nvSpPr>
          <p:cNvPr id="3" name="Content Placeholder 2">
            <a:extLst>
              <a:ext uri="{FF2B5EF4-FFF2-40B4-BE49-F238E27FC236}">
                <a16:creationId xmlns:a16="http://schemas.microsoft.com/office/drawing/2014/main" id="{D7E8E0A8-23AB-402C-9FFB-DCB51F7E601C}"/>
              </a:ext>
            </a:extLst>
          </p:cNvPr>
          <p:cNvSpPr>
            <a:spLocks noGrp="1"/>
          </p:cNvSpPr>
          <p:nvPr>
            <p:ph idx="1"/>
          </p:nvPr>
        </p:nvSpPr>
        <p:spPr/>
        <p:txBody>
          <a:bodyPr/>
          <a:lstStyle/>
          <a:p>
            <a:r>
              <a:rPr lang="en-US" altLang="zh-CN" dirty="0"/>
              <a:t>6 – Convolutional </a:t>
            </a:r>
            <a:r>
              <a:rPr lang="en-US" altLang="zh-CN" dirty="0">
                <a:sym typeface="Wingdings" panose="05000000000000000000" pitchFamily="2" charset="2"/>
              </a:rPr>
              <a:t> 3x3x8 filter, stride of 1, 10 output features maps of size 4x4</a:t>
            </a:r>
          </a:p>
          <a:p>
            <a:pPr lvl="1"/>
            <a:r>
              <a:rPr lang="en-US" altLang="zh-CN" dirty="0">
                <a:sym typeface="Wingdings" panose="05000000000000000000" pitchFamily="2" charset="2"/>
              </a:rPr>
              <a:t>11,520 weights</a:t>
            </a:r>
          </a:p>
          <a:p>
            <a:r>
              <a:rPr lang="en-US" altLang="zh-CN" dirty="0">
                <a:sym typeface="Wingdings" panose="05000000000000000000" pitchFamily="2" charset="2"/>
              </a:rPr>
              <a:t>7 – Fully Connected  10 * 4 * 4 input, 32 neuron output</a:t>
            </a:r>
          </a:p>
          <a:p>
            <a:pPr lvl="1"/>
            <a:r>
              <a:rPr lang="en-US" altLang="zh-CN" dirty="0">
                <a:sym typeface="Wingdings" panose="05000000000000000000" pitchFamily="2" charset="2"/>
              </a:rPr>
              <a:t>5,120 weights</a:t>
            </a:r>
          </a:p>
          <a:p>
            <a:r>
              <a:rPr lang="en-US" altLang="zh-CN" dirty="0">
                <a:sym typeface="Wingdings" panose="05000000000000000000" pitchFamily="2" charset="2"/>
              </a:rPr>
              <a:t>8 – Fully Connected 32 in, 10 out</a:t>
            </a:r>
          </a:p>
          <a:p>
            <a:pPr lvl="1"/>
            <a:r>
              <a:rPr lang="en-US" altLang="zh-CN" dirty="0">
                <a:sym typeface="Wingdings" panose="05000000000000000000" pitchFamily="2" charset="2"/>
              </a:rPr>
              <a:t>320 weights</a:t>
            </a:r>
          </a:p>
          <a:p>
            <a:r>
              <a:rPr lang="en-US" altLang="zh-CN" dirty="0">
                <a:sym typeface="Wingdings" panose="05000000000000000000" pitchFamily="2" charset="2"/>
              </a:rPr>
              <a:t>9 – </a:t>
            </a:r>
            <a:r>
              <a:rPr lang="en-US" altLang="zh-CN" dirty="0" err="1">
                <a:sym typeface="Wingdings" panose="05000000000000000000" pitchFamily="2" charset="2"/>
              </a:rPr>
              <a:t>Softmax</a:t>
            </a:r>
            <a:r>
              <a:rPr lang="en-US" altLang="zh-CN" dirty="0">
                <a:sym typeface="Wingdings" panose="05000000000000000000" pitchFamily="2" charset="2"/>
              </a:rPr>
              <a:t> output layer, converts logits to probabilities</a:t>
            </a:r>
            <a:endParaRPr lang="zh-CN" altLang="en-US" dirty="0"/>
          </a:p>
        </p:txBody>
      </p:sp>
    </p:spTree>
    <p:extLst>
      <p:ext uri="{BB962C8B-B14F-4D97-AF65-F5344CB8AC3E}">
        <p14:creationId xmlns:p14="http://schemas.microsoft.com/office/powerpoint/2010/main" val="372188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06AA-2022-4734-9C6F-E9E2BE9B4C11}"/>
              </a:ext>
            </a:extLst>
          </p:cNvPr>
          <p:cNvSpPr>
            <a:spLocks noGrp="1"/>
          </p:cNvSpPr>
          <p:nvPr>
            <p:ph type="title"/>
          </p:nvPr>
        </p:nvSpPr>
        <p:spPr/>
        <p:txBody>
          <a:bodyPr/>
          <a:lstStyle/>
          <a:p>
            <a:r>
              <a:rPr lang="en-US" altLang="zh-CN" dirty="0"/>
              <a:t>Summary of weight storage</a:t>
            </a:r>
            <a:endParaRPr lang="zh-CN" altLang="en-US" dirty="0"/>
          </a:p>
        </p:txBody>
      </p:sp>
      <p:sp>
        <p:nvSpPr>
          <p:cNvPr id="3" name="Content Placeholder 2">
            <a:extLst>
              <a:ext uri="{FF2B5EF4-FFF2-40B4-BE49-F238E27FC236}">
                <a16:creationId xmlns:a16="http://schemas.microsoft.com/office/drawing/2014/main" id="{957CF154-4184-4157-BCD3-1C21F224CB39}"/>
              </a:ext>
            </a:extLst>
          </p:cNvPr>
          <p:cNvSpPr>
            <a:spLocks noGrp="1"/>
          </p:cNvSpPr>
          <p:nvPr>
            <p:ph idx="1"/>
          </p:nvPr>
        </p:nvSpPr>
        <p:spPr/>
        <p:txBody>
          <a:bodyPr/>
          <a:lstStyle/>
          <a:p>
            <a:r>
              <a:rPr lang="en-US" altLang="zh-CN" dirty="0"/>
              <a:t>There are 86,080 weights in this network</a:t>
            </a:r>
          </a:p>
          <a:p>
            <a:r>
              <a:rPr lang="en-US" altLang="zh-CN" dirty="0"/>
              <a:t>For each weight, also store a gradient and momentum value, chip will store 86,080 * 3 = 258,240 values</a:t>
            </a:r>
          </a:p>
          <a:p>
            <a:r>
              <a:rPr lang="en-US" altLang="zh-CN" dirty="0"/>
              <a:t>Each value will be stored in 16 bits, or 2 bytes</a:t>
            </a:r>
          </a:p>
          <a:p>
            <a:r>
              <a:rPr lang="en-US" altLang="zh-CN" dirty="0"/>
              <a:t>516,540 bytes total </a:t>
            </a:r>
          </a:p>
          <a:p>
            <a:r>
              <a:rPr lang="en-US" altLang="zh-CN" dirty="0"/>
              <a:t>There is 645,120 bytes of BRAM available, can fit all weights and the rest of the BRAM will be used for storing activations</a:t>
            </a:r>
            <a:endParaRPr lang="zh-CN" altLang="en-US" dirty="0"/>
          </a:p>
        </p:txBody>
      </p:sp>
    </p:spTree>
    <p:extLst>
      <p:ext uri="{BB962C8B-B14F-4D97-AF65-F5344CB8AC3E}">
        <p14:creationId xmlns:p14="http://schemas.microsoft.com/office/powerpoint/2010/main" val="262547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3BB2-0A0B-460C-A549-AFBEA96E30EA}"/>
              </a:ext>
            </a:extLst>
          </p:cNvPr>
          <p:cNvSpPr>
            <a:spLocks noGrp="1"/>
          </p:cNvSpPr>
          <p:nvPr>
            <p:ph type="title"/>
          </p:nvPr>
        </p:nvSpPr>
        <p:spPr/>
        <p:txBody>
          <a:bodyPr/>
          <a:lstStyle/>
          <a:p>
            <a:r>
              <a:rPr lang="en-US" altLang="zh-CN" dirty="0"/>
              <a:t>A Note on Activations</a:t>
            </a:r>
            <a:endParaRPr lang="zh-CN" altLang="en-US" dirty="0"/>
          </a:p>
        </p:txBody>
      </p:sp>
      <p:sp>
        <p:nvSpPr>
          <p:cNvPr id="3" name="Content Placeholder 2">
            <a:extLst>
              <a:ext uri="{FF2B5EF4-FFF2-40B4-BE49-F238E27FC236}">
                <a16:creationId xmlns:a16="http://schemas.microsoft.com/office/drawing/2014/main" id="{51677458-5EF3-4978-BDB3-FF8577797491}"/>
              </a:ext>
            </a:extLst>
          </p:cNvPr>
          <p:cNvSpPr>
            <a:spLocks noGrp="1"/>
          </p:cNvSpPr>
          <p:nvPr>
            <p:ph idx="1"/>
          </p:nvPr>
        </p:nvSpPr>
        <p:spPr>
          <a:xfrm>
            <a:off x="838200" y="1825625"/>
            <a:ext cx="10515600" cy="4740638"/>
          </a:xfrm>
        </p:spPr>
        <p:txBody>
          <a:bodyPr>
            <a:normAutofit/>
          </a:bodyPr>
          <a:lstStyle/>
          <a:p>
            <a:r>
              <a:rPr lang="en-US" altLang="zh-CN" dirty="0"/>
              <a:t>Amount of data required for activation data for an image:</a:t>
            </a:r>
          </a:p>
          <a:p>
            <a:pPr lvl="1"/>
            <a:r>
              <a:rPr lang="en-US" altLang="zh-CN" dirty="0"/>
              <a:t>Conv1 – 1536 activations</a:t>
            </a:r>
          </a:p>
          <a:p>
            <a:pPr lvl="1"/>
            <a:r>
              <a:rPr lang="en-US" altLang="zh-CN" dirty="0"/>
              <a:t>Conv2 – 512 activations</a:t>
            </a:r>
          </a:p>
          <a:p>
            <a:pPr lvl="1"/>
            <a:r>
              <a:rPr lang="en-US" altLang="zh-CN" dirty="0"/>
              <a:t>Conv3 – 160 activations</a:t>
            </a:r>
          </a:p>
          <a:p>
            <a:pPr lvl="1"/>
            <a:r>
              <a:rPr lang="en-US" altLang="zh-CN" dirty="0"/>
              <a:t>FC1 – 32 activations</a:t>
            </a:r>
          </a:p>
          <a:p>
            <a:pPr lvl="1"/>
            <a:r>
              <a:rPr lang="en-US" altLang="zh-CN" dirty="0"/>
              <a:t>FC2 – 10 activations</a:t>
            </a:r>
          </a:p>
          <a:p>
            <a:r>
              <a:rPr lang="en-US" altLang="zh-CN" dirty="0"/>
              <a:t>2,250 activations total </a:t>
            </a:r>
            <a:r>
              <a:rPr lang="en-US" altLang="zh-CN" dirty="0">
                <a:sym typeface="Wingdings" panose="05000000000000000000" pitchFamily="2" charset="2"/>
              </a:rPr>
              <a:t> 4,500 bytes per image</a:t>
            </a:r>
          </a:p>
          <a:p>
            <a:r>
              <a:rPr lang="en-US" altLang="zh-CN" dirty="0">
                <a:sym typeface="Wingdings" panose="05000000000000000000" pitchFamily="2" charset="2"/>
              </a:rPr>
              <a:t>Hypothetically if could use all of the remaining BRAM (~129,000 bytes), could store 28 images worth of activations</a:t>
            </a:r>
          </a:p>
          <a:p>
            <a:r>
              <a:rPr lang="en-US" altLang="zh-CN" dirty="0">
                <a:sym typeface="Wingdings" panose="05000000000000000000" pitchFamily="2" charset="2"/>
              </a:rPr>
              <a:t>Quite common batch size is 64. This would require to saves and loads of activations to DRAM. (28 + 28 + 8)</a:t>
            </a:r>
            <a:endParaRPr lang="zh-CN" altLang="en-US" dirty="0"/>
          </a:p>
        </p:txBody>
      </p:sp>
    </p:spTree>
    <p:extLst>
      <p:ext uri="{BB962C8B-B14F-4D97-AF65-F5344CB8AC3E}">
        <p14:creationId xmlns:p14="http://schemas.microsoft.com/office/powerpoint/2010/main" val="19186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27A3-E0FC-480D-B23E-D1269AF4E259}"/>
              </a:ext>
            </a:extLst>
          </p:cNvPr>
          <p:cNvSpPr>
            <a:spLocks noGrp="1"/>
          </p:cNvSpPr>
          <p:nvPr>
            <p:ph type="title"/>
          </p:nvPr>
        </p:nvSpPr>
        <p:spPr/>
        <p:txBody>
          <a:bodyPr/>
          <a:lstStyle/>
          <a:p>
            <a:r>
              <a:rPr lang="en-US" altLang="zh-CN" dirty="0"/>
              <a:t>Scope of Implementation</a:t>
            </a:r>
            <a:endParaRPr lang="zh-CN" altLang="en-US" dirty="0"/>
          </a:p>
        </p:txBody>
      </p:sp>
      <p:sp>
        <p:nvSpPr>
          <p:cNvPr id="3" name="Content Placeholder 2">
            <a:extLst>
              <a:ext uri="{FF2B5EF4-FFF2-40B4-BE49-F238E27FC236}">
                <a16:creationId xmlns:a16="http://schemas.microsoft.com/office/drawing/2014/main" id="{400CCC4D-89E0-4CF5-A1E3-99708218DFCC}"/>
              </a:ext>
            </a:extLst>
          </p:cNvPr>
          <p:cNvSpPr>
            <a:spLocks noGrp="1"/>
          </p:cNvSpPr>
          <p:nvPr>
            <p:ph idx="1"/>
          </p:nvPr>
        </p:nvSpPr>
        <p:spPr/>
        <p:txBody>
          <a:bodyPr/>
          <a:lstStyle/>
          <a:p>
            <a:r>
              <a:rPr lang="en-US" altLang="zh-CN" dirty="0"/>
              <a:t>One of the requirements of a dynamically generated HDL training network would be that the BRAMs would have to be dynamically allocated</a:t>
            </a:r>
          </a:p>
          <a:p>
            <a:pPr marL="0" indent="0">
              <a:buNone/>
            </a:pPr>
            <a:endParaRPr lang="en-US" altLang="zh-CN" dirty="0"/>
          </a:p>
          <a:p>
            <a:r>
              <a:rPr lang="en-US" altLang="zh-CN" dirty="0"/>
              <a:t>This is rather difficult,</a:t>
            </a:r>
            <a:r>
              <a:rPr lang="zh-CN" altLang="en-US" dirty="0"/>
              <a:t> </a:t>
            </a:r>
            <a:r>
              <a:rPr lang="en-US" altLang="zh-CN" dirty="0"/>
              <a:t>will start with a non-generated HDL implementation using modular layer modules that can be tuned easily and manually instantiated BRAM</a:t>
            </a:r>
          </a:p>
        </p:txBody>
      </p:sp>
    </p:spTree>
    <p:extLst>
      <p:ext uri="{BB962C8B-B14F-4D97-AF65-F5344CB8AC3E}">
        <p14:creationId xmlns:p14="http://schemas.microsoft.com/office/powerpoint/2010/main" val="292186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1239</TotalTime>
  <Words>612</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Thesis Update #5</vt:lpstr>
      <vt:lpstr>Agenda</vt:lpstr>
      <vt:lpstr>Software model</vt:lpstr>
      <vt:lpstr>New Network Architecture</vt:lpstr>
      <vt:lpstr>Layers</vt:lpstr>
      <vt:lpstr>Layer Continued</vt:lpstr>
      <vt:lpstr>Summary of weight storage</vt:lpstr>
      <vt:lpstr>A Note on Activations</vt:lpstr>
      <vt:lpstr>Scope of Implementation</vt:lpstr>
      <vt:lpstr>Notes on the ZedBoard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76</cp:revision>
  <dcterms:created xsi:type="dcterms:W3CDTF">2019-02-10T13:37:04Z</dcterms:created>
  <dcterms:modified xsi:type="dcterms:W3CDTF">2019-03-31T23:17:45Z</dcterms:modified>
</cp:coreProperties>
</file>