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0" r:id="rId5"/>
    <p:sldId id="328" r:id="rId6"/>
    <p:sldId id="339" r:id="rId7"/>
    <p:sldId id="324" r:id="rId8"/>
    <p:sldId id="331" r:id="rId9"/>
    <p:sldId id="343" r:id="rId10"/>
    <p:sldId id="330" r:id="rId11"/>
    <p:sldId id="325" r:id="rId12"/>
    <p:sldId id="338" r:id="rId13"/>
    <p:sldId id="326" r:id="rId14"/>
    <p:sldId id="340" r:id="rId15"/>
    <p:sldId id="336" r:id="rId16"/>
    <p:sldId id="337" r:id="rId17"/>
    <p:sldId id="327" r:id="rId18"/>
    <p:sldId id="341" r:id="rId19"/>
    <p:sldId id="329" r:id="rId20"/>
    <p:sldId id="342" r:id="rId21"/>
    <p:sldId id="335" r:id="rId22"/>
    <p:sldId id="333" r:id="rId23"/>
    <p:sldId id="332" r:id="rId24"/>
    <p:sldId id="334" r:id="rId25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skjold, Petter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D00"/>
    <a:srgbClr val="06893A"/>
    <a:srgbClr val="005B82"/>
    <a:srgbClr val="66CBEC"/>
    <a:srgbClr val="EFEFEF"/>
    <a:srgbClr val="DADADA"/>
    <a:srgbClr val="3E3832"/>
    <a:srgbClr val="878787"/>
    <a:srgbClr val="C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-2130" y="-10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D853-5441-4F54-8D73-33763F65D994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788A-C79E-44BD-AD11-A95FA38B66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64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  <p:sp>
        <p:nvSpPr>
          <p:cNvPr id="2" name="TekstSylinder 1"/>
          <p:cNvSpPr txBox="1"/>
          <p:nvPr userDrawn="1"/>
        </p:nvSpPr>
        <p:spPr>
          <a:xfrm>
            <a:off x="8847071" y="487902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7B7B55E-181D-4055-9976-AE1AF0419F12}" type="slidenum">
              <a:rPr lang="nb-NO" sz="1050" smtClean="0">
                <a:solidFill>
                  <a:schemeClr val="bg1"/>
                </a:solidFill>
              </a:rPr>
              <a:pPr algn="ctr"/>
              <a:t>‹#›</a:t>
            </a:fld>
            <a:endParaRPr lang="nb-N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6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cavage-http-signatures" TargetMode="External"/><Relationship Id="rId2" Type="http://schemas.openxmlformats.org/officeDocument/2006/relationships/hyperlink" Target="https://www.owasp.org/index.php/REST_Security_Cheat_She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Sikkerhet </a:t>
            </a:r>
            <a:r>
              <a:rPr lang="nb-NO" dirty="0" err="1" smtClean="0"/>
              <a:t>eOppslag</a:t>
            </a:r>
            <a:r>
              <a:rPr lang="nb-NO" dirty="0" smtClean="0"/>
              <a:t> basert på rest-stil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16. april </a:t>
            </a:r>
            <a:r>
              <a:rPr lang="nb-NO" dirty="0"/>
              <a:t>2018  //  IT-arkitektur  //  </a:t>
            </a:r>
            <a:r>
              <a:rPr lang="nb-NO" dirty="0" smtClean="0"/>
              <a:t>Håkon Jendal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Konsument innhenter </a:t>
            </a:r>
            <a:r>
              <a:rPr lang="nb-NO" dirty="0" smtClean="0"/>
              <a:t>token </a:t>
            </a:r>
            <a:r>
              <a:rPr lang="nb-NO" dirty="0"/>
              <a:t>fra </a:t>
            </a:r>
            <a:r>
              <a:rPr lang="nb-NO" dirty="0" smtClean="0"/>
              <a:t>STS</a:t>
            </a:r>
            <a:endParaRPr lang="nb-NO" dirty="0" smtClean="0"/>
          </a:p>
          <a:p>
            <a:pPr lvl="1"/>
            <a:r>
              <a:rPr lang="nb-NO" dirty="0" smtClean="0"/>
              <a:t>Muliggjør tilgangskontroll på overordnet nivå ved at tilbyder administrerer hvem som kan få utstedt et token for et bestemt formål (</a:t>
            </a:r>
            <a:r>
              <a:rPr lang="nb-NO" dirty="0" err="1" smtClean="0"/>
              <a:t>scope</a:t>
            </a:r>
            <a:r>
              <a:rPr lang="nb-NO" dirty="0" smtClean="0"/>
              <a:t>) fra </a:t>
            </a:r>
            <a:r>
              <a:rPr lang="nb-NO" dirty="0" smtClean="0"/>
              <a:t>STS</a:t>
            </a:r>
            <a:endParaRPr lang="nb-NO" dirty="0"/>
          </a:p>
          <a:p>
            <a:r>
              <a:rPr lang="nb-NO" dirty="0"/>
              <a:t>Verifisering av token:</a:t>
            </a:r>
          </a:p>
          <a:p>
            <a:pPr lvl="1"/>
            <a:r>
              <a:rPr lang="nb-NO" dirty="0" err="1"/>
              <a:t>Self-contained</a:t>
            </a:r>
            <a:endParaRPr lang="nb-NO" dirty="0"/>
          </a:p>
          <a:p>
            <a:pPr lvl="1"/>
            <a:r>
              <a:rPr lang="nb-NO" dirty="0"/>
              <a:t>Benytte STS</a:t>
            </a:r>
          </a:p>
          <a:p>
            <a:r>
              <a:rPr lang="nb-NO" dirty="0" smtClean="0"/>
              <a:t>Tilbyder kan benytte både eksterne og interne autoritative</a:t>
            </a:r>
            <a:br>
              <a:rPr lang="nb-NO" dirty="0" smtClean="0"/>
            </a:br>
            <a:r>
              <a:rPr lang="nb-NO" dirty="0" smtClean="0"/>
              <a:t>kilder i tilgangskontroll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Autentisering og eventuell </a:t>
            </a:r>
            <a:r>
              <a:rPr lang="nb-NO" dirty="0"/>
              <a:t>tilgangskontroll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4104456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39952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5760132" y="4515966"/>
            <a:ext cx="147616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74"/>
              <a:gd name="adj6" fmla="val -3220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Autentisere virksomhet ved å verifisere </a:t>
            </a:r>
            <a:r>
              <a:rPr lang="nb-NO" sz="1400" dirty="0">
                <a:solidFill>
                  <a:schemeClr val="bg2"/>
                </a:solidFill>
              </a:rPr>
              <a:t>token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5" idx="3"/>
            <a:endCxn id="17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ildeforklaring med linje 2 (loddrett strek) 22"/>
          <p:cNvSpPr/>
          <p:nvPr/>
        </p:nvSpPr>
        <p:spPr>
          <a:xfrm>
            <a:off x="7775848" y="4515966"/>
            <a:ext cx="1368152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483"/>
              <a:gd name="adj6" fmla="val -421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Eventuell tilgangskontroll basert på token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5" name="Rett pil 24"/>
          <p:cNvCxnSpPr>
            <a:stCxn id="24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3065619" y="444395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092280" y="2301517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Autoritativ kilde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26" name="Rett pil 25"/>
          <p:cNvCxnSpPr>
            <a:stCxn id="7" idx="0"/>
            <a:endCxn id="22" idx="2"/>
          </p:cNvCxnSpPr>
          <p:nvPr/>
        </p:nvCxnSpPr>
        <p:spPr>
          <a:xfrm flipV="1">
            <a:off x="6840252" y="2733565"/>
            <a:ext cx="816684" cy="702281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7370019" y="2859782"/>
            <a:ext cx="1594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2"/>
                </a:solidFill>
              </a:rPr>
              <a:t>Eventuell </a:t>
            </a:r>
            <a:r>
              <a:rPr lang="nb-NO" sz="1100" dirty="0" smtClean="0">
                <a:solidFill>
                  <a:schemeClr val="bg2"/>
                </a:solidFill>
              </a:rPr>
              <a:t>tilgangskontroll basert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på </a:t>
            </a:r>
            <a:r>
              <a:rPr lang="nb-NO" sz="1100" dirty="0" smtClean="0">
                <a:solidFill>
                  <a:schemeClr val="bg2"/>
                </a:solidFill>
              </a:rPr>
              <a:t>autoritative kilder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7656936" y="3651870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Autoritativ kilde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29" name="Rett pil 28"/>
          <p:cNvCxnSpPr>
            <a:stCxn id="17" idx="3"/>
            <a:endCxn id="28" idx="1"/>
          </p:cNvCxnSpPr>
          <p:nvPr/>
        </p:nvCxnSpPr>
        <p:spPr>
          <a:xfrm flipV="1">
            <a:off x="7308304" y="3867894"/>
            <a:ext cx="348632" cy="384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0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943473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Konsument innhenter </a:t>
            </a:r>
            <a:r>
              <a:rPr lang="nb-NO" sz="2400" dirty="0">
                <a:solidFill>
                  <a:schemeClr val="bg2"/>
                </a:solidFill>
              </a:rPr>
              <a:t>OAuth2.0 </a:t>
            </a:r>
            <a:r>
              <a:rPr lang="nb-NO" sz="2400" dirty="0" err="1">
                <a:solidFill>
                  <a:schemeClr val="bg2"/>
                </a:solidFill>
              </a:rPr>
              <a:t>access</a:t>
            </a:r>
            <a:r>
              <a:rPr lang="nb-NO" sz="2400" dirty="0">
                <a:solidFill>
                  <a:schemeClr val="bg2"/>
                </a:solidFill>
              </a:rPr>
              <a:t> token </a:t>
            </a:r>
            <a:r>
              <a:rPr lang="nb-NO" dirty="0" smtClean="0"/>
              <a:t>fra </a:t>
            </a:r>
            <a:r>
              <a:rPr lang="nb-NO" dirty="0" smtClean="0"/>
              <a:t>ID-Porten (STS)</a:t>
            </a:r>
          </a:p>
          <a:p>
            <a:pPr lvl="1"/>
            <a:r>
              <a:rPr lang="nb-NO" dirty="0" smtClean="0"/>
              <a:t>Muliggjør tilgangskontroll på overordnet nivå ved at tilbyder administrerer hvem som kan få utstedt et token for et bestemt formål (</a:t>
            </a:r>
            <a:r>
              <a:rPr lang="nb-NO" dirty="0" err="1" smtClean="0"/>
              <a:t>scope</a:t>
            </a:r>
            <a:r>
              <a:rPr lang="nb-NO" dirty="0" smtClean="0"/>
              <a:t>) fra ID-porten</a:t>
            </a:r>
            <a:endParaRPr lang="nb-NO" dirty="0"/>
          </a:p>
          <a:p>
            <a:r>
              <a:rPr lang="nb-NO" dirty="0" smtClean="0"/>
              <a:t>Tilsvarende </a:t>
            </a:r>
            <a:r>
              <a:rPr lang="nb-NO" dirty="0" smtClean="0"/>
              <a:t>autentisering for virksomheter og personer hos tilbyder</a:t>
            </a:r>
          </a:p>
          <a:p>
            <a:r>
              <a:rPr lang="nb-NO" dirty="0" err="1" smtClean="0"/>
              <a:t>Self-contained</a:t>
            </a:r>
            <a:r>
              <a:rPr lang="nb-NO" dirty="0" smtClean="0"/>
              <a:t> token muliggjør validering uten å benytte STS</a:t>
            </a:r>
          </a:p>
          <a:p>
            <a:r>
              <a:rPr lang="nb-NO" dirty="0" smtClean="0"/>
              <a:t>Må dokumentere når </a:t>
            </a:r>
            <a:r>
              <a:rPr lang="nb-NO" dirty="0" err="1" smtClean="0"/>
              <a:t>Altinn</a:t>
            </a:r>
            <a:r>
              <a:rPr lang="nb-NO" dirty="0"/>
              <a:t> autorisasjon egner seg som</a:t>
            </a:r>
            <a:br>
              <a:rPr lang="nb-NO" dirty="0"/>
            </a:br>
            <a:r>
              <a:rPr lang="nb-NO" dirty="0"/>
              <a:t>ekstern </a:t>
            </a:r>
            <a:r>
              <a:rPr lang="nb-NO" dirty="0" smtClean="0"/>
              <a:t>autoritativ kilde</a:t>
            </a:r>
          </a:p>
          <a:p>
            <a:r>
              <a:rPr lang="nb-NO" dirty="0" smtClean="0"/>
              <a:t>En virksomhet kan fritt benytte egne interne autoritative kilder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Autentisering og eventuell </a:t>
            </a:r>
            <a:r>
              <a:rPr lang="nb-NO" dirty="0"/>
              <a:t>tilgangskontroll</a:t>
            </a:r>
            <a:br>
              <a:rPr lang="nb-NO" dirty="0"/>
            </a:br>
            <a:r>
              <a:rPr lang="nb-NO" dirty="0"/>
              <a:t>- Løsningskomponenter (</a:t>
            </a:r>
            <a:r>
              <a:rPr lang="nb-NO" dirty="0" err="1"/>
              <a:t>SBBer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4104456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5760132" y="4515966"/>
            <a:ext cx="147616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74"/>
              <a:gd name="adj6" fmla="val -3220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Autentisere virksomhet ved å verifisere </a:t>
            </a:r>
            <a:r>
              <a:rPr lang="nb-NO" sz="1400" dirty="0">
                <a:solidFill>
                  <a:schemeClr val="bg2"/>
                </a:solidFill>
              </a:rPr>
              <a:t>token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5" idx="3"/>
            <a:endCxn id="17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5" name="Rett pil 24"/>
          <p:cNvCxnSpPr>
            <a:stCxn id="24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1763688" y="4639221"/>
            <a:ext cx="1776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>
                <a:solidFill>
                  <a:schemeClr val="bg2"/>
                </a:solidFill>
              </a:rPr>
              <a:t>Get</a:t>
            </a:r>
            <a:r>
              <a:rPr lang="nb-NO" sz="1100" dirty="0">
                <a:solidFill>
                  <a:schemeClr val="bg2"/>
                </a:solidFill>
              </a:rPr>
              <a:t> </a:t>
            </a:r>
            <a:r>
              <a:rPr lang="nb-NO" sz="1100" dirty="0">
                <a:solidFill>
                  <a:schemeClr val="bg2"/>
                </a:solidFill>
              </a:rPr>
              <a:t>OAuth2.0 </a:t>
            </a:r>
            <a:r>
              <a:rPr lang="nb-NO" sz="1100" dirty="0" err="1">
                <a:solidFill>
                  <a:schemeClr val="bg2"/>
                </a:solidFill>
              </a:rPr>
              <a:t>access</a:t>
            </a:r>
            <a:r>
              <a:rPr lang="nb-NO" sz="1100" dirty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092280" y="2301517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Altinn</a:t>
            </a:r>
            <a:r>
              <a:rPr lang="nb-NO" sz="1400" dirty="0" smtClean="0">
                <a:solidFill>
                  <a:schemeClr val="bg2"/>
                </a:solidFill>
              </a:rPr>
              <a:t> autorisasjon</a:t>
            </a:r>
          </a:p>
        </p:txBody>
      </p:sp>
      <p:cxnSp>
        <p:nvCxnSpPr>
          <p:cNvPr id="26" name="Rett pil 25"/>
          <p:cNvCxnSpPr>
            <a:stCxn id="7" idx="0"/>
            <a:endCxn id="22" idx="2"/>
          </p:cNvCxnSpPr>
          <p:nvPr/>
        </p:nvCxnSpPr>
        <p:spPr>
          <a:xfrm flipV="1">
            <a:off x="6840252" y="2733565"/>
            <a:ext cx="816684" cy="702281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ildeforklaring med linje 2 (loddrett strek) 27"/>
          <p:cNvSpPr/>
          <p:nvPr/>
        </p:nvSpPr>
        <p:spPr>
          <a:xfrm>
            <a:off x="7775848" y="4515966"/>
            <a:ext cx="1368152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483"/>
              <a:gd name="adj6" fmla="val -421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Eventuell tilgangskontroll basert på token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9" name="TekstSylinder 28"/>
          <p:cNvSpPr txBox="1"/>
          <p:nvPr/>
        </p:nvSpPr>
        <p:spPr>
          <a:xfrm>
            <a:off x="7370019" y="2859782"/>
            <a:ext cx="1594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2"/>
                </a:solidFill>
              </a:rPr>
              <a:t>Eventuell </a:t>
            </a:r>
            <a:r>
              <a:rPr lang="nb-NO" sz="1100" dirty="0" smtClean="0">
                <a:solidFill>
                  <a:schemeClr val="bg2"/>
                </a:solidFill>
              </a:rPr>
              <a:t>tilgangskontroll basert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på </a:t>
            </a:r>
            <a:r>
              <a:rPr lang="nb-NO" sz="1100" dirty="0" smtClean="0">
                <a:solidFill>
                  <a:schemeClr val="bg2"/>
                </a:solidFill>
              </a:rPr>
              <a:t>autoritative kilder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7656936" y="3651870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Autoritativ kilde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31" name="Rett pil 30"/>
          <p:cNvCxnSpPr>
            <a:endCxn id="30" idx="1"/>
          </p:cNvCxnSpPr>
          <p:nvPr/>
        </p:nvCxnSpPr>
        <p:spPr>
          <a:xfrm flipV="1">
            <a:off x="7308304" y="3867894"/>
            <a:ext cx="348632" cy="384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6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Slipper </a:t>
            </a:r>
            <a:r>
              <a:rPr lang="nb-NO" dirty="0"/>
              <a:t>å håndtere mange aktører og livssyklus til </a:t>
            </a:r>
            <a:r>
              <a:rPr lang="nb-NO" dirty="0" smtClean="0"/>
              <a:t>sertifikater.</a:t>
            </a:r>
          </a:p>
          <a:p>
            <a:r>
              <a:rPr lang="nb-NO" dirty="0" smtClean="0"/>
              <a:t>ID-porten </a:t>
            </a:r>
            <a:r>
              <a:rPr lang="nb-NO" dirty="0"/>
              <a:t>håndterer kompleksitet rundt mange </a:t>
            </a:r>
            <a:r>
              <a:rPr lang="nb-NO" dirty="0" smtClean="0"/>
              <a:t>konsumenter.</a:t>
            </a:r>
          </a:p>
          <a:p>
            <a:r>
              <a:rPr lang="nb-NO" dirty="0" smtClean="0"/>
              <a:t>Får </a:t>
            </a:r>
            <a:r>
              <a:rPr lang="nb-NO" dirty="0"/>
              <a:t>standardisert hvordan vi får overført </a:t>
            </a:r>
            <a:r>
              <a:rPr lang="nb-NO" dirty="0" smtClean="0"/>
              <a:t>virksomhetstoken.</a:t>
            </a:r>
          </a:p>
          <a:p>
            <a:r>
              <a:rPr lang="nb-NO" dirty="0"/>
              <a:t>M</a:t>
            </a:r>
            <a:r>
              <a:rPr lang="nb-NO" dirty="0" smtClean="0"/>
              <a:t>uliggjør </a:t>
            </a:r>
            <a:r>
              <a:rPr lang="nb-NO" dirty="0"/>
              <a:t>forskjellige autentiseringsmetoder </a:t>
            </a:r>
            <a:r>
              <a:rPr lang="nb-NO" dirty="0" smtClean="0"/>
              <a:t>for virksomheter mot </a:t>
            </a:r>
            <a:r>
              <a:rPr lang="nb-NO" dirty="0"/>
              <a:t>ID-porten og </a:t>
            </a:r>
            <a:r>
              <a:rPr lang="nb-NO" dirty="0" smtClean="0"/>
              <a:t>tilbydere </a:t>
            </a:r>
            <a:r>
              <a:rPr lang="nb-NO" dirty="0"/>
              <a:t>trenger ikke </a:t>
            </a:r>
            <a:r>
              <a:rPr lang="nb-NO" dirty="0" smtClean="0"/>
              <a:t>å </a:t>
            </a:r>
            <a:r>
              <a:rPr lang="nb-NO" dirty="0"/>
              <a:t>forholde seg til dette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Noen fordeler med å </a:t>
            </a:r>
            <a:r>
              <a:rPr lang="nb-NO" dirty="0"/>
              <a:t>benytte </a:t>
            </a:r>
            <a:r>
              <a:rPr lang="nb-NO" dirty="0"/>
              <a:t>OAuth2.0 </a:t>
            </a:r>
            <a:r>
              <a:rPr lang="nb-NO" dirty="0" err="1"/>
              <a:t>access</a:t>
            </a:r>
            <a:r>
              <a:rPr lang="nb-NO" dirty="0"/>
              <a:t> token </a:t>
            </a:r>
            <a:r>
              <a:rPr lang="nb-NO" dirty="0"/>
              <a:t>fra ID-porten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254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ID-porten</a:t>
            </a:r>
          </a:p>
          <a:p>
            <a:pPr lvl="1"/>
            <a:r>
              <a:rPr lang="nb-NO" dirty="0"/>
              <a:t>G</a:t>
            </a:r>
            <a:r>
              <a:rPr lang="nb-NO" dirty="0" smtClean="0"/>
              <a:t>ir </a:t>
            </a:r>
            <a:r>
              <a:rPr lang="nb-NO" dirty="0" smtClean="0"/>
              <a:t>bare token til de virksomhetene som skal ha </a:t>
            </a:r>
            <a:r>
              <a:rPr lang="nb-NO" dirty="0" smtClean="0"/>
              <a:t>token</a:t>
            </a:r>
            <a:r>
              <a:rPr lang="nb-NO" dirty="0" smtClean="0"/>
              <a:t> - </a:t>
            </a:r>
            <a:r>
              <a:rPr lang="nb-NO" dirty="0" err="1" smtClean="0"/>
              <a:t>Audience</a:t>
            </a:r>
            <a:r>
              <a:rPr lang="nb-NO" dirty="0" smtClean="0"/>
              <a:t> </a:t>
            </a:r>
            <a:r>
              <a:rPr lang="nb-NO" dirty="0" smtClean="0"/>
              <a:t>funksjonalitet</a:t>
            </a:r>
          </a:p>
          <a:p>
            <a:r>
              <a:rPr lang="nb-NO" dirty="0" smtClean="0"/>
              <a:t>Tilbyder</a:t>
            </a:r>
            <a:endParaRPr lang="nb-NO" dirty="0" smtClean="0"/>
          </a:p>
          <a:p>
            <a:pPr lvl="1"/>
            <a:r>
              <a:rPr lang="nb-NO" dirty="0" smtClean="0"/>
              <a:t>G</a:t>
            </a:r>
            <a:r>
              <a:rPr lang="nb-NO" dirty="0" smtClean="0"/>
              <a:t>ateway gir bare </a:t>
            </a:r>
            <a:r>
              <a:rPr lang="nb-NO" dirty="0"/>
              <a:t>tilgang til de virksomhetene som skal ha </a:t>
            </a:r>
            <a:r>
              <a:rPr lang="nb-NO" dirty="0" smtClean="0"/>
              <a:t>tilgang</a:t>
            </a:r>
          </a:p>
          <a:p>
            <a:pPr lvl="1"/>
            <a:r>
              <a:rPr lang="nb-NO" dirty="0" smtClean="0"/>
              <a:t>Applikasjon</a:t>
            </a:r>
          </a:p>
          <a:p>
            <a:pPr lvl="2"/>
            <a:r>
              <a:rPr lang="nb-NO" dirty="0" smtClean="0"/>
              <a:t>Bruk av autoritative kilder for tilgangskontroll</a:t>
            </a:r>
          </a:p>
          <a:p>
            <a:pPr lvl="3"/>
            <a:r>
              <a:rPr lang="nb-NO" dirty="0" smtClean="0"/>
              <a:t>Eksterne kilder som for eksempel </a:t>
            </a:r>
            <a:r>
              <a:rPr lang="nb-NO" dirty="0" err="1" smtClean="0"/>
              <a:t>Altinn</a:t>
            </a:r>
            <a:r>
              <a:rPr lang="nb-NO" dirty="0" smtClean="0"/>
              <a:t> </a:t>
            </a:r>
            <a:r>
              <a:rPr lang="nb-NO" dirty="0" err="1" smtClean="0"/>
              <a:t>autoritasjon</a:t>
            </a:r>
            <a:endParaRPr lang="nb-NO" dirty="0" smtClean="0"/>
          </a:p>
          <a:p>
            <a:pPr lvl="3"/>
            <a:r>
              <a:rPr lang="nb-NO" dirty="0" smtClean="0"/>
              <a:t>Interne kilder</a:t>
            </a:r>
          </a:p>
          <a:p>
            <a:pPr lvl="2"/>
            <a:r>
              <a:rPr lang="nb-NO" dirty="0" smtClean="0"/>
              <a:t>Filtrering av data</a:t>
            </a:r>
          </a:p>
          <a:p>
            <a:pPr lvl="2"/>
            <a:r>
              <a:rPr lang="nb-NO" dirty="0" smtClean="0"/>
              <a:t>Annet?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Ulike nivåer av tilgangskontroll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609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50"/>
            <a:ext cx="8398965" cy="1584594"/>
          </a:xfrm>
        </p:spPr>
        <p:txBody>
          <a:bodyPr>
            <a:normAutofit/>
          </a:bodyPr>
          <a:lstStyle/>
          <a:p>
            <a:r>
              <a:rPr lang="nb-NO" dirty="0" err="1" smtClean="0"/>
              <a:t>Response</a:t>
            </a:r>
            <a:r>
              <a:rPr lang="nb-NO" dirty="0" smtClean="0"/>
              <a:t> body </a:t>
            </a:r>
            <a:r>
              <a:rPr lang="nb-NO" dirty="0" smtClean="0"/>
              <a:t>signeres</a:t>
            </a:r>
            <a:endParaRPr lang="nb-NO" dirty="0" smtClean="0"/>
          </a:p>
          <a:p>
            <a:pPr lvl="1"/>
            <a:r>
              <a:rPr lang="nb-NO" dirty="0"/>
              <a:t>Unntaksvis kan det være behov for at konsument signerer deler av http header i forespørselen – se senere </a:t>
            </a:r>
            <a:r>
              <a:rPr lang="nb-NO" dirty="0" smtClean="0"/>
              <a:t>kommentar</a:t>
            </a:r>
          </a:p>
          <a:p>
            <a:r>
              <a:rPr lang="nb-NO" dirty="0" smtClean="0"/>
              <a:t>Flere alternative måter </a:t>
            </a:r>
            <a:r>
              <a:rPr lang="nb-NO" dirty="0" smtClean="0"/>
              <a:t>å verifisere signatur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integritet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94974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2" name="Rett pil 21"/>
          <p:cNvCxnSpPr>
            <a:stCxn id="17" idx="0"/>
            <a:endCxn id="20" idx="1"/>
          </p:cNvCxnSpPr>
          <p:nvPr/>
        </p:nvCxnSpPr>
        <p:spPr>
          <a:xfrm flipV="1">
            <a:off x="1943708" y="3003798"/>
            <a:ext cx="1944216" cy="648072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1911761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offentlige 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tilbyder</a:t>
            </a:r>
          </a:p>
        </p:txBody>
      </p:sp>
    </p:spTree>
    <p:extLst>
      <p:ext uri="{BB962C8B-B14F-4D97-AF65-F5344CB8AC3E}">
        <p14:creationId xmlns:p14="http://schemas.microsoft.com/office/powerpoint/2010/main" val="18926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50"/>
            <a:ext cx="8398965" cy="1584594"/>
          </a:xfrm>
        </p:spPr>
        <p:txBody>
          <a:bodyPr>
            <a:normAutofit/>
          </a:bodyPr>
          <a:lstStyle/>
          <a:p>
            <a:r>
              <a:rPr lang="nb-NO" dirty="0" err="1" smtClean="0"/>
              <a:t>Response</a:t>
            </a:r>
            <a:r>
              <a:rPr lang="nb-NO" dirty="0" smtClean="0"/>
              <a:t> body signeres </a:t>
            </a:r>
            <a:r>
              <a:rPr lang="nb-NO" dirty="0" smtClean="0"/>
              <a:t>i henhold til JWS</a:t>
            </a:r>
            <a:r>
              <a:rPr lang="nb-NO" dirty="0"/>
              <a:t> </a:t>
            </a:r>
            <a:r>
              <a:rPr lang="nb-NO" dirty="0" smtClean="0"/>
              <a:t>standarden</a:t>
            </a:r>
            <a:endParaRPr lang="nb-NO" dirty="0" smtClean="0"/>
          </a:p>
          <a:p>
            <a:r>
              <a:rPr lang="nb-NO" dirty="0" smtClean="0"/>
              <a:t>Det </a:t>
            </a:r>
            <a:r>
              <a:rPr lang="nb-NO" dirty="0" smtClean="0"/>
              <a:t>vil antagelig være mulig å </a:t>
            </a:r>
            <a:r>
              <a:rPr lang="nb-NO" dirty="0" err="1" smtClean="0"/>
              <a:t>verifisisere</a:t>
            </a:r>
            <a:r>
              <a:rPr lang="nb-NO" dirty="0" smtClean="0"/>
              <a:t> signatur uten å hente offentlig nøkkel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integritet</a:t>
            </a:r>
            <a:br>
              <a:rPr lang="nb-NO" dirty="0"/>
            </a:br>
            <a:r>
              <a:rPr lang="nb-NO" dirty="0"/>
              <a:t>- Løsningskomponenter (</a:t>
            </a:r>
            <a:r>
              <a:rPr lang="nb-NO" dirty="0" err="1"/>
              <a:t>SBBer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295401"/>
          </a:xfrm>
        </p:spPr>
        <p:txBody>
          <a:bodyPr/>
          <a:lstStyle/>
          <a:p>
            <a:r>
              <a:rPr lang="nb-NO" dirty="0" smtClean="0"/>
              <a:t>Respons body </a:t>
            </a:r>
            <a:r>
              <a:rPr lang="nb-NO" dirty="0" smtClean="0"/>
              <a:t>krypteres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konfidensialitet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94974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668"/>
              <a:gd name="adj6" fmla="val -4140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Kryptere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Dekryptere</a:t>
            </a:r>
            <a:r>
              <a:rPr lang="nb-NO" sz="1400" dirty="0" smtClean="0">
                <a:solidFill>
                  <a:schemeClr val="bg2"/>
                </a:solidFill>
              </a:rPr>
              <a:t>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>
            <a:stCxn id="14" idx="0"/>
            <a:endCxn id="19" idx="3"/>
          </p:cNvCxnSpPr>
          <p:nvPr/>
        </p:nvCxnSpPr>
        <p:spPr>
          <a:xfrm flipH="1" flipV="1">
            <a:off x="4824028" y="3003798"/>
            <a:ext cx="1944216" cy="648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5534725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</a:t>
            </a:r>
            <a:r>
              <a:rPr lang="nb-NO" sz="1100" dirty="0">
                <a:solidFill>
                  <a:schemeClr val="bg2"/>
                </a:solidFill>
              </a:rPr>
              <a:t>ffentlige </a:t>
            </a:r>
            <a:r>
              <a:rPr lang="nb-NO" sz="1100" dirty="0" smtClean="0">
                <a:solidFill>
                  <a:schemeClr val="bg2"/>
                </a:solidFill>
              </a:rPr>
              <a:t>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konsument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295401"/>
          </a:xfrm>
        </p:spPr>
        <p:txBody>
          <a:bodyPr/>
          <a:lstStyle/>
          <a:p>
            <a:r>
              <a:rPr lang="nb-NO" dirty="0" smtClean="0"/>
              <a:t>Respons body krypteres </a:t>
            </a:r>
            <a:r>
              <a:rPr lang="nb-NO" dirty="0" smtClean="0"/>
              <a:t>i henhold til JWE</a:t>
            </a:r>
            <a:r>
              <a:rPr lang="nb-NO" dirty="0"/>
              <a:t> </a:t>
            </a:r>
            <a:r>
              <a:rPr lang="nb-NO" dirty="0" smtClean="0"/>
              <a:t>standarden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</a:t>
            </a:r>
            <a:r>
              <a:rPr lang="nb-NO" dirty="0"/>
              <a:t>konfidensialitet</a:t>
            </a:r>
            <a:br>
              <a:rPr lang="nb-NO" dirty="0"/>
            </a:br>
            <a:r>
              <a:rPr lang="nb-NO" dirty="0"/>
              <a:t>- Løsningskomponenter (</a:t>
            </a:r>
            <a:r>
              <a:rPr lang="nb-NO" dirty="0" err="1"/>
              <a:t>SBBer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668"/>
              <a:gd name="adj6" fmla="val -4140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Kryptere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Dekryptere</a:t>
            </a:r>
            <a:r>
              <a:rPr lang="nb-NO" sz="1400" dirty="0" smtClean="0">
                <a:solidFill>
                  <a:schemeClr val="bg2"/>
                </a:solidFill>
              </a:rPr>
              <a:t>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PEPPOL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>
            <a:stCxn id="14" idx="0"/>
            <a:endCxn id="19" idx="3"/>
          </p:cNvCxnSpPr>
          <p:nvPr/>
        </p:nvCxnSpPr>
        <p:spPr>
          <a:xfrm flipH="1" flipV="1">
            <a:off x="4824028" y="3003798"/>
            <a:ext cx="1944216" cy="648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5534725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o</a:t>
            </a:r>
            <a:r>
              <a:rPr lang="nb-NO" sz="1100" dirty="0">
                <a:solidFill>
                  <a:schemeClr val="bg2"/>
                </a:solidFill>
              </a:rPr>
              <a:t>ffentlige </a:t>
            </a:r>
            <a:r>
              <a:rPr lang="nb-NO" sz="1100" dirty="0" smtClean="0">
                <a:solidFill>
                  <a:schemeClr val="bg2"/>
                </a:solidFill>
              </a:rPr>
              <a:t>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konsument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9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511425"/>
          </a:xfrm>
        </p:spPr>
        <p:txBody>
          <a:bodyPr>
            <a:normAutofit fontScale="47500" lnSpcReduction="20000"/>
          </a:bodyPr>
          <a:lstStyle/>
          <a:p>
            <a:r>
              <a:rPr lang="nb-NO" dirty="0" smtClean="0"/>
              <a:t>Full </a:t>
            </a:r>
            <a:r>
              <a:rPr lang="nb-NO" dirty="0" err="1" smtClean="0"/>
              <a:t>uavviselighet</a:t>
            </a:r>
            <a:r>
              <a:rPr lang="nb-NO" dirty="0" smtClean="0"/>
              <a:t> er ikke mulig</a:t>
            </a:r>
          </a:p>
          <a:p>
            <a:pPr lvl="1"/>
            <a:r>
              <a:rPr lang="nb-NO" dirty="0" smtClean="0"/>
              <a:t>Fins ikke mekanismer som gjør at tilbyder kan være sikker på at respons kommer fram til konsument</a:t>
            </a:r>
            <a:endParaRPr lang="nb-NO" dirty="0" smtClean="0"/>
          </a:p>
          <a:p>
            <a:r>
              <a:rPr lang="nb-NO" dirty="0"/>
              <a:t>For å oppnå </a:t>
            </a:r>
            <a:r>
              <a:rPr lang="nb-NO" dirty="0" smtClean="0"/>
              <a:t>delvis </a:t>
            </a:r>
            <a:r>
              <a:rPr lang="nb-NO" dirty="0" err="1" smtClean="0"/>
              <a:t>uavviselighet</a:t>
            </a:r>
            <a:r>
              <a:rPr lang="nb-NO" dirty="0" smtClean="0"/>
              <a:t> </a:t>
            </a:r>
            <a:r>
              <a:rPr lang="nb-NO" dirty="0"/>
              <a:t>må integritet ivaretas </a:t>
            </a:r>
            <a:r>
              <a:rPr lang="nb-NO" dirty="0" smtClean="0"/>
              <a:t>over tid</a:t>
            </a:r>
            <a:endParaRPr lang="nb-NO" dirty="0"/>
          </a:p>
          <a:p>
            <a:pPr lvl="1"/>
            <a:r>
              <a:rPr lang="nb-NO" dirty="0"/>
              <a:t>Det vil si </a:t>
            </a:r>
            <a:r>
              <a:rPr lang="nb-NO" dirty="0" smtClean="0"/>
              <a:t>at man har behov for ende </a:t>
            </a:r>
            <a:r>
              <a:rPr lang="nb-NO" dirty="0"/>
              <a:t>til ende integritet </a:t>
            </a:r>
            <a:r>
              <a:rPr lang="nb-NO" dirty="0" smtClean="0"/>
              <a:t>for </a:t>
            </a:r>
            <a:r>
              <a:rPr lang="nb-NO" dirty="0" err="1" smtClean="0"/>
              <a:t>response</a:t>
            </a:r>
            <a:r>
              <a:rPr lang="nb-NO" dirty="0" smtClean="0"/>
              <a:t> meldinger</a:t>
            </a:r>
            <a:endParaRPr lang="nb-NO" dirty="0"/>
          </a:p>
          <a:p>
            <a:r>
              <a:rPr lang="nb-NO" dirty="0" smtClean="0"/>
              <a:t>Spørsmålsstillinger:</a:t>
            </a:r>
          </a:p>
          <a:p>
            <a:pPr lvl="1"/>
            <a:r>
              <a:rPr lang="nb-NO" dirty="0" smtClean="0"/>
              <a:t>Hva er delvis </a:t>
            </a:r>
            <a:r>
              <a:rPr lang="nb-NO" dirty="0" err="1" smtClean="0"/>
              <a:t>uavviselighet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Avklare om det er krav/trusler som tilsier at man skal bygge inn delvis </a:t>
            </a:r>
            <a:r>
              <a:rPr lang="nb-NO" dirty="0" err="1" smtClean="0"/>
              <a:t>uavviselighet</a:t>
            </a:r>
            <a:endParaRPr lang="nb-NO" dirty="0" smtClean="0"/>
          </a:p>
          <a:p>
            <a:pPr lvl="1"/>
            <a:r>
              <a:rPr lang="nb-NO" dirty="0" smtClean="0"/>
              <a:t>Skal t</a:t>
            </a:r>
            <a:r>
              <a:rPr lang="nb-NO" dirty="0" smtClean="0"/>
              <a:t>ilbyder </a:t>
            </a:r>
            <a:r>
              <a:rPr lang="nb-NO" dirty="0" smtClean="0"/>
              <a:t>applikasjon og konsument applikasjon </a:t>
            </a:r>
            <a:r>
              <a:rPr lang="nb-NO" dirty="0" smtClean="0"/>
              <a:t>spore </a:t>
            </a:r>
            <a:r>
              <a:rPr lang="nb-NO" dirty="0" smtClean="0"/>
              <a:t>melding (ta vare på melding</a:t>
            </a:r>
            <a:r>
              <a:rPr lang="nb-NO" dirty="0" smtClean="0"/>
              <a:t>)?</a:t>
            </a:r>
            <a:endParaRPr lang="nb-NO" dirty="0" smtClean="0"/>
          </a:p>
          <a:p>
            <a:pPr lvl="1"/>
            <a:r>
              <a:rPr lang="nb-NO" dirty="0" smtClean="0"/>
              <a:t>Er det behov for en juridisk logg for å bevise at konsument har mottatt melding?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Uavviselighet</a:t>
            </a:r>
            <a:r>
              <a:rPr lang="nb-NO" dirty="0" smtClean="0"/>
              <a:t> </a:t>
            </a:r>
            <a:r>
              <a:rPr lang="nb-NO" dirty="0" smtClean="0"/>
              <a:t>(ikke-benekt</a:t>
            </a:r>
            <a:r>
              <a:rPr lang="nb-NO" dirty="0"/>
              <a:t>)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Arkitekturbyggestener</a:t>
            </a:r>
            <a:r>
              <a:rPr lang="nb-NO" dirty="0"/>
              <a:t> (</a:t>
            </a:r>
            <a:r>
              <a:rPr lang="nb-NO" dirty="0" err="1"/>
              <a:t>ABBer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194974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5" name="TekstSylinder 24"/>
          <p:cNvSpPr txBox="1"/>
          <p:nvPr/>
        </p:nvSpPr>
        <p:spPr>
          <a:xfrm>
            <a:off x="3065619" y="444395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4" name="Bildeforklaring med linje 2 (loddrett strek) 23"/>
          <p:cNvSpPr/>
          <p:nvPr/>
        </p:nvSpPr>
        <p:spPr>
          <a:xfrm>
            <a:off x="2303748" y="2931790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1660"/>
              <a:gd name="adj6" fmla="val -6750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Spore </a:t>
            </a:r>
            <a:r>
              <a:rPr lang="nb-NO" sz="1400" dirty="0" smtClean="0">
                <a:solidFill>
                  <a:schemeClr val="bg2"/>
                </a:solidFill>
              </a:rPr>
              <a:t>melding?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6" name="Bildeforklaring med linje 2 (loddrett strek) 25"/>
          <p:cNvSpPr/>
          <p:nvPr/>
        </p:nvSpPr>
        <p:spPr>
          <a:xfrm>
            <a:off x="4139952" y="2896593"/>
            <a:ext cx="1152128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503"/>
              <a:gd name="adj6" fmla="val -48389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Logge </a:t>
            </a:r>
            <a:r>
              <a:rPr lang="nb-NO" sz="1400" dirty="0" smtClean="0">
                <a:solidFill>
                  <a:schemeClr val="bg2"/>
                </a:solidFill>
              </a:rPr>
              <a:t>til juridisk </a:t>
            </a:r>
            <a:r>
              <a:rPr lang="nb-NO" sz="1400" dirty="0" smtClean="0">
                <a:solidFill>
                  <a:schemeClr val="bg2"/>
                </a:solidFill>
              </a:rPr>
              <a:t>log?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2" name="Bildeforklaring med linje 2 (loddrett strek) 21"/>
          <p:cNvSpPr/>
          <p:nvPr/>
        </p:nvSpPr>
        <p:spPr>
          <a:xfrm>
            <a:off x="5652120" y="2896593"/>
            <a:ext cx="1152128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503"/>
              <a:gd name="adj6" fmla="val -48389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Logge </a:t>
            </a:r>
            <a:r>
              <a:rPr lang="nb-NO" sz="1400" dirty="0" smtClean="0">
                <a:solidFill>
                  <a:schemeClr val="bg2"/>
                </a:solidFill>
              </a:rPr>
              <a:t>til juridisk </a:t>
            </a:r>
            <a:r>
              <a:rPr lang="nb-NO" sz="1400" dirty="0" smtClean="0">
                <a:solidFill>
                  <a:schemeClr val="bg2"/>
                </a:solidFill>
              </a:rPr>
              <a:t>log?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3" name="Bildeforklaring med linje 2 (loddrett strek) 22"/>
          <p:cNvSpPr/>
          <p:nvPr/>
        </p:nvSpPr>
        <p:spPr>
          <a:xfrm>
            <a:off x="7538914" y="2931790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555"/>
              <a:gd name="adj6" fmla="val -7575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Spore </a:t>
            </a:r>
            <a:r>
              <a:rPr lang="nb-NO" sz="1400" dirty="0" smtClean="0">
                <a:solidFill>
                  <a:schemeClr val="bg2"/>
                </a:solidFill>
              </a:rPr>
              <a:t>melding?</a:t>
            </a:r>
            <a:endParaRPr lang="nb-NO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4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På </a:t>
            </a:r>
            <a:r>
              <a:rPr lang="nb-NO" dirty="0" err="1" smtClean="0"/>
              <a:t>get</a:t>
            </a:r>
            <a:r>
              <a:rPr lang="nb-NO" dirty="0" smtClean="0"/>
              <a:t> forespørsel bør det ikke være </a:t>
            </a:r>
            <a:r>
              <a:rPr lang="nb-NO" dirty="0" err="1" smtClean="0"/>
              <a:t>payload</a:t>
            </a:r>
            <a:endParaRPr lang="nb-NO" dirty="0" smtClean="0"/>
          </a:p>
          <a:p>
            <a:r>
              <a:rPr lang="nb-NO" dirty="0"/>
              <a:t>Bør unngå å måtte kryptere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smtClean="0"/>
              <a:t>forespørsel</a:t>
            </a:r>
          </a:p>
          <a:p>
            <a:pPr lvl="1"/>
            <a:r>
              <a:rPr lang="nb-NO" dirty="0" smtClean="0"/>
              <a:t>Ikke ønskelig med kryptering av http </a:t>
            </a:r>
            <a:r>
              <a:rPr lang="nb-NO" dirty="0" err="1" smtClean="0"/>
              <a:t>parametre</a:t>
            </a:r>
            <a:r>
              <a:rPr lang="nb-NO" dirty="0" smtClean="0"/>
              <a:t> (URL) og http header</a:t>
            </a:r>
          </a:p>
          <a:p>
            <a:r>
              <a:rPr lang="nb-NO" dirty="0" smtClean="0"/>
              <a:t>Sensitiv informasjon bør legges i HTTP-header </a:t>
            </a:r>
            <a:r>
              <a:rPr lang="nb-NO" dirty="0"/>
              <a:t>slik at det ikke dukker opp i </a:t>
            </a:r>
            <a:r>
              <a:rPr lang="nb-NO" dirty="0" err="1"/>
              <a:t>access</a:t>
            </a:r>
            <a:r>
              <a:rPr lang="nb-NO" dirty="0"/>
              <a:t> logger osv</a:t>
            </a:r>
            <a:r>
              <a:rPr lang="nb-NO" dirty="0" smtClean="0"/>
              <a:t>.</a:t>
            </a:r>
          </a:p>
          <a:p>
            <a:pPr lvl="1"/>
            <a:r>
              <a:rPr lang="nb-NO" dirty="0"/>
              <a:t>Se </a:t>
            </a:r>
            <a:r>
              <a:rPr lang="nb-NO" dirty="0" smtClean="0"/>
              <a:t>OWASP </a:t>
            </a:r>
            <a:r>
              <a:rPr lang="nb-NO" dirty="0"/>
              <a:t>anbefaling </a:t>
            </a:r>
            <a:r>
              <a:rPr lang="nb-NO" dirty="0" smtClean="0"/>
              <a:t>«Sensitive </a:t>
            </a:r>
            <a:r>
              <a:rPr lang="nb-NO" dirty="0" err="1"/>
              <a:t>information</a:t>
            </a:r>
            <a:r>
              <a:rPr lang="nb-NO" dirty="0"/>
              <a:t> in HTTP </a:t>
            </a:r>
            <a:r>
              <a:rPr lang="nb-NO" dirty="0" err="1" smtClean="0"/>
              <a:t>requests</a:t>
            </a:r>
            <a:r>
              <a:rPr lang="nb-NO" dirty="0" smtClean="0"/>
              <a:t>» </a:t>
            </a:r>
            <a:r>
              <a:rPr lang="nb-NO" u="sng" dirty="0">
                <a:hlinkClick r:id="rId2"/>
              </a:rPr>
              <a:t>https://</a:t>
            </a:r>
            <a:r>
              <a:rPr lang="nb-NO" u="sng" dirty="0" smtClean="0">
                <a:hlinkClick r:id="rId2"/>
              </a:rPr>
              <a:t>www.owasp.org/index.php/REST_Security_Cheat_Sheet</a:t>
            </a:r>
            <a:endParaRPr lang="nb-NO" u="sng" dirty="0" smtClean="0"/>
          </a:p>
          <a:p>
            <a:r>
              <a:rPr lang="nb-NO" dirty="0" smtClean="0"/>
              <a:t>Dersom det er behov for integritet i forespørsel så bør http </a:t>
            </a:r>
            <a:r>
              <a:rPr lang="nb-NO" dirty="0" err="1" smtClean="0"/>
              <a:t>parametre</a:t>
            </a:r>
            <a:r>
              <a:rPr lang="nb-NO" dirty="0" smtClean="0"/>
              <a:t> og http-</a:t>
            </a:r>
            <a:r>
              <a:rPr lang="nb-NO" dirty="0" err="1" smtClean="0"/>
              <a:t>headere</a:t>
            </a:r>
            <a:r>
              <a:rPr lang="nb-NO" dirty="0"/>
              <a:t> </a:t>
            </a:r>
            <a:r>
              <a:rPr lang="nb-NO" dirty="0" smtClean="0"/>
              <a:t>signeres</a:t>
            </a:r>
          </a:p>
          <a:p>
            <a:pPr lvl="1"/>
            <a:r>
              <a:rPr lang="nb-NO" u="sng" dirty="0" smtClean="0">
                <a:hlinkClick r:id="rId3"/>
              </a:rPr>
              <a:t>https://datatracker.ietf.org/doc/draft-cavage-http-signatures</a:t>
            </a:r>
            <a:r>
              <a:rPr lang="nb-NO" dirty="0" smtClean="0"/>
              <a:t> som er pekt på av Berliner </a:t>
            </a:r>
            <a:r>
              <a:rPr lang="nb-NO" dirty="0" err="1" smtClean="0"/>
              <a:t>group</a:t>
            </a:r>
            <a:r>
              <a:rPr lang="nb-NO" dirty="0" smtClean="0"/>
              <a:t> er en mulig tilnærming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om </a:t>
            </a:r>
            <a:r>
              <a:rPr lang="nb-NO" dirty="0" err="1" smtClean="0"/>
              <a:t>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801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REST-stil tjenester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har ikke body på forespørsel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data bør ligge i body</a:t>
            </a:r>
          </a:p>
          <a:p>
            <a:pPr lvl="1"/>
            <a:r>
              <a:rPr lang="nb-NO" dirty="0" smtClean="0"/>
              <a:t>For eksempel i form av JSON eller XML</a:t>
            </a:r>
          </a:p>
          <a:p>
            <a:r>
              <a:rPr lang="nb-NO" dirty="0" smtClean="0"/>
              <a:t>Ved krav om meldingskryptering så er det normalt bare </a:t>
            </a:r>
            <a:r>
              <a:rPr lang="nb-NO" dirty="0" err="1" smtClean="0"/>
              <a:t>response</a:t>
            </a:r>
            <a:r>
              <a:rPr lang="nb-NO" dirty="0" smtClean="0"/>
              <a:t> body som skal krypteres</a:t>
            </a:r>
          </a:p>
          <a:p>
            <a:pPr lvl="1"/>
            <a:r>
              <a:rPr lang="nb-NO" dirty="0" smtClean="0"/>
              <a:t>Ser her kun på kryptering av respons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Forutsetninger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995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Nivå 0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TLS</a:t>
            </a:r>
          </a:p>
          <a:p>
            <a:r>
              <a:rPr lang="nb-NO" dirty="0" smtClean="0"/>
              <a:t>Nivå </a:t>
            </a:r>
            <a:r>
              <a:rPr lang="nb-NO" dirty="0" smtClean="0"/>
              <a:t>1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nb-NO" dirty="0">
                <a:solidFill>
                  <a:schemeClr val="bg2"/>
                </a:solidFill>
              </a:rPr>
              <a:t>OAuth2.0 </a:t>
            </a:r>
            <a:r>
              <a:rPr lang="nb-NO" dirty="0" err="1">
                <a:solidFill>
                  <a:schemeClr val="bg2"/>
                </a:solidFill>
              </a:rPr>
              <a:t>access</a:t>
            </a:r>
            <a:r>
              <a:rPr lang="nb-NO" dirty="0">
                <a:solidFill>
                  <a:schemeClr val="bg2"/>
                </a:solidFill>
              </a:rPr>
              <a:t> </a:t>
            </a:r>
            <a:r>
              <a:rPr lang="nb-NO" dirty="0" smtClean="0">
                <a:solidFill>
                  <a:schemeClr val="bg2"/>
                </a:solidFill>
              </a:rPr>
              <a:t>token</a:t>
            </a:r>
          </a:p>
          <a:p>
            <a:r>
              <a:rPr lang="nb-NO" dirty="0" smtClean="0"/>
              <a:t>Nivå </a:t>
            </a:r>
            <a:r>
              <a:rPr lang="nb-NO" dirty="0" smtClean="0"/>
              <a:t>2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nb-NO" dirty="0">
                <a:solidFill>
                  <a:schemeClr val="bg2"/>
                </a:solidFill>
              </a:rPr>
              <a:t>OAuth2.0 </a:t>
            </a:r>
            <a:r>
              <a:rPr lang="nb-NO" dirty="0" err="1">
                <a:solidFill>
                  <a:schemeClr val="bg2"/>
                </a:solidFill>
              </a:rPr>
              <a:t>access</a:t>
            </a:r>
            <a:r>
              <a:rPr lang="nb-NO" dirty="0">
                <a:solidFill>
                  <a:schemeClr val="bg2"/>
                </a:solidFill>
              </a:rPr>
              <a:t> </a:t>
            </a:r>
            <a:r>
              <a:rPr lang="nb-NO" dirty="0" smtClean="0">
                <a:solidFill>
                  <a:schemeClr val="bg2"/>
                </a:solidFill>
              </a:rPr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</a:t>
            </a:r>
            <a:r>
              <a:rPr lang="en-US" dirty="0"/>
              <a:t>TLS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nb-NO" dirty="0">
                <a:solidFill>
                  <a:schemeClr val="bg2"/>
                </a:solidFill>
              </a:rPr>
              <a:t>OAuth2.0 </a:t>
            </a:r>
            <a:r>
              <a:rPr lang="nb-NO" dirty="0" err="1">
                <a:solidFill>
                  <a:schemeClr val="bg2"/>
                </a:solidFill>
              </a:rPr>
              <a:t>access</a:t>
            </a:r>
            <a:r>
              <a:rPr lang="nb-NO" dirty="0">
                <a:solidFill>
                  <a:schemeClr val="bg2"/>
                </a:solidFill>
              </a:rPr>
              <a:t> </a:t>
            </a:r>
            <a:r>
              <a:rPr lang="nb-NO" dirty="0" smtClean="0">
                <a:solidFill>
                  <a:schemeClr val="bg2"/>
                </a:solidFill>
              </a:rPr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pPr lvl="1"/>
            <a:r>
              <a:rPr lang="nb-NO" dirty="0" smtClean="0"/>
              <a:t>Kryptering </a:t>
            </a:r>
            <a:r>
              <a:rPr lang="nb-NO" dirty="0"/>
              <a:t>av </a:t>
            </a:r>
            <a:r>
              <a:rPr lang="nb-NO" dirty="0" smtClean="0"/>
              <a:t>JSON/XML </a:t>
            </a:r>
            <a:r>
              <a:rPr lang="nb-NO" dirty="0" err="1"/>
              <a:t>payload</a:t>
            </a:r>
            <a:r>
              <a:rPr lang="nb-NO" dirty="0"/>
              <a:t> </a:t>
            </a:r>
            <a:r>
              <a:rPr lang="nb-NO" dirty="0" smtClean="0"/>
              <a:t>på respons med JWE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 og teknologi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002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Tilnærming krever ikke at forskjellige </a:t>
            </a:r>
            <a:r>
              <a:rPr lang="nb-NO" dirty="0" smtClean="0"/>
              <a:t>sikkerhetsmekanismer </a:t>
            </a:r>
            <a:r>
              <a:rPr lang="nb-NO" dirty="0" smtClean="0"/>
              <a:t>må kobles</a:t>
            </a:r>
          </a:p>
          <a:p>
            <a:r>
              <a:rPr lang="nb-NO" dirty="0" smtClean="0"/>
              <a:t>Dersom man benytter signering av http </a:t>
            </a:r>
            <a:r>
              <a:rPr lang="nb-NO" dirty="0" err="1" smtClean="0"/>
              <a:t>parametre</a:t>
            </a:r>
            <a:r>
              <a:rPr lang="nb-NO" dirty="0" smtClean="0"/>
              <a:t> og http </a:t>
            </a:r>
            <a:r>
              <a:rPr lang="nb-NO" dirty="0" err="1" smtClean="0"/>
              <a:t>headere</a:t>
            </a:r>
            <a:r>
              <a:rPr lang="nb-NO" dirty="0" smtClean="0"/>
              <a:t>, så bør det kvalitetssikres at signaturen og OIDC token representerer samme konsument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Kommentarer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560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</a:t>
            </a:r>
            <a:r>
              <a:rPr lang="nb-NO" dirty="0" smtClean="0"/>
              <a:t>n stegvis gjennomgang av sikkerhetsmekanismer</a:t>
            </a:r>
          </a:p>
          <a:p>
            <a:r>
              <a:rPr lang="nb-NO" dirty="0" smtClean="0"/>
              <a:t>Presenterer to fremstillinger for hver sikkerhetsmekanisme, </a:t>
            </a:r>
            <a:r>
              <a:rPr lang="nb-NO" dirty="0" err="1" smtClean="0"/>
              <a:t>ref</a:t>
            </a:r>
            <a:r>
              <a:rPr lang="nb-NO" dirty="0" smtClean="0"/>
              <a:t> </a:t>
            </a:r>
            <a:r>
              <a:rPr lang="nb-NO" dirty="0" err="1" smtClean="0"/>
              <a:t>Togaf</a:t>
            </a:r>
            <a:endParaRPr lang="nb-NO" dirty="0" smtClean="0"/>
          </a:p>
          <a:p>
            <a:pPr lvl="1"/>
            <a:r>
              <a:rPr lang="nb-NO" dirty="0" err="1" smtClean="0"/>
              <a:t>Arkitekturbyggestener</a:t>
            </a:r>
            <a:endParaRPr lang="nb-NO" dirty="0" smtClean="0"/>
          </a:p>
          <a:p>
            <a:pPr lvl="2"/>
            <a:r>
              <a:rPr lang="nb-NO" dirty="0" err="1" smtClean="0"/>
              <a:t>Togaf</a:t>
            </a:r>
            <a:r>
              <a:rPr lang="nb-NO" dirty="0" smtClean="0"/>
              <a:t>: Architecture </a:t>
            </a:r>
            <a:r>
              <a:rPr lang="nb-NO" dirty="0" err="1" smtClean="0"/>
              <a:t>Building</a:t>
            </a:r>
            <a:r>
              <a:rPr lang="nb-NO" dirty="0" smtClean="0"/>
              <a:t> Blocks (</a:t>
            </a:r>
            <a:r>
              <a:rPr lang="nb-NO" dirty="0" err="1" smtClean="0"/>
              <a:t>ABBer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Teknologinøytral fremstilling av arkitektur</a:t>
            </a:r>
          </a:p>
          <a:p>
            <a:pPr lvl="1"/>
            <a:r>
              <a:rPr lang="nb-NO" dirty="0" smtClean="0"/>
              <a:t>Løsningskomponenter</a:t>
            </a:r>
          </a:p>
          <a:p>
            <a:pPr lvl="2"/>
            <a:r>
              <a:rPr lang="nb-NO" dirty="0" err="1" smtClean="0"/>
              <a:t>Togaf</a:t>
            </a:r>
            <a:r>
              <a:rPr lang="nb-NO" dirty="0" smtClean="0"/>
              <a:t>: Solution </a:t>
            </a:r>
            <a:r>
              <a:rPr lang="nb-NO" dirty="0" err="1" smtClean="0"/>
              <a:t>Building</a:t>
            </a:r>
            <a:r>
              <a:rPr lang="nb-NO" dirty="0" smtClean="0"/>
              <a:t> Blocks (</a:t>
            </a:r>
            <a:r>
              <a:rPr lang="nb-NO" dirty="0" err="1" smtClean="0"/>
              <a:t>SBBer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Viser beste praksis ved å peke på anvendbare komponenter og standarder</a:t>
            </a:r>
          </a:p>
          <a:p>
            <a:r>
              <a:rPr lang="nb-NO" dirty="0" smtClean="0"/>
              <a:t>Metode</a:t>
            </a:r>
          </a:p>
          <a:p>
            <a:pPr lvl="1"/>
            <a:r>
              <a:rPr lang="nb-NO" dirty="0"/>
              <a:t>B</a:t>
            </a:r>
            <a:r>
              <a:rPr lang="nb-NO" dirty="0" smtClean="0"/>
              <a:t>asert på krav til sikkerhet for et gitt behov velges sikkerhetsnivå - basert på sikkerhetsnivå kan man igjen finne beste praksis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Oppbygging dokument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31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Integritet og konfidensialitet på transport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Autentisering av konsument og eventuell tilgangskontroll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Ende til ende integritet på melding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Ende til ende konfidensialitet på melding</a:t>
            </a:r>
          </a:p>
          <a:p>
            <a:endParaRPr lang="nb-NO" dirty="0" smtClean="0"/>
          </a:p>
          <a:p>
            <a:endParaRPr lang="nb-NO" dirty="0"/>
          </a:p>
          <a:p>
            <a:r>
              <a:rPr lang="nb-NO" dirty="0" err="1"/>
              <a:t>Uavviselighet</a:t>
            </a:r>
            <a:r>
              <a:rPr lang="nb-NO" dirty="0"/>
              <a:t> diskuteres separat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Stegvis oppbygging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4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Risikovurdering </a:t>
            </a:r>
            <a:r>
              <a:rPr lang="nb-NO" dirty="0" smtClean="0"/>
              <a:t>sikkerhet</a:t>
            </a:r>
          </a:p>
          <a:p>
            <a:pPr lvl="1"/>
            <a:r>
              <a:rPr lang="nb-NO" dirty="0" smtClean="0"/>
              <a:t>Inkludert klassifisering </a:t>
            </a:r>
            <a:r>
              <a:rPr lang="nb-NO" dirty="0"/>
              <a:t>av informasjon</a:t>
            </a:r>
          </a:p>
          <a:p>
            <a:r>
              <a:rPr lang="nb-NO" dirty="0" smtClean="0"/>
              <a:t>Risikovurdering </a:t>
            </a:r>
            <a:r>
              <a:rPr lang="nb-NO" dirty="0" smtClean="0"/>
              <a:t>personvern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identifisere krav til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27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Dokumentere hvilke krav/trusler som vil medføre at man trenger å etablere ende til ende integritet på respons</a:t>
            </a:r>
          </a:p>
          <a:p>
            <a:r>
              <a:rPr lang="nb-NO" dirty="0"/>
              <a:t>Dokumentere hvilke </a:t>
            </a:r>
            <a:r>
              <a:rPr lang="nb-NO" dirty="0" smtClean="0"/>
              <a:t>krav/trusler </a:t>
            </a:r>
            <a:r>
              <a:rPr lang="nb-NO" dirty="0"/>
              <a:t>som vil medføre at man trenger å etablere ende til ende </a:t>
            </a:r>
            <a:r>
              <a:rPr lang="nb-NO" dirty="0" smtClean="0"/>
              <a:t>konfidensialitet </a:t>
            </a:r>
            <a:r>
              <a:rPr lang="nb-NO" dirty="0"/>
              <a:t>på respons</a:t>
            </a:r>
          </a:p>
          <a:p>
            <a:r>
              <a:rPr lang="nb-NO" dirty="0" smtClean="0"/>
              <a:t>Dokumentere hvilke krav/trusler som vil medføre at man trenger delvis </a:t>
            </a:r>
            <a:r>
              <a:rPr lang="nb-NO" dirty="0" err="1" smtClean="0"/>
              <a:t>uavviselighet</a:t>
            </a:r>
            <a:endParaRPr lang="nb-NO" dirty="0" smtClean="0"/>
          </a:p>
          <a:p>
            <a:pPr lvl="1"/>
            <a:r>
              <a:rPr lang="nb-NO" dirty="0" smtClean="0"/>
              <a:t>Ikke mulig å oppnå full </a:t>
            </a:r>
            <a:r>
              <a:rPr lang="nb-NO" dirty="0" err="1" smtClean="0"/>
              <a:t>uavviselighet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Utestående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32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Nivå 0</a:t>
            </a:r>
          </a:p>
          <a:p>
            <a:pPr lvl="1"/>
            <a:r>
              <a:rPr lang="nb-NO" dirty="0"/>
              <a:t>I</a:t>
            </a:r>
            <a:r>
              <a:rPr lang="nb-NO" dirty="0" smtClean="0"/>
              <a:t>ntegritet og konfidensialitet på transport</a:t>
            </a:r>
          </a:p>
          <a:p>
            <a:r>
              <a:rPr lang="nb-NO" dirty="0" smtClean="0"/>
              <a:t>Nivå 1</a:t>
            </a:r>
          </a:p>
          <a:p>
            <a:pPr lvl="1"/>
            <a:r>
              <a:rPr lang="nb-NO" dirty="0" smtClean="0"/>
              <a:t>Nivå 0 med autentisering av konsument</a:t>
            </a:r>
          </a:p>
          <a:p>
            <a:pPr lvl="1"/>
            <a:r>
              <a:rPr lang="nb-NO" dirty="0" smtClean="0"/>
              <a:t>Eventuell tilgangskontroll</a:t>
            </a:r>
          </a:p>
          <a:p>
            <a:pPr lvl="1"/>
            <a:r>
              <a:rPr lang="nb-NO" dirty="0"/>
              <a:t>Egner seg for informasjon som ikke krever ende til ende kryptering og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2</a:t>
            </a:r>
          </a:p>
          <a:p>
            <a:pPr lvl="1"/>
            <a:r>
              <a:rPr lang="nb-NO" dirty="0" smtClean="0"/>
              <a:t>Nivå 1 med krav til data integritet</a:t>
            </a:r>
          </a:p>
          <a:p>
            <a:pPr lvl="1"/>
            <a:r>
              <a:rPr lang="nb-NO" dirty="0" smtClean="0"/>
              <a:t>Egner </a:t>
            </a:r>
            <a:r>
              <a:rPr lang="nb-NO" dirty="0"/>
              <a:t>seg for informasjon som ikke krever ende til ende kryptering, men med krav til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nb-NO" dirty="0" smtClean="0"/>
              <a:t>Nivå 2 med krav til ende til ende konfidensialitet</a:t>
            </a:r>
          </a:p>
          <a:p>
            <a:pPr lvl="1"/>
            <a:r>
              <a:rPr lang="nb-NO" dirty="0"/>
              <a:t>Egner seg for informasjon som krever ende til ende kryptering og med krav til ende til ende </a:t>
            </a:r>
            <a:r>
              <a:rPr lang="nb-NO" dirty="0" smtClean="0"/>
              <a:t>integritet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Uavviselighet</a:t>
            </a:r>
            <a:r>
              <a:rPr lang="nb-NO" dirty="0" smtClean="0"/>
              <a:t> diskuteres separat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8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/>
          </a:bodyPr>
          <a:lstStyle/>
          <a:p>
            <a:r>
              <a:rPr lang="en-US" dirty="0"/>
              <a:t>Transport Layer </a:t>
            </a:r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nb-NO" dirty="0" smtClean="0"/>
              <a:t>Kryptert </a:t>
            </a:r>
            <a:r>
              <a:rPr lang="nb-NO" dirty="0" smtClean="0"/>
              <a:t>kanal som tilsvarer </a:t>
            </a:r>
            <a:r>
              <a:rPr lang="nb-NO" dirty="0" smtClean="0"/>
              <a:t>VPN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Integritet </a:t>
            </a:r>
            <a:r>
              <a:rPr lang="nb-NO" dirty="0" smtClean="0"/>
              <a:t>og konfidensialitet på </a:t>
            </a:r>
            <a:r>
              <a:rPr lang="nb-NO" dirty="0" smtClean="0"/>
              <a:t>transport</a:t>
            </a:r>
            <a:br>
              <a:rPr lang="nb-NO" dirty="0" smtClean="0"/>
            </a:br>
            <a:r>
              <a:rPr lang="nb-NO" dirty="0" smtClean="0"/>
              <a:t>- </a:t>
            </a:r>
            <a:r>
              <a:rPr lang="nb-NO" dirty="0" err="1" smtClean="0"/>
              <a:t>Arkitekturbyggestener</a:t>
            </a:r>
            <a:r>
              <a:rPr lang="nb-NO" dirty="0" smtClean="0"/>
              <a:t> (</a:t>
            </a:r>
            <a:r>
              <a:rPr lang="nb-NO" dirty="0" err="1" smtClean="0"/>
              <a:t>ABBer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9" name="Rett pil 8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139952" y="360666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3" name="Rett pil 12"/>
          <p:cNvCxnSpPr>
            <a:stCxn id="12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/>
          </a:bodyPr>
          <a:lstStyle/>
          <a:p>
            <a:r>
              <a:rPr lang="en-US" dirty="0"/>
              <a:t>Transport Layer Security version </a:t>
            </a:r>
            <a:r>
              <a:rPr lang="en-US" dirty="0" smtClean="0"/>
              <a:t>1.2 (TLS 1.2)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TLS </a:t>
            </a:r>
            <a:r>
              <a:rPr lang="en-US" dirty="0"/>
              <a:t>	</a:t>
            </a:r>
          </a:p>
          <a:p>
            <a:r>
              <a:rPr lang="nb-NO" dirty="0" smtClean="0"/>
              <a:t>Konsument </a:t>
            </a:r>
            <a:r>
              <a:rPr lang="nb-NO" dirty="0" smtClean="0"/>
              <a:t>kan verifisere at forespørsel går mot rett virksomhet basert på domene sertifikat til tilbyder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Integritet og konfidensialitet på </a:t>
            </a:r>
            <a:r>
              <a:rPr lang="nb-NO" dirty="0" smtClean="0"/>
              <a:t>transport</a:t>
            </a:r>
            <a:br>
              <a:rPr lang="nb-NO" dirty="0" smtClean="0"/>
            </a:br>
            <a:r>
              <a:rPr lang="nb-NO" dirty="0" smtClean="0"/>
              <a:t>- Løsningskomponenter (</a:t>
            </a:r>
            <a:r>
              <a:rPr lang="nb-NO" dirty="0" err="1" smtClean="0"/>
              <a:t>SBBer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Gateway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9" name="Rett pil 8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3" name="Rett pil 12"/>
          <p:cNvCxnSpPr>
            <a:stCxn id="12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45473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E7CBFD-2C6C-4CDE-80A5-33B45847D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7283A0-4D46-4E60-B474-1A9B2C9B033C}"/>
</file>

<file path=customXml/itemProps3.xml><?xml version="1.0" encoding="utf-8"?>
<ds:datastoreItem xmlns:ds="http://schemas.openxmlformats.org/officeDocument/2006/customXml" ds:itemID="{5B792F80-81E6-4195-91F9-1977E20AC9D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10bb90d-9048-4272-bd37-f34c119856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</TotalTime>
  <Words>1107</Words>
  <Application>Microsoft Office PowerPoint</Application>
  <PresentationFormat>Skjermfremvisning (16:9)</PresentationFormat>
  <Paragraphs>236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2" baseType="lpstr">
      <vt:lpstr>NAV-mal widescreen bokmål (16.9)</vt:lpstr>
      <vt:lpstr>Sikkerhet eOppslag basert på rest-stil</vt:lpstr>
      <vt:lpstr>Forutsetninger</vt:lpstr>
      <vt:lpstr>Oppbygging dokument</vt:lpstr>
      <vt:lpstr>Stegvis oppbygging av sikkerhet</vt:lpstr>
      <vt:lpstr>Hvordan identifisere krav til sikkerhet</vt:lpstr>
      <vt:lpstr>Utestående</vt:lpstr>
      <vt:lpstr>Nivåer av sikkerhet</vt:lpstr>
      <vt:lpstr>Integritet og konfidensialitet på transport - Arkitekturbyggestener (ABBer)</vt:lpstr>
      <vt:lpstr>Integritet og konfidensialitet på transport - Løsningskomponenter (SBBer)</vt:lpstr>
      <vt:lpstr>Autentisering og eventuell tilgangskontroll - Arkitekturbyggestener (ABBer)</vt:lpstr>
      <vt:lpstr>Autentisering og eventuell tilgangskontroll - Løsningskomponenter (SBBer)</vt:lpstr>
      <vt:lpstr>Noen fordeler med å benytte OAuth2.0 access token fra ID-porten</vt:lpstr>
      <vt:lpstr>Ulike nivåer av tilgangskontroll</vt:lpstr>
      <vt:lpstr>Ende til ende integritet - Arkitekturbyggestener (ABBer)</vt:lpstr>
      <vt:lpstr>Ende til ende integritet - Løsningskomponenter (SBBer)</vt:lpstr>
      <vt:lpstr>Ende til ende konfidensialitet - Arkitekturbyggestener (ABBer)</vt:lpstr>
      <vt:lpstr>Ende til ende konfidensialitet - Løsningskomponenter (SBBer)</vt:lpstr>
      <vt:lpstr>Uavviselighet (ikke-benekt) - Arkitekturbyggestener (ABBer)</vt:lpstr>
      <vt:lpstr>Litt om get</vt:lpstr>
      <vt:lpstr>Nivåer av sikkerhet og teknologi</vt:lpstr>
      <vt:lpstr>Kommentarer</vt:lpstr>
    </vt:vector>
  </TitlesOfParts>
  <Company>NAV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Mathilde Skjelbostad</dc:creator>
  <cp:lastModifiedBy>Jendal, Håkon</cp:lastModifiedBy>
  <cp:revision>178</cp:revision>
  <dcterms:created xsi:type="dcterms:W3CDTF">2016-09-15T07:51:52Z</dcterms:created>
  <dcterms:modified xsi:type="dcterms:W3CDTF">2018-04-24T12:32:14Z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Petter.Hafskjold@nav.no</vt:lpwstr>
  </property>
  <property fmtid="{D5CDD505-2E9C-101B-9397-08002B2CF9AE}" pid="6" name="MSIP_Label_d3491420-1ae2-4120-89e6-e6f668f067e2_SetDate">
    <vt:lpwstr>2018-01-12T12:35:19.1090918+01:00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Manual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0x010100CE8FE860C1030048A2DFE7723F7A17C9</vt:lpwstr>
  </property>
</Properties>
</file>