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328" r:id="rId6"/>
    <p:sldId id="324" r:id="rId7"/>
    <p:sldId id="331" r:id="rId8"/>
    <p:sldId id="330" r:id="rId9"/>
    <p:sldId id="325" r:id="rId10"/>
    <p:sldId id="326" r:id="rId11"/>
    <p:sldId id="327" r:id="rId12"/>
    <p:sldId id="329" r:id="rId13"/>
    <p:sldId id="333" r:id="rId14"/>
    <p:sldId id="332" r:id="rId15"/>
    <p:sldId id="334" r:id="rId1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skjold, Petter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D00"/>
    <a:srgbClr val="06893A"/>
    <a:srgbClr val="005B82"/>
    <a:srgbClr val="66CBEC"/>
    <a:srgbClr val="EFEFEF"/>
    <a:srgbClr val="DADADA"/>
    <a:srgbClr val="3E3832"/>
    <a:srgbClr val="878787"/>
    <a:srgbClr val="C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-2130" y="-10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13.04.2018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FD853-5441-4F54-8D73-33763F65D994}" type="datetimeFigureOut">
              <a:rPr lang="nb-NO" smtClean="0"/>
              <a:t>13.04.2018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788A-C79E-44BD-AD11-A95FA38B66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64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  <p:sp>
        <p:nvSpPr>
          <p:cNvPr id="2" name="TekstSylinder 1"/>
          <p:cNvSpPr txBox="1"/>
          <p:nvPr userDrawn="1"/>
        </p:nvSpPr>
        <p:spPr>
          <a:xfrm>
            <a:off x="8847071" y="487902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7B7B55E-181D-4055-9976-AE1AF0419F12}" type="slidenum">
              <a:rPr lang="nb-NO" sz="1050" smtClean="0">
                <a:solidFill>
                  <a:schemeClr val="bg1"/>
                </a:solidFill>
              </a:rPr>
              <a:pPr algn="ctr"/>
              <a:t>‹#›</a:t>
            </a:fld>
            <a:endParaRPr lang="nb-N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6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cavage-http-signatures" TargetMode="External"/><Relationship Id="rId2" Type="http://schemas.openxmlformats.org/officeDocument/2006/relationships/hyperlink" Target="https://www.owasp.org/index.php/REST_Security_Cheat_She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Sikkerhet </a:t>
            </a:r>
            <a:r>
              <a:rPr lang="nb-NO" dirty="0" err="1" smtClean="0"/>
              <a:t>eOppslag</a:t>
            </a:r>
            <a:r>
              <a:rPr lang="nb-NO" dirty="0" smtClean="0"/>
              <a:t> basert på rest-stil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16. april </a:t>
            </a:r>
            <a:r>
              <a:rPr lang="nb-NO" dirty="0"/>
              <a:t>2018  //  IT-arkitektur  //  </a:t>
            </a:r>
            <a:r>
              <a:rPr lang="nb-NO" dirty="0" smtClean="0"/>
              <a:t>Håkon Jendal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På </a:t>
            </a:r>
            <a:r>
              <a:rPr lang="nb-NO" dirty="0" err="1" smtClean="0"/>
              <a:t>get</a:t>
            </a:r>
            <a:r>
              <a:rPr lang="nb-NO" dirty="0" smtClean="0"/>
              <a:t> forespørsel bør det ikke være </a:t>
            </a:r>
            <a:r>
              <a:rPr lang="nb-NO" dirty="0" err="1" smtClean="0"/>
              <a:t>payload</a:t>
            </a:r>
            <a:endParaRPr lang="nb-NO" dirty="0" smtClean="0"/>
          </a:p>
          <a:p>
            <a:r>
              <a:rPr lang="nb-NO" dirty="0"/>
              <a:t>Bør unngå å måtte kryptere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smtClean="0"/>
              <a:t>forespørsel</a:t>
            </a:r>
          </a:p>
          <a:p>
            <a:pPr lvl="1"/>
            <a:r>
              <a:rPr lang="nb-NO" dirty="0" smtClean="0"/>
              <a:t>Ikke ønskelig med kryptering av http </a:t>
            </a:r>
            <a:r>
              <a:rPr lang="nb-NO" dirty="0" err="1" smtClean="0"/>
              <a:t>parametre</a:t>
            </a:r>
            <a:r>
              <a:rPr lang="nb-NO" dirty="0" smtClean="0"/>
              <a:t> (URL) og http header</a:t>
            </a:r>
            <a:endParaRPr lang="nb-NO" dirty="0" smtClean="0"/>
          </a:p>
          <a:p>
            <a:r>
              <a:rPr lang="nb-NO" dirty="0" smtClean="0"/>
              <a:t>Sensitiv informasjon bør legges i </a:t>
            </a:r>
            <a:r>
              <a:rPr lang="nb-NO" dirty="0" smtClean="0"/>
              <a:t>HTTP-header </a:t>
            </a:r>
            <a:r>
              <a:rPr lang="nb-NO" dirty="0"/>
              <a:t>slik at det ikke dukker opp i </a:t>
            </a:r>
            <a:r>
              <a:rPr lang="nb-NO" dirty="0" err="1"/>
              <a:t>access</a:t>
            </a:r>
            <a:r>
              <a:rPr lang="nb-NO" dirty="0"/>
              <a:t> logger osv</a:t>
            </a:r>
            <a:r>
              <a:rPr lang="nb-NO" dirty="0" smtClean="0"/>
              <a:t>.</a:t>
            </a:r>
          </a:p>
          <a:p>
            <a:pPr lvl="1"/>
            <a:r>
              <a:rPr lang="nb-NO" dirty="0"/>
              <a:t>Se </a:t>
            </a:r>
            <a:r>
              <a:rPr lang="nb-NO" dirty="0" smtClean="0"/>
              <a:t>OWASP </a:t>
            </a:r>
            <a:r>
              <a:rPr lang="nb-NO" dirty="0"/>
              <a:t>anbefaling </a:t>
            </a:r>
            <a:r>
              <a:rPr lang="nb-NO" dirty="0" smtClean="0"/>
              <a:t>«Sensitive </a:t>
            </a:r>
            <a:r>
              <a:rPr lang="nb-NO" dirty="0" err="1"/>
              <a:t>information</a:t>
            </a:r>
            <a:r>
              <a:rPr lang="nb-NO" dirty="0"/>
              <a:t> in HTTP </a:t>
            </a:r>
            <a:r>
              <a:rPr lang="nb-NO" dirty="0" err="1" smtClean="0"/>
              <a:t>requests</a:t>
            </a:r>
            <a:r>
              <a:rPr lang="nb-NO" dirty="0" smtClean="0"/>
              <a:t>» </a:t>
            </a:r>
            <a:r>
              <a:rPr lang="nb-NO" u="sng" dirty="0">
                <a:hlinkClick r:id="rId2"/>
              </a:rPr>
              <a:t>https://</a:t>
            </a:r>
            <a:r>
              <a:rPr lang="nb-NO" u="sng" dirty="0" smtClean="0">
                <a:hlinkClick r:id="rId2"/>
              </a:rPr>
              <a:t>www.owasp.org/index.php/REST_Security_Cheat_Sheet</a:t>
            </a:r>
            <a:endParaRPr lang="nb-NO" u="sng" dirty="0" smtClean="0"/>
          </a:p>
          <a:p>
            <a:r>
              <a:rPr lang="nb-NO" dirty="0" smtClean="0"/>
              <a:t>Dersom det er behov for integritet i forespørsel</a:t>
            </a:r>
            <a:r>
              <a:rPr lang="nb-NO" dirty="0" smtClean="0"/>
              <a:t> så bør </a:t>
            </a:r>
            <a:r>
              <a:rPr lang="nb-NO" dirty="0" smtClean="0"/>
              <a:t>http </a:t>
            </a:r>
            <a:r>
              <a:rPr lang="nb-NO" dirty="0" err="1" smtClean="0"/>
              <a:t>parametre</a:t>
            </a:r>
            <a:r>
              <a:rPr lang="nb-NO" dirty="0" smtClean="0"/>
              <a:t> og http-</a:t>
            </a:r>
            <a:r>
              <a:rPr lang="nb-NO" dirty="0" err="1" smtClean="0"/>
              <a:t>headere</a:t>
            </a:r>
            <a:r>
              <a:rPr lang="nb-NO" dirty="0"/>
              <a:t> </a:t>
            </a:r>
            <a:r>
              <a:rPr lang="nb-NO" dirty="0" smtClean="0"/>
              <a:t>signeres</a:t>
            </a:r>
          </a:p>
          <a:p>
            <a:pPr lvl="1"/>
            <a:r>
              <a:rPr lang="nb-NO" u="sng" dirty="0" smtClean="0">
                <a:hlinkClick r:id="rId3"/>
              </a:rPr>
              <a:t>https://datatracker.ietf.org/doc/draft-cavage-http-signatures</a:t>
            </a:r>
            <a:r>
              <a:rPr lang="nb-NO" dirty="0" smtClean="0"/>
              <a:t> som er pekt på av Berliner </a:t>
            </a:r>
            <a:r>
              <a:rPr lang="nb-NO" dirty="0" err="1" smtClean="0"/>
              <a:t>group</a:t>
            </a:r>
            <a:r>
              <a:rPr lang="nb-NO" dirty="0" smtClean="0"/>
              <a:t> er en mulig tilnærming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Litt om </a:t>
            </a:r>
            <a:r>
              <a:rPr lang="nb-NO" dirty="0" err="1" smtClean="0"/>
              <a:t>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801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Nivå 1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r>
              <a:rPr lang="nb-NO" dirty="0" smtClean="0"/>
              <a:t>Nivå 2</a:t>
            </a:r>
          </a:p>
          <a:p>
            <a:pPr lvl="1"/>
            <a:r>
              <a:rPr lang="en-US" dirty="0" err="1"/>
              <a:t>Enveis</a:t>
            </a:r>
            <a:r>
              <a:rPr lang="en-US" dirty="0"/>
              <a:t> 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</a:t>
            </a:r>
            <a:r>
              <a:rPr lang="en-US" dirty="0"/>
              <a:t>TLS </a:t>
            </a:r>
            <a:r>
              <a:rPr lang="en-US" dirty="0" err="1"/>
              <a:t>og</a:t>
            </a:r>
            <a:r>
              <a:rPr lang="en-US" dirty="0"/>
              <a:t> Open ID Connect </a:t>
            </a:r>
            <a:r>
              <a:rPr lang="en-US" dirty="0" smtClean="0"/>
              <a:t>token</a:t>
            </a:r>
          </a:p>
          <a:p>
            <a:pPr lvl="1"/>
            <a:r>
              <a:rPr lang="en-US" dirty="0" err="1" smtClean="0"/>
              <a:t>Signering</a:t>
            </a:r>
            <a:r>
              <a:rPr lang="en-US" dirty="0" smtClean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smtClean="0"/>
              <a:t>JSON/XML </a:t>
            </a:r>
            <a:r>
              <a:rPr lang="en-US" dirty="0"/>
              <a:t>payload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respons</a:t>
            </a:r>
            <a:r>
              <a:rPr lang="en-US" dirty="0" smtClean="0"/>
              <a:t> med JWS</a:t>
            </a:r>
          </a:p>
          <a:p>
            <a:pPr lvl="1"/>
            <a:r>
              <a:rPr lang="nb-NO" dirty="0" smtClean="0"/>
              <a:t>Kryptering </a:t>
            </a:r>
            <a:r>
              <a:rPr lang="nb-NO" dirty="0"/>
              <a:t>av </a:t>
            </a:r>
            <a:r>
              <a:rPr lang="nb-NO" dirty="0" smtClean="0"/>
              <a:t>JSON/XML </a:t>
            </a:r>
            <a:r>
              <a:rPr lang="nb-NO" dirty="0" err="1"/>
              <a:t>payload</a:t>
            </a:r>
            <a:r>
              <a:rPr lang="nb-NO" dirty="0"/>
              <a:t> </a:t>
            </a:r>
            <a:r>
              <a:rPr lang="nb-NO" dirty="0" smtClean="0"/>
              <a:t>på respons med JWE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 og teknologi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002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Tilnærming krever ikke at forskjellige </a:t>
            </a:r>
            <a:r>
              <a:rPr lang="nb-NO" dirty="0" err="1" smtClean="0"/>
              <a:t>sikkershetsmekanismer</a:t>
            </a:r>
            <a:r>
              <a:rPr lang="nb-NO" dirty="0" smtClean="0"/>
              <a:t> må kobles</a:t>
            </a:r>
          </a:p>
          <a:p>
            <a:r>
              <a:rPr lang="nb-NO" dirty="0" smtClean="0"/>
              <a:t>Dersom man benytter signering av http </a:t>
            </a:r>
            <a:r>
              <a:rPr lang="nb-NO" dirty="0" err="1" smtClean="0"/>
              <a:t>parametre</a:t>
            </a:r>
            <a:r>
              <a:rPr lang="nb-NO" dirty="0" smtClean="0"/>
              <a:t> og http </a:t>
            </a:r>
            <a:r>
              <a:rPr lang="nb-NO" dirty="0" err="1" smtClean="0"/>
              <a:t>headere</a:t>
            </a:r>
            <a:r>
              <a:rPr lang="nb-NO" dirty="0" smtClean="0"/>
              <a:t>, så bør det kvalitetssikres at signaturen og OIDC token representerer samme konsument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Kommentarer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56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REST-stil </a:t>
            </a:r>
            <a:r>
              <a:rPr lang="nb-NO" dirty="0" smtClean="0"/>
              <a:t>tjenester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har ikke body på forespørsel</a:t>
            </a:r>
          </a:p>
          <a:p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data bør ligge i body</a:t>
            </a:r>
          </a:p>
          <a:p>
            <a:pPr lvl="1"/>
            <a:r>
              <a:rPr lang="nb-NO" dirty="0" smtClean="0"/>
              <a:t>For eksempel i form av JSON eller XML</a:t>
            </a:r>
          </a:p>
          <a:p>
            <a:r>
              <a:rPr lang="nb-NO" dirty="0" smtClean="0"/>
              <a:t>Ved krav om meldingskryptering så er det normalt bare </a:t>
            </a:r>
            <a:r>
              <a:rPr lang="nb-NO" dirty="0" err="1" smtClean="0"/>
              <a:t>response</a:t>
            </a:r>
            <a:r>
              <a:rPr lang="nb-NO" dirty="0" smtClean="0"/>
              <a:t> body som skal </a:t>
            </a:r>
            <a:r>
              <a:rPr lang="nb-NO" dirty="0" smtClean="0"/>
              <a:t>krypteres</a:t>
            </a:r>
          </a:p>
          <a:p>
            <a:pPr lvl="1"/>
            <a:r>
              <a:rPr lang="nb-NO" dirty="0" smtClean="0"/>
              <a:t>Ser her kun på kryptering av respons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Forutsetninger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99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Sikker transport</a:t>
            </a:r>
          </a:p>
          <a:p>
            <a:r>
              <a:rPr lang="nb-NO" dirty="0" smtClean="0"/>
              <a:t>Autentisering av </a:t>
            </a:r>
            <a:r>
              <a:rPr lang="nb-NO" dirty="0" smtClean="0"/>
              <a:t>konsument og eventuell autorisering</a:t>
            </a:r>
            <a:endParaRPr lang="nb-NO" dirty="0" smtClean="0"/>
          </a:p>
          <a:p>
            <a:r>
              <a:rPr lang="nb-NO" dirty="0" smtClean="0"/>
              <a:t>Integritet og </a:t>
            </a:r>
            <a:r>
              <a:rPr lang="nb-NO" dirty="0" err="1" smtClean="0"/>
              <a:t>uaviselighet</a:t>
            </a:r>
            <a:endParaRPr lang="nb-NO" dirty="0" smtClean="0"/>
          </a:p>
          <a:p>
            <a:r>
              <a:rPr lang="nb-NO" dirty="0" smtClean="0"/>
              <a:t>Ende til ende konfidensialitet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Stegvis oppbygging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49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Klassifisering av informasjon</a:t>
            </a:r>
          </a:p>
          <a:p>
            <a:r>
              <a:rPr lang="nb-NO" dirty="0" smtClean="0"/>
              <a:t>Risikovurdering sikkerhet</a:t>
            </a:r>
          </a:p>
          <a:p>
            <a:r>
              <a:rPr lang="nb-NO" dirty="0" smtClean="0"/>
              <a:t>Risikovurdering personvern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Hvordan identifisere krav til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27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Nivå 1</a:t>
            </a:r>
          </a:p>
          <a:p>
            <a:pPr lvl="1"/>
            <a:r>
              <a:rPr lang="nb-NO" dirty="0" smtClean="0"/>
              <a:t>Sikker transport og autentisering av </a:t>
            </a:r>
            <a:r>
              <a:rPr lang="nb-NO" dirty="0" smtClean="0"/>
              <a:t>konsument</a:t>
            </a:r>
          </a:p>
          <a:p>
            <a:pPr lvl="1"/>
            <a:r>
              <a:rPr lang="nb-NO" dirty="0" smtClean="0"/>
              <a:t>Eventuell autorisering</a:t>
            </a:r>
            <a:endParaRPr lang="nb-NO" dirty="0" smtClean="0"/>
          </a:p>
          <a:p>
            <a:pPr lvl="1"/>
            <a:r>
              <a:rPr lang="nb-NO" dirty="0"/>
              <a:t>Egner seg for informasjon som ikke krever ende til ende kryptering og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2</a:t>
            </a:r>
          </a:p>
          <a:p>
            <a:pPr lvl="1"/>
            <a:r>
              <a:rPr lang="nb-NO" dirty="0" smtClean="0"/>
              <a:t>Nivå 1 med krav til data integritet og </a:t>
            </a:r>
            <a:r>
              <a:rPr lang="nb-NO" dirty="0" err="1" smtClean="0"/>
              <a:t>uaviselighet</a:t>
            </a:r>
            <a:endParaRPr lang="nb-NO" dirty="0" smtClean="0"/>
          </a:p>
          <a:p>
            <a:pPr lvl="2"/>
            <a:r>
              <a:rPr lang="nb-NO" dirty="0" smtClean="0"/>
              <a:t>Bør man skille på integritet og </a:t>
            </a:r>
            <a:r>
              <a:rPr lang="nb-NO" dirty="0" err="1" smtClean="0"/>
              <a:t>uaviselighet</a:t>
            </a:r>
            <a:r>
              <a:rPr lang="nb-NO" dirty="0" smtClean="0"/>
              <a:t>?</a:t>
            </a:r>
            <a:endParaRPr lang="nb-NO" dirty="0" smtClean="0"/>
          </a:p>
          <a:p>
            <a:pPr lvl="1"/>
            <a:r>
              <a:rPr lang="nb-NO" dirty="0"/>
              <a:t>Egner seg for informasjon som ikke krever ende til ende kryptering, men med krav til ende til ende </a:t>
            </a:r>
            <a:r>
              <a:rPr lang="nb-NO" dirty="0" smtClean="0"/>
              <a:t>integritet</a:t>
            </a:r>
          </a:p>
          <a:p>
            <a:r>
              <a:rPr lang="nb-NO" dirty="0" smtClean="0"/>
              <a:t>Nivå 3</a:t>
            </a:r>
          </a:p>
          <a:p>
            <a:pPr lvl="1"/>
            <a:r>
              <a:rPr lang="nb-NO" dirty="0" smtClean="0"/>
              <a:t>Nivå 2 med krav til ende til ende konfidensialitet</a:t>
            </a:r>
          </a:p>
          <a:p>
            <a:pPr lvl="1"/>
            <a:r>
              <a:rPr lang="nb-NO" dirty="0"/>
              <a:t>Egner seg for informasjon som krever ende til ende kryptering og med krav til ende til ende integritet. 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Nivåer av sikkerhet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908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871465"/>
          </a:xfrm>
        </p:spPr>
        <p:txBody>
          <a:bodyPr>
            <a:normAutofit/>
          </a:bodyPr>
          <a:lstStyle/>
          <a:p>
            <a:r>
              <a:rPr lang="en-US" dirty="0"/>
              <a:t>Transport Layer Security version </a:t>
            </a:r>
            <a:r>
              <a:rPr lang="en-US" dirty="0" smtClean="0"/>
              <a:t>1.2 (TLS 1.2)</a:t>
            </a:r>
          </a:p>
          <a:p>
            <a:pPr lvl="1"/>
            <a:r>
              <a:rPr lang="en-US" dirty="0" err="1" smtClean="0"/>
              <a:t>Enveis</a:t>
            </a:r>
            <a:r>
              <a:rPr lang="en-US" dirty="0" smtClean="0"/>
              <a:t> TLS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  <a:p>
            <a:pPr lvl="1"/>
            <a:r>
              <a:rPr lang="nb-NO" dirty="0" smtClean="0"/>
              <a:t>Kryptert kanal </a:t>
            </a:r>
            <a:r>
              <a:rPr lang="nb-NO" dirty="0" smtClean="0"/>
              <a:t>som t</a:t>
            </a:r>
            <a:r>
              <a:rPr lang="nb-NO" dirty="0" smtClean="0"/>
              <a:t>ilsvarer VPN</a:t>
            </a:r>
            <a:endParaRPr lang="nb-NO" dirty="0" smtClean="0"/>
          </a:p>
          <a:p>
            <a:r>
              <a:rPr lang="nb-NO" dirty="0" smtClean="0"/>
              <a:t>Konsument kan verifisere at forespørsel går mot rett virksomhet basert på domene </a:t>
            </a:r>
            <a:r>
              <a:rPr lang="nb-NO" dirty="0" smtClean="0"/>
              <a:t>sertifikat til tilbyder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Sikker transport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9" name="Rett pil 8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3" name="Rett pil 12"/>
          <p:cNvCxnSpPr>
            <a:stCxn id="12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2087489"/>
          </a:xfrm>
        </p:spPr>
        <p:txBody>
          <a:bodyPr/>
          <a:lstStyle/>
          <a:p>
            <a:r>
              <a:rPr lang="nb-NO" dirty="0"/>
              <a:t>Konsument innhenter OIDC token fra ID-Porten</a:t>
            </a:r>
          </a:p>
          <a:p>
            <a:r>
              <a:rPr lang="nb-NO" dirty="0" smtClean="0"/>
              <a:t>Tilsvarende </a:t>
            </a:r>
            <a:r>
              <a:rPr lang="nb-NO" dirty="0" smtClean="0"/>
              <a:t>autentisering som for personer som logger på </a:t>
            </a:r>
            <a:r>
              <a:rPr lang="nb-NO" dirty="0" smtClean="0"/>
              <a:t>ID-porten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Autentisering og eventuell autorisering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5760132" y="4515966"/>
            <a:ext cx="1476164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74"/>
              <a:gd name="adj6" fmla="val -3220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Autentisere virksomhet ved å verifisere </a:t>
            </a:r>
            <a:r>
              <a:rPr lang="nb-NO" sz="1400" dirty="0">
                <a:solidFill>
                  <a:schemeClr val="bg2"/>
                </a:solidFill>
              </a:rPr>
              <a:t>token</a:t>
            </a:r>
          </a:p>
        </p:txBody>
      </p:sp>
      <p:sp>
        <p:nvSpPr>
          <p:cNvPr id="17" name="Rektangel 16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5" idx="3"/>
            <a:endCxn id="17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ildeforklaring med linje 2 (loddrett strek) 22"/>
          <p:cNvSpPr/>
          <p:nvPr/>
        </p:nvSpPr>
        <p:spPr>
          <a:xfrm>
            <a:off x="7775848" y="4366063"/>
            <a:ext cx="1368152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961"/>
              <a:gd name="adj6" fmla="val -39142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Eventuell </a:t>
            </a:r>
            <a:r>
              <a:rPr lang="nb-NO" sz="1400" dirty="0" smtClean="0">
                <a:solidFill>
                  <a:schemeClr val="bg2"/>
                </a:solidFill>
              </a:rPr>
              <a:t>tilgangskontroll basert på token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5" name="Rett pil 24"/>
          <p:cNvCxnSpPr>
            <a:stCxn id="24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OIDC token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7092280" y="2301517"/>
            <a:ext cx="112931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Altinn</a:t>
            </a:r>
            <a:r>
              <a:rPr lang="nb-NO" sz="1400" dirty="0" smtClean="0">
                <a:solidFill>
                  <a:schemeClr val="bg2"/>
                </a:solidFill>
              </a:rPr>
              <a:t> autorisasjon</a:t>
            </a:r>
            <a:endParaRPr lang="nb-NO" sz="1400" dirty="0" smtClean="0">
              <a:solidFill>
                <a:schemeClr val="bg2"/>
              </a:solidFill>
            </a:endParaRPr>
          </a:p>
        </p:txBody>
      </p:sp>
      <p:cxnSp>
        <p:nvCxnSpPr>
          <p:cNvPr id="26" name="Rett pil 25"/>
          <p:cNvCxnSpPr>
            <a:stCxn id="7" idx="0"/>
            <a:endCxn id="22" idx="2"/>
          </p:cNvCxnSpPr>
          <p:nvPr/>
        </p:nvCxnSpPr>
        <p:spPr>
          <a:xfrm flipV="1">
            <a:off x="6088360" y="2733565"/>
            <a:ext cx="1568576" cy="702281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5331735" y="2788935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>
                <a:solidFill>
                  <a:schemeClr val="bg2"/>
                </a:solidFill>
              </a:rPr>
              <a:t>Eventuell autorisering </a:t>
            </a:r>
            <a:r>
              <a:rPr lang="nb-NO" sz="1100" dirty="0" smtClean="0">
                <a:solidFill>
                  <a:schemeClr val="bg2"/>
                </a:solidFill>
              </a:rPr>
              <a:t>basert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på </a:t>
            </a:r>
            <a:r>
              <a:rPr lang="nb-NO" sz="1100" dirty="0" err="1">
                <a:solidFill>
                  <a:schemeClr val="bg2"/>
                </a:solidFill>
              </a:rPr>
              <a:t>Altinn</a:t>
            </a:r>
            <a:r>
              <a:rPr lang="nb-NO" sz="1100" dirty="0">
                <a:solidFill>
                  <a:schemeClr val="bg2"/>
                </a:solidFill>
              </a:rPr>
              <a:t> Autorisasjon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0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2231505"/>
          </a:xfrm>
        </p:spPr>
        <p:txBody>
          <a:bodyPr/>
          <a:lstStyle/>
          <a:p>
            <a:r>
              <a:rPr lang="nb-NO" dirty="0" err="1" smtClean="0"/>
              <a:t>Response</a:t>
            </a:r>
            <a:r>
              <a:rPr lang="nb-NO" dirty="0" smtClean="0"/>
              <a:t> body signeres (JWS)</a:t>
            </a:r>
          </a:p>
          <a:p>
            <a:pPr lvl="1"/>
            <a:r>
              <a:rPr lang="nb-NO" dirty="0"/>
              <a:t>Unntaksvis kan det være behov for at konsument signerer deler av http header i forespørselen – se senere kommentar</a:t>
            </a:r>
          </a:p>
          <a:p>
            <a:r>
              <a:rPr lang="nb-NO" dirty="0" smtClean="0"/>
              <a:t>Inngående og utgående kall </a:t>
            </a:r>
            <a:r>
              <a:rPr lang="nb-NO" dirty="0" smtClean="0"/>
              <a:t>bør lagres i juridisk </a:t>
            </a:r>
            <a:r>
              <a:rPr lang="nb-NO" dirty="0" smtClean="0"/>
              <a:t>log hos tilbyder</a:t>
            </a:r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Integritet og </a:t>
            </a:r>
            <a:r>
              <a:rPr lang="nb-NO" dirty="0" err="1" smtClean="0"/>
              <a:t>uaviselighet</a:t>
            </a:r>
            <a:r>
              <a:rPr lang="nb-NO" dirty="0" smtClean="0"/>
              <a:t> (ikke-benekt)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5508104" y="4587974"/>
            <a:ext cx="100811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875"/>
              <a:gd name="adj6" fmla="val -4571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Logge </a:t>
            </a:r>
            <a:r>
              <a:rPr lang="nb-NO" sz="1400" dirty="0" smtClean="0">
                <a:solidFill>
                  <a:schemeClr val="bg2"/>
                </a:solidFill>
              </a:rPr>
              <a:t>til juridisk log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115"/>
              <a:gd name="adj6" fmla="val -3946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Signere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 </a:t>
            </a:r>
            <a:r>
              <a:rPr lang="nb-NO" sz="1400" dirty="0" smtClean="0">
                <a:solidFill>
                  <a:schemeClr val="bg2"/>
                </a:solidFill>
              </a:rPr>
              <a:t>med privat nøkkel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eforklaring med linje 2 (loddrett strek) 20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Verifisere </a:t>
            </a:r>
            <a:r>
              <a:rPr lang="nb-NO" sz="1400" dirty="0" smtClean="0">
                <a:solidFill>
                  <a:schemeClr val="bg2"/>
                </a:solidFill>
              </a:rPr>
              <a:t>signatur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2" name="Rett pil 21"/>
          <p:cNvCxnSpPr>
            <a:stCxn id="17" idx="0"/>
            <a:endCxn id="20" idx="1"/>
          </p:cNvCxnSpPr>
          <p:nvPr/>
        </p:nvCxnSpPr>
        <p:spPr>
          <a:xfrm flipV="1">
            <a:off x="1943708" y="3003798"/>
            <a:ext cx="1944216" cy="648072"/>
          </a:xfrm>
          <a:prstGeom prst="straightConnector1">
            <a:avLst/>
          </a:prstGeom>
          <a:ln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1911761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</a:t>
            </a:r>
            <a:r>
              <a:rPr lang="nb-NO" sz="1100" dirty="0" smtClean="0">
                <a:solidFill>
                  <a:schemeClr val="bg2"/>
                </a:solidFill>
              </a:rPr>
              <a:t>ffentlige</a:t>
            </a:r>
            <a:r>
              <a:rPr lang="nb-NO" sz="1100" dirty="0" smtClean="0">
                <a:solidFill>
                  <a:schemeClr val="bg2"/>
                </a:solidFill>
              </a:rPr>
              <a:t> 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tilbyder</a:t>
            </a:r>
            <a:endParaRPr lang="nb-NO" sz="1100" dirty="0" smtClean="0">
              <a:solidFill>
                <a:schemeClr val="bg2"/>
              </a:solidFill>
            </a:endParaRPr>
          </a:p>
        </p:txBody>
      </p:sp>
      <p:sp>
        <p:nvSpPr>
          <p:cNvPr id="25" name="TekstSylinder 24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OIDC token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1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1295401"/>
          </a:xfrm>
        </p:spPr>
        <p:txBody>
          <a:bodyPr/>
          <a:lstStyle/>
          <a:p>
            <a:r>
              <a:rPr lang="nb-NO" dirty="0" smtClean="0"/>
              <a:t>Respons body krypteres (JWE)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Ende til ende konfidensialitet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43808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4932040" y="3651870"/>
            <a:ext cx="93610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Transport GW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331640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Konsument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788024" y="3435846"/>
            <a:ext cx="2600672" cy="10081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nb-NO" sz="1400" dirty="0" smtClean="0">
                <a:solidFill>
                  <a:schemeClr val="bg2"/>
                </a:solidFill>
              </a:rPr>
              <a:t>Tilbyder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>
            <a:off x="3779912" y="3867894"/>
            <a:ext cx="115212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4024112" y="36066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>
                <a:solidFill>
                  <a:schemeClr val="bg2"/>
                </a:solidFill>
              </a:rPr>
              <a:t>TLS 1.2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850371" y="4659982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STS</a:t>
            </a:r>
          </a:p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ID-Porten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1" name="Rett pil 10"/>
          <p:cNvCxnSpPr>
            <a:stCxn id="6" idx="2"/>
            <a:endCxn id="10" idx="1"/>
          </p:cNvCxnSpPr>
          <p:nvPr/>
        </p:nvCxnSpPr>
        <p:spPr>
          <a:xfrm>
            <a:off x="2631976" y="4443958"/>
            <a:ext cx="1218395" cy="43204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6228184" y="3652254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5" name="Rett pil 14"/>
          <p:cNvCxnSpPr>
            <a:stCxn id="5" idx="3"/>
            <a:endCxn id="14" idx="1"/>
          </p:cNvCxnSpPr>
          <p:nvPr/>
        </p:nvCxnSpPr>
        <p:spPr>
          <a:xfrm>
            <a:off x="5868144" y="3867894"/>
            <a:ext cx="360040" cy="3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eforklaring med linje 2 (loddrett strek) 15"/>
          <p:cNvSpPr/>
          <p:nvPr/>
        </p:nvSpPr>
        <p:spPr>
          <a:xfrm>
            <a:off x="7164288" y="4515966"/>
            <a:ext cx="1835696" cy="5760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668"/>
              <a:gd name="adj6" fmla="val -41406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Kryptere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r>
              <a:rPr lang="nb-NO" sz="1400" dirty="0" smtClean="0">
                <a:solidFill>
                  <a:schemeClr val="bg2"/>
                </a:solidFill>
              </a:rPr>
              <a:t> body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1403648" y="3651870"/>
            <a:ext cx="1080120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Applikasjon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18" name="Rett pil 17"/>
          <p:cNvCxnSpPr>
            <a:stCxn id="17" idx="3"/>
            <a:endCxn id="4" idx="1"/>
          </p:cNvCxnSpPr>
          <p:nvPr/>
        </p:nvCxnSpPr>
        <p:spPr>
          <a:xfrm>
            <a:off x="2483768" y="3867894"/>
            <a:ext cx="36004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(loddrett strek) 12"/>
          <p:cNvSpPr/>
          <p:nvPr/>
        </p:nvSpPr>
        <p:spPr>
          <a:xfrm>
            <a:off x="1835696" y="4587974"/>
            <a:ext cx="1089193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911"/>
              <a:gd name="adj6" fmla="val -27488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 smtClean="0">
                <a:solidFill>
                  <a:schemeClr val="bg2"/>
                </a:solidFill>
              </a:rPr>
              <a:t>Dekryptere</a:t>
            </a:r>
            <a:r>
              <a:rPr lang="nb-NO" sz="1400" dirty="0" smtClean="0">
                <a:solidFill>
                  <a:schemeClr val="bg2"/>
                </a:solidFill>
              </a:rPr>
              <a:t> </a:t>
            </a:r>
            <a:r>
              <a:rPr lang="nb-NO" sz="1400" dirty="0" err="1" smtClean="0">
                <a:solidFill>
                  <a:schemeClr val="bg2"/>
                </a:solidFill>
              </a:rPr>
              <a:t>response</a:t>
            </a:r>
            <a:endParaRPr lang="nb-NO" sz="1400" dirty="0">
              <a:solidFill>
                <a:schemeClr val="bg2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887924" y="2787774"/>
            <a:ext cx="93610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bg2"/>
                </a:solidFill>
              </a:rPr>
              <a:t>BCP</a:t>
            </a:r>
            <a:endParaRPr lang="nb-NO" sz="1400" dirty="0">
              <a:solidFill>
                <a:schemeClr val="bg2"/>
              </a:solidFill>
            </a:endParaRPr>
          </a:p>
        </p:txBody>
      </p:sp>
      <p:cxnSp>
        <p:nvCxnSpPr>
          <p:cNvPr id="20" name="Rett pil 19"/>
          <p:cNvCxnSpPr>
            <a:stCxn id="14" idx="0"/>
            <a:endCxn id="19" idx="3"/>
          </p:cNvCxnSpPr>
          <p:nvPr/>
        </p:nvCxnSpPr>
        <p:spPr>
          <a:xfrm flipH="1" flipV="1">
            <a:off x="4824028" y="3003798"/>
            <a:ext cx="1944216" cy="64845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5534725" y="2860943"/>
            <a:ext cx="1386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</a:t>
            </a:r>
            <a:r>
              <a:rPr lang="nb-NO" sz="1100" dirty="0">
                <a:solidFill>
                  <a:schemeClr val="bg2"/>
                </a:solidFill>
              </a:rPr>
              <a:t>ffentlige </a:t>
            </a:r>
            <a:r>
              <a:rPr lang="nb-NO" sz="1100" dirty="0" smtClean="0">
                <a:solidFill>
                  <a:schemeClr val="bg2"/>
                </a:solidFill>
              </a:rPr>
              <a:t>nøkkel</a:t>
            </a:r>
          </a:p>
          <a:p>
            <a:r>
              <a:rPr lang="nb-NO" sz="1100" dirty="0" smtClean="0">
                <a:solidFill>
                  <a:schemeClr val="bg2"/>
                </a:solidFill>
              </a:rPr>
              <a:t>konsument</a:t>
            </a:r>
            <a:endParaRPr lang="nb-NO" sz="1100" dirty="0">
              <a:solidFill>
                <a:schemeClr val="bg2"/>
              </a:solidFill>
            </a:endParaRPr>
          </a:p>
        </p:txBody>
      </p:sp>
      <p:sp>
        <p:nvSpPr>
          <p:cNvPr id="22" name="TekstSylinder 21"/>
          <p:cNvSpPr txBox="1"/>
          <p:nvPr/>
        </p:nvSpPr>
        <p:spPr>
          <a:xfrm>
            <a:off x="3065619" y="444395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chemeClr val="bg2"/>
                </a:solidFill>
              </a:rPr>
              <a:t>Get</a:t>
            </a:r>
            <a:r>
              <a:rPr lang="nb-NO" sz="1100" dirty="0" smtClean="0">
                <a:solidFill>
                  <a:schemeClr val="bg2"/>
                </a:solidFill>
              </a:rPr>
              <a:t> </a:t>
            </a:r>
            <a:r>
              <a:rPr lang="nb-NO" sz="1100" dirty="0" smtClean="0">
                <a:solidFill>
                  <a:schemeClr val="bg2"/>
                </a:solidFill>
              </a:rPr>
              <a:t>OIDC token</a:t>
            </a:r>
            <a:endParaRPr lang="nb-NO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5130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E7CBFD-2C6C-4CDE-80A5-33B45847DB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6D3868-98B2-4DC0-8DDA-70AFFD291865}"/>
</file>

<file path=customXml/itemProps3.xml><?xml version="1.0" encoding="utf-8"?>
<ds:datastoreItem xmlns:ds="http://schemas.openxmlformats.org/officeDocument/2006/customXml" ds:itemID="{5B792F80-81E6-4195-91F9-1977E20AC9D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10bb90d-9048-4272-bd37-f34c119856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</TotalTime>
  <Words>550</Words>
  <Application>Microsoft Office PowerPoint</Application>
  <PresentationFormat>Skjermfremvisning (16:9)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NAV-mal widescreen bokmål (16.9)</vt:lpstr>
      <vt:lpstr>Sikkerhet eOppslag basert på rest-stil</vt:lpstr>
      <vt:lpstr>Forutsetninger</vt:lpstr>
      <vt:lpstr>Stegvis oppbygging av sikkerhet</vt:lpstr>
      <vt:lpstr>Hvordan identifisere krav til sikkerhet</vt:lpstr>
      <vt:lpstr>Nivåer av sikkerhet</vt:lpstr>
      <vt:lpstr>Sikker transport</vt:lpstr>
      <vt:lpstr>Autentisering og eventuell autorisering</vt:lpstr>
      <vt:lpstr>Integritet og uaviselighet (ikke-benekt)</vt:lpstr>
      <vt:lpstr>Ende til ende konfidensialitet</vt:lpstr>
      <vt:lpstr>Litt om get</vt:lpstr>
      <vt:lpstr>Nivåer av sikkerhet og teknologi</vt:lpstr>
      <vt:lpstr>Kommentarer</vt:lpstr>
    </vt:vector>
  </TitlesOfParts>
  <Company>NAV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Mathilde Skjelbostad</dc:creator>
  <cp:lastModifiedBy>Jendal, Håkon</cp:lastModifiedBy>
  <cp:revision>151</cp:revision>
  <dcterms:created xsi:type="dcterms:W3CDTF">2016-09-15T07:51:52Z</dcterms:created>
  <dcterms:modified xsi:type="dcterms:W3CDTF">2018-04-13T11:50:32Z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Petter.Hafskjold@nav.no</vt:lpwstr>
  </property>
  <property fmtid="{D5CDD505-2E9C-101B-9397-08002B2CF9AE}" pid="6" name="MSIP_Label_d3491420-1ae2-4120-89e6-e6f668f067e2_SetDate">
    <vt:lpwstr>2018-01-12T12:35:19.1090918+01:00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Manual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0x010100CE8FE860C1030048A2DFE7723F7A17C9</vt:lpwstr>
  </property>
</Properties>
</file>