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0" r:id="rId5"/>
    <p:sldId id="328" r:id="rId6"/>
    <p:sldId id="324" r:id="rId7"/>
    <p:sldId id="331" r:id="rId8"/>
    <p:sldId id="330" r:id="rId9"/>
    <p:sldId id="325" r:id="rId10"/>
    <p:sldId id="326" r:id="rId11"/>
    <p:sldId id="336" r:id="rId12"/>
    <p:sldId id="337" r:id="rId13"/>
    <p:sldId id="327" r:id="rId14"/>
    <p:sldId id="329" r:id="rId15"/>
    <p:sldId id="335" r:id="rId16"/>
    <p:sldId id="333" r:id="rId17"/>
    <p:sldId id="332" r:id="rId18"/>
    <p:sldId id="334" r:id="rId19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skjold, Petter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D00"/>
    <a:srgbClr val="06893A"/>
    <a:srgbClr val="005B82"/>
    <a:srgbClr val="66CBEC"/>
    <a:srgbClr val="EFEFEF"/>
    <a:srgbClr val="DADADA"/>
    <a:srgbClr val="3E3832"/>
    <a:srgbClr val="878787"/>
    <a:srgbClr val="C3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-2130" y="-10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0C9F-E994-4E6D-AC14-C95356915397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396-0A84-4DF5-A975-E087C1B596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7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FD853-5441-4F54-8D73-33763F65D994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788A-C79E-44BD-AD11-A95FA38B66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64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184572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3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74" y="1840753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0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6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2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6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39" y="1284747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8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0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08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69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2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1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392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392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392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392" y="3397608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392" y="2975569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392" y="1709452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392" y="2131491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392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46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20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5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41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83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1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435"/>
            <a:ext cx="451944" cy="285629"/>
          </a:xfrm>
          <a:prstGeom prst="rect">
            <a:avLst/>
          </a:prstGeom>
        </p:spPr>
      </p:pic>
      <p:sp>
        <p:nvSpPr>
          <p:cNvPr id="2" name="TekstSylinder 1"/>
          <p:cNvSpPr txBox="1"/>
          <p:nvPr userDrawn="1"/>
        </p:nvSpPr>
        <p:spPr>
          <a:xfrm>
            <a:off x="8847071" y="487902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7B7B55E-181D-4055-9976-AE1AF0419F12}" type="slidenum">
              <a:rPr lang="nb-NO" sz="1050" smtClean="0">
                <a:solidFill>
                  <a:schemeClr val="bg1"/>
                </a:solidFill>
              </a:rPr>
              <a:pPr algn="ctr"/>
              <a:t>‹#›</a:t>
            </a:fld>
            <a:endParaRPr lang="nb-N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6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cavage-http-signatures" TargetMode="External"/><Relationship Id="rId2" Type="http://schemas.openxmlformats.org/officeDocument/2006/relationships/hyperlink" Target="https://www.owasp.org/index.php/REST_Security_Cheat_She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Sikkerhet </a:t>
            </a:r>
            <a:r>
              <a:rPr lang="nb-NO" dirty="0" err="1" smtClean="0"/>
              <a:t>eOppslag</a:t>
            </a:r>
            <a:r>
              <a:rPr lang="nb-NO" dirty="0" smtClean="0"/>
              <a:t> basert på rest-stil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16. april </a:t>
            </a:r>
            <a:r>
              <a:rPr lang="nb-NO" dirty="0"/>
              <a:t>2018  //  IT-arkitektur  //  </a:t>
            </a:r>
            <a:r>
              <a:rPr lang="nb-NO" dirty="0" smtClean="0"/>
              <a:t>Håkon Jendal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387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50"/>
            <a:ext cx="8398965" cy="1584594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 smtClean="0"/>
              <a:t>Response</a:t>
            </a:r>
            <a:r>
              <a:rPr lang="nb-NO" dirty="0" smtClean="0"/>
              <a:t> body signeres (JWS)</a:t>
            </a:r>
          </a:p>
          <a:p>
            <a:pPr lvl="1"/>
            <a:r>
              <a:rPr lang="nb-NO" dirty="0"/>
              <a:t>Unntaksvis kan det være behov for at konsument signerer deler av http header i forespørselen – se senere </a:t>
            </a:r>
            <a:r>
              <a:rPr lang="nb-NO" dirty="0" smtClean="0"/>
              <a:t>kommentar</a:t>
            </a:r>
          </a:p>
          <a:p>
            <a:r>
              <a:rPr lang="nb-NO" dirty="0" smtClean="0"/>
              <a:t>Det vil antagelig være muli</a:t>
            </a:r>
            <a:r>
              <a:rPr lang="nb-NO" dirty="0" smtClean="0"/>
              <a:t>g å </a:t>
            </a:r>
            <a:r>
              <a:rPr lang="nb-NO" dirty="0" err="1" smtClean="0"/>
              <a:t>verifisisere</a:t>
            </a:r>
            <a:r>
              <a:rPr lang="nb-NO" dirty="0" smtClean="0"/>
              <a:t> signatur uten å hente offentlig nøkkel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i</a:t>
            </a:r>
            <a:r>
              <a:rPr lang="nb-NO" dirty="0" smtClean="0"/>
              <a:t>ntegritet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signatur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2" name="Rett pil 21"/>
          <p:cNvCxnSpPr>
            <a:stCxn id="17" idx="0"/>
            <a:endCxn id="20" idx="1"/>
          </p:cNvCxnSpPr>
          <p:nvPr/>
        </p:nvCxnSpPr>
        <p:spPr>
          <a:xfrm flipV="1">
            <a:off x="1943708" y="3003798"/>
            <a:ext cx="1944216" cy="648072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1911761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offentlige 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tilbyder</a:t>
            </a:r>
          </a:p>
        </p:txBody>
      </p:sp>
    </p:spTree>
    <p:extLst>
      <p:ext uri="{BB962C8B-B14F-4D97-AF65-F5344CB8AC3E}">
        <p14:creationId xmlns:p14="http://schemas.microsoft.com/office/powerpoint/2010/main" val="189261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295401"/>
          </a:xfrm>
        </p:spPr>
        <p:txBody>
          <a:bodyPr/>
          <a:lstStyle/>
          <a:p>
            <a:r>
              <a:rPr lang="nb-NO" dirty="0" smtClean="0"/>
              <a:t>Respons body krypteres (JWE)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konfidensialitet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668"/>
              <a:gd name="adj6" fmla="val -4140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Kryptere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Dekryptere</a:t>
            </a:r>
            <a:r>
              <a:rPr lang="nb-NO" sz="1400" dirty="0" smtClean="0">
                <a:solidFill>
                  <a:schemeClr val="bg2"/>
                </a:solidFill>
              </a:rPr>
              <a:t>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>
            <a:stCxn id="14" idx="0"/>
            <a:endCxn id="19" idx="3"/>
          </p:cNvCxnSpPr>
          <p:nvPr/>
        </p:nvCxnSpPr>
        <p:spPr>
          <a:xfrm flipH="1" flipV="1">
            <a:off x="4824028" y="3003798"/>
            <a:ext cx="1944216" cy="6484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5534725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</a:t>
            </a:r>
            <a:r>
              <a:rPr lang="nb-NO" sz="1100" dirty="0">
                <a:solidFill>
                  <a:schemeClr val="bg2"/>
                </a:solidFill>
              </a:rPr>
              <a:t>ffentlige </a:t>
            </a:r>
            <a:r>
              <a:rPr lang="nb-NO" sz="1100" dirty="0" smtClean="0">
                <a:solidFill>
                  <a:schemeClr val="bg2"/>
                </a:solidFill>
              </a:rPr>
              <a:t>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konsument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7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511425"/>
          </a:xfrm>
        </p:spPr>
        <p:txBody>
          <a:bodyPr>
            <a:normAutofit fontScale="55000" lnSpcReduction="20000"/>
          </a:bodyPr>
          <a:lstStyle/>
          <a:p>
            <a:r>
              <a:rPr lang="nb-NO" dirty="0" smtClean="0"/>
              <a:t>Krever at man må ivareta integritet i et langsiktig perspektiv</a:t>
            </a:r>
          </a:p>
          <a:p>
            <a:r>
              <a:rPr lang="nb-NO" dirty="0" smtClean="0"/>
              <a:t>Krever</a:t>
            </a:r>
          </a:p>
          <a:p>
            <a:pPr lvl="1"/>
            <a:r>
              <a:rPr lang="nb-NO" dirty="0" smtClean="0"/>
              <a:t>Ende til ende integritet</a:t>
            </a:r>
          </a:p>
          <a:p>
            <a:pPr lvl="1"/>
            <a:r>
              <a:rPr lang="nb-NO" dirty="0" smtClean="0"/>
              <a:t>Krever at mottager ikke kan benekte at man har mottatt melding</a:t>
            </a:r>
          </a:p>
          <a:p>
            <a:pPr lvl="2"/>
            <a:r>
              <a:rPr lang="nb-NO" dirty="0" smtClean="0"/>
              <a:t>Her skiller http </a:t>
            </a:r>
            <a:r>
              <a:rPr lang="nb-NO" dirty="0" err="1" smtClean="0"/>
              <a:t>get</a:t>
            </a:r>
            <a:r>
              <a:rPr lang="nb-NO" dirty="0" smtClean="0"/>
              <a:t> seg fra </a:t>
            </a:r>
            <a:r>
              <a:rPr lang="nb-NO" dirty="0" err="1" smtClean="0"/>
              <a:t>medlingsutveksling</a:t>
            </a:r>
            <a:endParaRPr lang="nb-NO" dirty="0" smtClean="0"/>
          </a:p>
          <a:p>
            <a:pPr lvl="3"/>
            <a:r>
              <a:rPr lang="nb-NO" dirty="0" smtClean="0"/>
              <a:t>Dersom konsument ikke mottar en respons, er det konsuments ansvar å spørre på nytt</a:t>
            </a:r>
            <a:endParaRPr lang="nb-NO" dirty="0"/>
          </a:p>
          <a:p>
            <a:r>
              <a:rPr lang="nb-NO" dirty="0" smtClean="0"/>
              <a:t>Tilbyder applikasjon og konsument applikasjon må spore melding (ta vare på melding)</a:t>
            </a:r>
            <a:endParaRPr lang="nb-NO" dirty="0" smtClean="0"/>
          </a:p>
          <a:p>
            <a:r>
              <a:rPr lang="nb-NO" dirty="0" smtClean="0"/>
              <a:t>Er det behov for en juridisk logg for å bevise at konsument har mottatt melding?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</a:t>
            </a:r>
            <a:r>
              <a:rPr lang="nb-NO" dirty="0" err="1" smtClean="0"/>
              <a:t>aviselighet</a:t>
            </a:r>
            <a:r>
              <a:rPr lang="nb-NO" dirty="0" smtClean="0"/>
              <a:t> </a:t>
            </a:r>
            <a:r>
              <a:rPr lang="nb-NO" dirty="0" smtClean="0"/>
              <a:t>(ikke-benekt)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7991872" y="3942665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28"/>
              <a:gd name="adj6" fmla="val -698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Spore melding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signatur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5" name="TekstSylinder 24"/>
          <p:cNvSpPr txBox="1"/>
          <p:nvPr/>
        </p:nvSpPr>
        <p:spPr>
          <a:xfrm>
            <a:off x="3065619" y="44439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OIDC 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4" name="Bildeforklaring med linje 2 (loddrett strek) 23"/>
          <p:cNvSpPr/>
          <p:nvPr/>
        </p:nvSpPr>
        <p:spPr>
          <a:xfrm>
            <a:off x="2303748" y="2931790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6398"/>
              <a:gd name="adj6" fmla="val -76343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Spore melding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6" name="Bildeforklaring med linje 2 (loddrett strek) 25"/>
          <p:cNvSpPr/>
          <p:nvPr/>
        </p:nvSpPr>
        <p:spPr>
          <a:xfrm>
            <a:off x="4573928" y="2896593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2994"/>
              <a:gd name="adj6" fmla="val -8753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Logger til juridisk log</a:t>
            </a:r>
            <a:endParaRPr lang="nb-NO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4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På </a:t>
            </a:r>
            <a:r>
              <a:rPr lang="nb-NO" dirty="0" err="1" smtClean="0"/>
              <a:t>get</a:t>
            </a:r>
            <a:r>
              <a:rPr lang="nb-NO" dirty="0" smtClean="0"/>
              <a:t> forespørsel bør det ikke være </a:t>
            </a:r>
            <a:r>
              <a:rPr lang="nb-NO" dirty="0" err="1" smtClean="0"/>
              <a:t>payload</a:t>
            </a:r>
            <a:endParaRPr lang="nb-NO" dirty="0" smtClean="0"/>
          </a:p>
          <a:p>
            <a:r>
              <a:rPr lang="nb-NO" dirty="0"/>
              <a:t>Bør unngå å måtte kryptere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smtClean="0"/>
              <a:t>forespørsel</a:t>
            </a:r>
          </a:p>
          <a:p>
            <a:pPr lvl="1"/>
            <a:r>
              <a:rPr lang="nb-NO" dirty="0" smtClean="0"/>
              <a:t>Ikke ønskelig med kryptering av http </a:t>
            </a:r>
            <a:r>
              <a:rPr lang="nb-NO" dirty="0" err="1" smtClean="0"/>
              <a:t>parametre</a:t>
            </a:r>
            <a:r>
              <a:rPr lang="nb-NO" dirty="0" smtClean="0"/>
              <a:t> (URL) og http header</a:t>
            </a:r>
          </a:p>
          <a:p>
            <a:r>
              <a:rPr lang="nb-NO" dirty="0" smtClean="0"/>
              <a:t>Sensitiv informasjon bør legges i HTTP-header </a:t>
            </a:r>
            <a:r>
              <a:rPr lang="nb-NO" dirty="0"/>
              <a:t>slik at det ikke dukker opp i </a:t>
            </a:r>
            <a:r>
              <a:rPr lang="nb-NO" dirty="0" err="1"/>
              <a:t>access</a:t>
            </a:r>
            <a:r>
              <a:rPr lang="nb-NO" dirty="0"/>
              <a:t> logger osv</a:t>
            </a:r>
            <a:r>
              <a:rPr lang="nb-NO" dirty="0" smtClean="0"/>
              <a:t>.</a:t>
            </a:r>
          </a:p>
          <a:p>
            <a:pPr lvl="1"/>
            <a:r>
              <a:rPr lang="nb-NO" dirty="0"/>
              <a:t>Se </a:t>
            </a:r>
            <a:r>
              <a:rPr lang="nb-NO" dirty="0" smtClean="0"/>
              <a:t>OWASP </a:t>
            </a:r>
            <a:r>
              <a:rPr lang="nb-NO" dirty="0"/>
              <a:t>anbefaling </a:t>
            </a:r>
            <a:r>
              <a:rPr lang="nb-NO" dirty="0" smtClean="0"/>
              <a:t>«Sensitive </a:t>
            </a:r>
            <a:r>
              <a:rPr lang="nb-NO" dirty="0" err="1"/>
              <a:t>information</a:t>
            </a:r>
            <a:r>
              <a:rPr lang="nb-NO" dirty="0"/>
              <a:t> in HTTP </a:t>
            </a:r>
            <a:r>
              <a:rPr lang="nb-NO" dirty="0" err="1" smtClean="0"/>
              <a:t>requests</a:t>
            </a:r>
            <a:r>
              <a:rPr lang="nb-NO" dirty="0" smtClean="0"/>
              <a:t>» </a:t>
            </a:r>
            <a:r>
              <a:rPr lang="nb-NO" u="sng" dirty="0">
                <a:hlinkClick r:id="rId2"/>
              </a:rPr>
              <a:t>https://</a:t>
            </a:r>
            <a:r>
              <a:rPr lang="nb-NO" u="sng" dirty="0" smtClean="0">
                <a:hlinkClick r:id="rId2"/>
              </a:rPr>
              <a:t>www.owasp.org/index.php/REST_Security_Cheat_Sheet</a:t>
            </a:r>
            <a:endParaRPr lang="nb-NO" u="sng" dirty="0" smtClean="0"/>
          </a:p>
          <a:p>
            <a:r>
              <a:rPr lang="nb-NO" dirty="0" smtClean="0"/>
              <a:t>Dersom det er behov for integritet i forespørsel så bør http </a:t>
            </a:r>
            <a:r>
              <a:rPr lang="nb-NO" dirty="0" err="1" smtClean="0"/>
              <a:t>parametre</a:t>
            </a:r>
            <a:r>
              <a:rPr lang="nb-NO" dirty="0" smtClean="0"/>
              <a:t> og http-</a:t>
            </a:r>
            <a:r>
              <a:rPr lang="nb-NO" dirty="0" err="1" smtClean="0"/>
              <a:t>headere</a:t>
            </a:r>
            <a:r>
              <a:rPr lang="nb-NO" dirty="0"/>
              <a:t> </a:t>
            </a:r>
            <a:r>
              <a:rPr lang="nb-NO" dirty="0" smtClean="0"/>
              <a:t>signeres</a:t>
            </a:r>
          </a:p>
          <a:p>
            <a:pPr lvl="1"/>
            <a:r>
              <a:rPr lang="nb-NO" u="sng" dirty="0" smtClean="0">
                <a:hlinkClick r:id="rId3"/>
              </a:rPr>
              <a:t>https://datatracker.ietf.org/doc/draft-cavage-http-signatures</a:t>
            </a:r>
            <a:r>
              <a:rPr lang="nb-NO" dirty="0" smtClean="0"/>
              <a:t> som er pekt på av Berliner </a:t>
            </a:r>
            <a:r>
              <a:rPr lang="nb-NO" dirty="0" err="1" smtClean="0"/>
              <a:t>group</a:t>
            </a:r>
            <a:r>
              <a:rPr lang="nb-NO" dirty="0" smtClean="0"/>
              <a:t> er en mulig tilnærming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om </a:t>
            </a:r>
            <a:r>
              <a:rPr lang="nb-NO" dirty="0" err="1" smtClean="0"/>
              <a:t>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801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Nivå 1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r>
              <a:rPr lang="nb-NO" dirty="0" smtClean="0"/>
              <a:t>Nivå 2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</a:t>
            </a:r>
            <a:r>
              <a:rPr lang="en-US" dirty="0"/>
              <a:t>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pPr lvl="1"/>
            <a:r>
              <a:rPr lang="nb-NO" dirty="0" smtClean="0"/>
              <a:t>Kryptering </a:t>
            </a:r>
            <a:r>
              <a:rPr lang="nb-NO" dirty="0"/>
              <a:t>av </a:t>
            </a:r>
            <a:r>
              <a:rPr lang="nb-NO" dirty="0" smtClean="0"/>
              <a:t>JSON/XML </a:t>
            </a:r>
            <a:r>
              <a:rPr lang="nb-NO" dirty="0" err="1"/>
              <a:t>payload</a:t>
            </a:r>
            <a:r>
              <a:rPr lang="nb-NO" dirty="0"/>
              <a:t> </a:t>
            </a:r>
            <a:r>
              <a:rPr lang="nb-NO" dirty="0" smtClean="0"/>
              <a:t>på respons med JWE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 og teknologi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002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Tilnærming krever ikke at forskjellige </a:t>
            </a:r>
            <a:r>
              <a:rPr lang="nb-NO" dirty="0" err="1" smtClean="0"/>
              <a:t>sikkershetsmekanismer</a:t>
            </a:r>
            <a:r>
              <a:rPr lang="nb-NO" dirty="0" smtClean="0"/>
              <a:t> må kobles</a:t>
            </a:r>
          </a:p>
          <a:p>
            <a:r>
              <a:rPr lang="nb-NO" dirty="0" smtClean="0"/>
              <a:t>Dersom man benytter signering av http </a:t>
            </a:r>
            <a:r>
              <a:rPr lang="nb-NO" dirty="0" err="1" smtClean="0"/>
              <a:t>parametre</a:t>
            </a:r>
            <a:r>
              <a:rPr lang="nb-NO" dirty="0" smtClean="0"/>
              <a:t> og http </a:t>
            </a:r>
            <a:r>
              <a:rPr lang="nb-NO" dirty="0" err="1" smtClean="0"/>
              <a:t>headere</a:t>
            </a:r>
            <a:r>
              <a:rPr lang="nb-NO" dirty="0" smtClean="0"/>
              <a:t>, så bør det kvalitetssikres at signaturen og OIDC token representerer samme konsument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Kommentarer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56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REST-stil tjenester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har ikke body på forespørsel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data bør ligge i body</a:t>
            </a:r>
          </a:p>
          <a:p>
            <a:pPr lvl="1"/>
            <a:r>
              <a:rPr lang="nb-NO" dirty="0" smtClean="0"/>
              <a:t>For eksempel i form av JSON eller XML</a:t>
            </a:r>
          </a:p>
          <a:p>
            <a:r>
              <a:rPr lang="nb-NO" dirty="0" smtClean="0"/>
              <a:t>Ved krav om meldingskryptering så er det normalt bare </a:t>
            </a:r>
            <a:r>
              <a:rPr lang="nb-NO" dirty="0" err="1" smtClean="0"/>
              <a:t>response</a:t>
            </a:r>
            <a:r>
              <a:rPr lang="nb-NO" dirty="0" smtClean="0"/>
              <a:t> body som skal krypteres</a:t>
            </a:r>
          </a:p>
          <a:p>
            <a:pPr lvl="1"/>
            <a:r>
              <a:rPr lang="nb-NO" dirty="0" smtClean="0"/>
              <a:t>Ser her kun på kryptering av respons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Forutsetninger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99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Integritet og konfidensialitet på transport</a:t>
            </a: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Autentisering av konsument og eventuell </a:t>
            </a:r>
            <a:r>
              <a:rPr lang="nb-NO" dirty="0" smtClean="0"/>
              <a:t>tilgangskontroll</a:t>
            </a: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Ende til ende i</a:t>
            </a:r>
            <a:r>
              <a:rPr lang="nb-NO" dirty="0" smtClean="0"/>
              <a:t>ntegritet på melding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Ende </a:t>
            </a:r>
            <a:r>
              <a:rPr lang="nb-NO" dirty="0" smtClean="0"/>
              <a:t>til ende </a:t>
            </a:r>
            <a:r>
              <a:rPr lang="nb-NO" dirty="0" smtClean="0"/>
              <a:t>konfidensialitet på melding</a:t>
            </a:r>
          </a:p>
          <a:p>
            <a:endParaRPr lang="nb-NO" dirty="0" smtClean="0"/>
          </a:p>
          <a:p>
            <a:endParaRPr lang="nb-NO" dirty="0"/>
          </a:p>
          <a:p>
            <a:r>
              <a:rPr lang="nb-NO" dirty="0" err="1"/>
              <a:t>U</a:t>
            </a:r>
            <a:r>
              <a:rPr lang="nb-NO" dirty="0" err="1" smtClean="0"/>
              <a:t>aviselighet</a:t>
            </a:r>
            <a:r>
              <a:rPr lang="nb-NO" dirty="0" smtClean="0"/>
              <a:t> oppnås med en kombinasjon av flere sikkerhetsmekanismer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Stegvis oppbygging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549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Klassifisering av informasjon</a:t>
            </a:r>
          </a:p>
          <a:p>
            <a:r>
              <a:rPr lang="nb-NO" dirty="0" smtClean="0"/>
              <a:t>Risikovurdering sikkerhet</a:t>
            </a:r>
          </a:p>
          <a:p>
            <a:r>
              <a:rPr lang="nb-NO" dirty="0" smtClean="0"/>
              <a:t>Risikovurdering personvern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identifisere krav til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27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Nivå 0</a:t>
            </a:r>
          </a:p>
          <a:p>
            <a:pPr lvl="1"/>
            <a:r>
              <a:rPr lang="nb-NO" dirty="0"/>
              <a:t>I</a:t>
            </a:r>
            <a:r>
              <a:rPr lang="nb-NO" dirty="0" smtClean="0"/>
              <a:t>ntegritet og konfidensialitet på transport</a:t>
            </a:r>
            <a:endParaRPr lang="nb-NO" dirty="0" smtClean="0"/>
          </a:p>
          <a:p>
            <a:r>
              <a:rPr lang="nb-NO" dirty="0" smtClean="0"/>
              <a:t>Nivå </a:t>
            </a:r>
            <a:r>
              <a:rPr lang="nb-NO" dirty="0" smtClean="0"/>
              <a:t>1</a:t>
            </a:r>
          </a:p>
          <a:p>
            <a:pPr lvl="1"/>
            <a:r>
              <a:rPr lang="nb-NO" dirty="0" smtClean="0"/>
              <a:t>Nivå 0 med a</a:t>
            </a:r>
            <a:r>
              <a:rPr lang="nb-NO" dirty="0" smtClean="0"/>
              <a:t>utentisering </a:t>
            </a:r>
            <a:r>
              <a:rPr lang="nb-NO" dirty="0" smtClean="0"/>
              <a:t>av konsument</a:t>
            </a:r>
          </a:p>
          <a:p>
            <a:pPr lvl="1"/>
            <a:r>
              <a:rPr lang="nb-NO" dirty="0" smtClean="0"/>
              <a:t>Eventuell </a:t>
            </a:r>
            <a:r>
              <a:rPr lang="nb-NO" dirty="0" smtClean="0"/>
              <a:t>tilgangskontroll</a:t>
            </a:r>
            <a:endParaRPr lang="nb-NO" dirty="0" smtClean="0"/>
          </a:p>
          <a:p>
            <a:pPr lvl="1"/>
            <a:r>
              <a:rPr lang="nb-NO" dirty="0"/>
              <a:t>Egner seg for informasjon som ikke krever ende til ende kryptering og ende til ende </a:t>
            </a:r>
            <a:r>
              <a:rPr lang="nb-NO" dirty="0" smtClean="0"/>
              <a:t>integritet</a:t>
            </a:r>
            <a:endParaRPr lang="nb-NO" dirty="0" smtClean="0"/>
          </a:p>
          <a:p>
            <a:r>
              <a:rPr lang="nb-NO" dirty="0" smtClean="0"/>
              <a:t>Nivå 2</a:t>
            </a:r>
          </a:p>
          <a:p>
            <a:pPr lvl="1"/>
            <a:r>
              <a:rPr lang="nb-NO" dirty="0" smtClean="0"/>
              <a:t>Nivå 1 med krav til data </a:t>
            </a:r>
            <a:r>
              <a:rPr lang="nb-NO" dirty="0" smtClean="0"/>
              <a:t>integritet</a:t>
            </a:r>
            <a:endParaRPr lang="nb-NO" dirty="0" smtClean="0"/>
          </a:p>
          <a:p>
            <a:pPr lvl="1"/>
            <a:r>
              <a:rPr lang="nb-NO" dirty="0" smtClean="0"/>
              <a:t>Egner </a:t>
            </a:r>
            <a:r>
              <a:rPr lang="nb-NO" dirty="0"/>
              <a:t>seg for informasjon som ikke krever ende til ende kryptering, men med krav til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nb-NO" dirty="0" smtClean="0"/>
              <a:t>Nivå 2 med krav til ende til ende konfidensialitet</a:t>
            </a:r>
          </a:p>
          <a:p>
            <a:pPr lvl="1"/>
            <a:r>
              <a:rPr lang="nb-NO" dirty="0"/>
              <a:t>Egner seg for informasjon som krever ende til ende kryptering og med krav til ende til ende </a:t>
            </a:r>
            <a:r>
              <a:rPr lang="nb-NO" dirty="0" smtClean="0"/>
              <a:t>integritet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Uaviselighet</a:t>
            </a:r>
            <a:r>
              <a:rPr lang="nb-NO" dirty="0" smtClean="0"/>
              <a:t> </a:t>
            </a:r>
            <a:r>
              <a:rPr lang="nb-NO" dirty="0"/>
              <a:t>oppnås med en kombinasjon av flere sikkerhetsmekanismer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908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/>
          </a:bodyPr>
          <a:lstStyle/>
          <a:p>
            <a:r>
              <a:rPr lang="en-US" dirty="0"/>
              <a:t>Transport Layer Security version </a:t>
            </a:r>
            <a:r>
              <a:rPr lang="en-US" dirty="0" smtClean="0"/>
              <a:t>1.2 (TLS 1.2)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TLS </a:t>
            </a:r>
            <a:r>
              <a:rPr lang="en-US" dirty="0"/>
              <a:t>	</a:t>
            </a:r>
          </a:p>
          <a:p>
            <a:pPr lvl="1"/>
            <a:r>
              <a:rPr lang="nb-NO" dirty="0" smtClean="0"/>
              <a:t>Kryptert kanal som tilsvarer </a:t>
            </a:r>
            <a:r>
              <a:rPr lang="nb-NO" dirty="0" smtClean="0"/>
              <a:t>VPN</a:t>
            </a:r>
            <a:endParaRPr lang="nb-NO" dirty="0" smtClean="0"/>
          </a:p>
          <a:p>
            <a:r>
              <a:rPr lang="nb-NO" dirty="0" smtClean="0"/>
              <a:t>Konsument kan verifisere at forespørsel går mot rett virksomhet basert på domene sertifikat til tilbyder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Integritet og konfidensialitet på </a:t>
            </a:r>
            <a:r>
              <a:rPr lang="nb-NO" dirty="0" smtClean="0"/>
              <a:t>transport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9" name="Rett pil 8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3" name="Rett pil 12"/>
          <p:cNvCxnSpPr>
            <a:stCxn id="12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Konsument innhenter OIDC token fra </a:t>
            </a:r>
            <a:r>
              <a:rPr lang="nb-NO" dirty="0" smtClean="0"/>
              <a:t>ID-Porten (STS)</a:t>
            </a:r>
          </a:p>
          <a:p>
            <a:pPr lvl="1"/>
            <a:r>
              <a:rPr lang="nb-NO" dirty="0" smtClean="0"/>
              <a:t>Muliggjør tilgangskontroll på overordnet nivå ved at tilbyder administrerer hvem som kan få utstedt et token for et bestemt formål (</a:t>
            </a:r>
            <a:r>
              <a:rPr lang="nb-NO" dirty="0" err="1" smtClean="0"/>
              <a:t>scope</a:t>
            </a:r>
            <a:r>
              <a:rPr lang="nb-NO" dirty="0" smtClean="0"/>
              <a:t>) fra ID-porten</a:t>
            </a:r>
            <a:endParaRPr lang="nb-NO" dirty="0"/>
          </a:p>
          <a:p>
            <a:r>
              <a:rPr lang="nb-NO" dirty="0" smtClean="0"/>
              <a:t>Tilsvarende autentisering som for personer som logger på </a:t>
            </a:r>
            <a:r>
              <a:rPr lang="nb-NO" dirty="0" smtClean="0"/>
              <a:t>ID-porten</a:t>
            </a:r>
          </a:p>
          <a:p>
            <a:r>
              <a:rPr lang="nb-NO" dirty="0" smtClean="0"/>
              <a:t>Verifisering av token:</a:t>
            </a:r>
          </a:p>
          <a:p>
            <a:pPr lvl="1"/>
            <a:r>
              <a:rPr lang="nb-NO" dirty="0" err="1" smtClean="0"/>
              <a:t>Self-contained</a:t>
            </a:r>
            <a:endParaRPr lang="nb-NO" dirty="0" smtClean="0"/>
          </a:p>
          <a:p>
            <a:pPr lvl="1"/>
            <a:r>
              <a:rPr lang="nb-NO" dirty="0" smtClean="0"/>
              <a:t>Benytte ID-porten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Autentisering og eventuell </a:t>
            </a:r>
            <a:r>
              <a:rPr lang="nb-NO" dirty="0" smtClean="0"/>
              <a:t>tilgangskontroll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5760132" y="4515966"/>
            <a:ext cx="1476164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74"/>
              <a:gd name="adj6" fmla="val -3220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Autentisere virksomhet ved å verifisere </a:t>
            </a:r>
            <a:r>
              <a:rPr lang="nb-NO" sz="1400" dirty="0">
                <a:solidFill>
                  <a:schemeClr val="bg2"/>
                </a:solidFill>
              </a:rPr>
              <a:t>token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5" idx="3"/>
            <a:endCxn id="17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ildeforklaring med linje 2 (loddrett strek) 22"/>
          <p:cNvSpPr/>
          <p:nvPr/>
        </p:nvSpPr>
        <p:spPr>
          <a:xfrm>
            <a:off x="7775848" y="4366063"/>
            <a:ext cx="1368152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961"/>
              <a:gd name="adj6" fmla="val -3914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Eventuell tilgangskontroll basert på token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5" name="Rett pil 24"/>
          <p:cNvCxnSpPr>
            <a:stCxn id="24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3065619" y="44439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OIDC 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092280" y="2301517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Altinn</a:t>
            </a:r>
            <a:r>
              <a:rPr lang="nb-NO" sz="1400" dirty="0" smtClean="0">
                <a:solidFill>
                  <a:schemeClr val="bg2"/>
                </a:solidFill>
              </a:rPr>
              <a:t> autorisasjon</a:t>
            </a:r>
          </a:p>
        </p:txBody>
      </p:sp>
      <p:cxnSp>
        <p:nvCxnSpPr>
          <p:cNvPr id="26" name="Rett pil 25"/>
          <p:cNvCxnSpPr>
            <a:stCxn id="7" idx="0"/>
            <a:endCxn id="22" idx="2"/>
          </p:cNvCxnSpPr>
          <p:nvPr/>
        </p:nvCxnSpPr>
        <p:spPr>
          <a:xfrm flipV="1">
            <a:off x="6088360" y="2733565"/>
            <a:ext cx="1568576" cy="702281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5234753" y="2788935"/>
            <a:ext cx="2026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>
                <a:solidFill>
                  <a:schemeClr val="bg2"/>
                </a:solidFill>
              </a:rPr>
              <a:t>Eventuell </a:t>
            </a:r>
            <a:r>
              <a:rPr lang="nb-NO" sz="1100" dirty="0" smtClean="0">
                <a:solidFill>
                  <a:schemeClr val="bg2"/>
                </a:solidFill>
              </a:rPr>
              <a:t>tilgangskontroll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basert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på </a:t>
            </a:r>
            <a:r>
              <a:rPr lang="nb-NO" sz="1100" dirty="0" err="1">
                <a:solidFill>
                  <a:schemeClr val="bg2"/>
                </a:solidFill>
              </a:rPr>
              <a:t>Altinn</a:t>
            </a:r>
            <a:r>
              <a:rPr lang="nb-NO" sz="1100" dirty="0">
                <a:solidFill>
                  <a:schemeClr val="bg2"/>
                </a:solidFill>
              </a:rPr>
              <a:t> Autorisasjon</a:t>
            </a:r>
          </a:p>
        </p:txBody>
      </p:sp>
    </p:spTree>
    <p:extLst>
      <p:ext uri="{BB962C8B-B14F-4D97-AF65-F5344CB8AC3E}">
        <p14:creationId xmlns:p14="http://schemas.microsoft.com/office/powerpoint/2010/main" val="280770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Slipper </a:t>
            </a:r>
            <a:r>
              <a:rPr lang="nb-NO" dirty="0"/>
              <a:t>å håndtere mange aktører og livssyklus til </a:t>
            </a:r>
            <a:r>
              <a:rPr lang="nb-NO" dirty="0" smtClean="0"/>
              <a:t>sertifikater.</a:t>
            </a:r>
          </a:p>
          <a:p>
            <a:r>
              <a:rPr lang="nb-NO" dirty="0" smtClean="0"/>
              <a:t>ID-porten </a:t>
            </a:r>
            <a:r>
              <a:rPr lang="nb-NO" dirty="0"/>
              <a:t>håndterer kompleksitet rundt mange </a:t>
            </a:r>
            <a:r>
              <a:rPr lang="nb-NO" dirty="0" smtClean="0"/>
              <a:t>konsumenter.</a:t>
            </a:r>
          </a:p>
          <a:p>
            <a:r>
              <a:rPr lang="nb-NO" dirty="0" smtClean="0"/>
              <a:t>Får </a:t>
            </a:r>
            <a:r>
              <a:rPr lang="nb-NO" dirty="0"/>
              <a:t>standardisert hvordan vi får overført </a:t>
            </a:r>
            <a:r>
              <a:rPr lang="nb-NO" dirty="0" smtClean="0"/>
              <a:t>virksomhetstoken.</a:t>
            </a:r>
          </a:p>
          <a:p>
            <a:r>
              <a:rPr lang="nb-NO" dirty="0"/>
              <a:t>M</a:t>
            </a:r>
            <a:r>
              <a:rPr lang="nb-NO" dirty="0" smtClean="0"/>
              <a:t>uliggjør </a:t>
            </a:r>
            <a:r>
              <a:rPr lang="nb-NO" dirty="0"/>
              <a:t>forskjellige autentiseringsmetoder </a:t>
            </a:r>
            <a:r>
              <a:rPr lang="nb-NO" dirty="0" smtClean="0"/>
              <a:t>for virksomheter mot </a:t>
            </a:r>
            <a:r>
              <a:rPr lang="nb-NO" dirty="0"/>
              <a:t>ID-porten og </a:t>
            </a:r>
            <a:r>
              <a:rPr lang="nb-NO" dirty="0" smtClean="0"/>
              <a:t>tilbydere </a:t>
            </a:r>
            <a:r>
              <a:rPr lang="nb-NO" dirty="0"/>
              <a:t>trenger ikke </a:t>
            </a:r>
            <a:r>
              <a:rPr lang="nb-NO" dirty="0" smtClean="0"/>
              <a:t>å </a:t>
            </a:r>
            <a:r>
              <a:rPr lang="nb-NO" dirty="0"/>
              <a:t>forholde seg til dette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Noen fordeler med å benytte OIDC token fra ID-porten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254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ID-porten gir bare token til de virksomhetene som skal ha det</a:t>
            </a:r>
          </a:p>
          <a:p>
            <a:pPr lvl="1"/>
            <a:r>
              <a:rPr lang="nb-NO" dirty="0" err="1" smtClean="0"/>
              <a:t>Audience</a:t>
            </a:r>
            <a:r>
              <a:rPr lang="nb-NO" dirty="0" smtClean="0"/>
              <a:t> funksjonalitet</a:t>
            </a:r>
          </a:p>
          <a:p>
            <a:r>
              <a:rPr lang="nb-NO" dirty="0" smtClean="0"/>
              <a:t>Tilgangskontroll hos tilbyder</a:t>
            </a:r>
          </a:p>
          <a:p>
            <a:pPr lvl="1"/>
            <a:r>
              <a:rPr lang="nb-NO" dirty="0" smtClean="0"/>
              <a:t>API-</a:t>
            </a:r>
            <a:r>
              <a:rPr lang="nb-NO" dirty="0" err="1" smtClean="0"/>
              <a:t>gateway</a:t>
            </a:r>
            <a:endParaRPr lang="nb-NO" dirty="0" smtClean="0"/>
          </a:p>
          <a:p>
            <a:pPr lvl="1"/>
            <a:r>
              <a:rPr lang="nb-NO" dirty="0" err="1" smtClean="0"/>
              <a:t>Altinn</a:t>
            </a:r>
            <a:r>
              <a:rPr lang="nb-NO" dirty="0" smtClean="0"/>
              <a:t> autorisasjon</a:t>
            </a:r>
          </a:p>
          <a:p>
            <a:pPr lvl="1"/>
            <a:r>
              <a:rPr lang="nb-NO" dirty="0" smtClean="0"/>
              <a:t>Tilgangskontroll i tilbyder applikasjon – kan innebære</a:t>
            </a:r>
          </a:p>
          <a:p>
            <a:pPr lvl="2"/>
            <a:r>
              <a:rPr lang="nb-NO" dirty="0" smtClean="0"/>
              <a:t>Sjekk på fullmakt/samtykke</a:t>
            </a:r>
          </a:p>
          <a:p>
            <a:pPr lvl="2"/>
            <a:r>
              <a:rPr lang="nb-NO" dirty="0" smtClean="0"/>
              <a:t>Filtrering på virksomhet</a:t>
            </a:r>
          </a:p>
          <a:p>
            <a:pPr lvl="2"/>
            <a:r>
              <a:rPr lang="nb-NO" dirty="0" smtClean="0"/>
              <a:t>Annet?</a:t>
            </a:r>
          </a:p>
          <a:p>
            <a:pPr lvl="1"/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Ulike nivåer av tilgangskontroll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6097114"/>
      </p:ext>
    </p:extLst>
  </p:cSld>
  <p:clrMapOvr>
    <a:masterClrMapping/>
  </p:clrMapOvr>
</p:sld>
</file>

<file path=ppt/theme/theme1.xml><?xml version="1.0" encoding="utf-8"?>
<a:theme xmlns:a="http://schemas.openxmlformats.org/drawingml/2006/main" name="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AV-mal widescreen bokmål (16.9).pptx" id="{BEFA5581-5FDB-4325-AD38-C78714D60AF9}" vid="{D21F70FE-A876-4B0B-BAE1-DAC9B4B7A4F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92F80-81E6-4195-91F9-1977E20AC9D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10bb90d-9048-4272-bd37-f34c119856ba"/>
  </ds:schemaRefs>
</ds:datastoreItem>
</file>

<file path=customXml/itemProps2.xml><?xml version="1.0" encoding="utf-8"?>
<ds:datastoreItem xmlns:ds="http://schemas.openxmlformats.org/officeDocument/2006/customXml" ds:itemID="{E997AB33-A41E-4C69-9761-41B05738E005}"/>
</file>

<file path=customXml/itemProps3.xml><?xml version="1.0" encoding="utf-8"?>
<ds:datastoreItem xmlns:ds="http://schemas.openxmlformats.org/officeDocument/2006/customXml" ds:itemID="{51E7CBFD-2C6C-4CDE-80A5-33B45847DB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784</Words>
  <Application>Microsoft Office PowerPoint</Application>
  <PresentationFormat>Skjermfremvisning (16:9)</PresentationFormat>
  <Paragraphs>157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6" baseType="lpstr">
      <vt:lpstr>NAV-mal widescreen bokmål (16.9)</vt:lpstr>
      <vt:lpstr>Sikkerhet eOppslag basert på rest-stil</vt:lpstr>
      <vt:lpstr>Forutsetninger</vt:lpstr>
      <vt:lpstr>Stegvis oppbygging av sikkerhet</vt:lpstr>
      <vt:lpstr>Hvordan identifisere krav til sikkerhet</vt:lpstr>
      <vt:lpstr>Nivåer av sikkerhet</vt:lpstr>
      <vt:lpstr>Integritet og konfidensialitet på transport</vt:lpstr>
      <vt:lpstr>Autentisering og eventuell tilgangskontroll</vt:lpstr>
      <vt:lpstr>Noen fordeler med å benytte OIDC token fra ID-porten</vt:lpstr>
      <vt:lpstr>Ulike nivåer av tilgangskontroll</vt:lpstr>
      <vt:lpstr>Ende til ende integritet</vt:lpstr>
      <vt:lpstr>Ende til ende konfidensialitet</vt:lpstr>
      <vt:lpstr>Uaviselighet (ikke-benekt)</vt:lpstr>
      <vt:lpstr>Litt om get</vt:lpstr>
      <vt:lpstr>Nivåer av sikkerhet og teknologi</vt:lpstr>
      <vt:lpstr>Kommentarer</vt:lpstr>
    </vt:vector>
  </TitlesOfParts>
  <Company>NAV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Mathilde Skjelbostad</dc:creator>
  <cp:lastModifiedBy>Jendal, Håkon</cp:lastModifiedBy>
  <cp:revision>160</cp:revision>
  <dcterms:created xsi:type="dcterms:W3CDTF">2016-09-15T07:51:52Z</dcterms:created>
  <dcterms:modified xsi:type="dcterms:W3CDTF">2018-04-23T08:45:08Z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Ref">
    <vt:lpwstr>https://api.informationprotection.azure.com/api/62366534-1ec3-4962-8869-9b5535279d0b</vt:lpwstr>
  </property>
  <property fmtid="{D5CDD505-2E9C-101B-9397-08002B2CF9AE}" pid="5" name="MSIP_Label_d3491420-1ae2-4120-89e6-e6f668f067e2_Owner">
    <vt:lpwstr>Petter.Hafskjold@nav.no</vt:lpwstr>
  </property>
  <property fmtid="{D5CDD505-2E9C-101B-9397-08002B2CF9AE}" pid="6" name="MSIP_Label_d3491420-1ae2-4120-89e6-e6f668f067e2_SetDate">
    <vt:lpwstr>2018-01-12T12:35:19.1090918+01:00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Manual</vt:lpwstr>
  </property>
  <property fmtid="{D5CDD505-2E9C-101B-9397-08002B2CF9AE}" pid="10" name="Sensitivity">
    <vt:lpwstr>NAV Internt</vt:lpwstr>
  </property>
  <property fmtid="{D5CDD505-2E9C-101B-9397-08002B2CF9AE}" pid="11" name="ContentTypeId">
    <vt:lpwstr>0x010100CE8FE860C1030048A2DFE7723F7A17C9</vt:lpwstr>
  </property>
</Properties>
</file>