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B0C1D1"/>
    <a:srgbClr val="7A96B1"/>
    <a:srgbClr val="6798C5"/>
    <a:srgbClr val="92A3B7"/>
    <a:srgbClr val="C8D3DE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A8F436-199B-4294-8714-B708763F4B1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1EDA9FE-4787-437C-B69F-6AD4B741C86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Problem Statement </a:t>
          </a:r>
          <a:endParaRPr lang="en-US"/>
        </a:p>
      </dgm:t>
    </dgm:pt>
    <dgm:pt modelId="{0A995A67-7EDD-4B9C-A132-CA55DA1C62DC}" type="parTrans" cxnId="{08A750B1-4E79-46AD-9EF8-6CC047BD3A39}">
      <dgm:prSet/>
      <dgm:spPr/>
      <dgm:t>
        <a:bodyPr/>
        <a:lstStyle/>
        <a:p>
          <a:endParaRPr lang="en-US"/>
        </a:p>
      </dgm:t>
    </dgm:pt>
    <dgm:pt modelId="{878D3717-D850-4F1D-AD8C-9BADB27BB19E}" type="sibTrans" cxnId="{08A750B1-4E79-46AD-9EF8-6CC047BD3A39}">
      <dgm:prSet/>
      <dgm:spPr/>
      <dgm:t>
        <a:bodyPr/>
        <a:lstStyle/>
        <a:p>
          <a:endParaRPr lang="en-US"/>
        </a:p>
      </dgm:t>
    </dgm:pt>
    <dgm:pt modelId="{F535E505-9681-46FE-B91A-E8A657B58ED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/>
            <a:t>Approach </a:t>
          </a:r>
          <a:endParaRPr lang="en-US" dirty="0"/>
        </a:p>
      </dgm:t>
    </dgm:pt>
    <dgm:pt modelId="{62B4E756-ED45-44BF-89D2-94C0E6C5E850}" type="parTrans" cxnId="{1F0B1858-8E88-4788-9A70-B39D1B134323}">
      <dgm:prSet/>
      <dgm:spPr/>
      <dgm:t>
        <a:bodyPr/>
        <a:lstStyle/>
        <a:p>
          <a:endParaRPr lang="en-US"/>
        </a:p>
      </dgm:t>
    </dgm:pt>
    <dgm:pt modelId="{8DC68012-9127-4172-B8F5-4EFDA3E3C09C}" type="sibTrans" cxnId="{1F0B1858-8E88-4788-9A70-B39D1B134323}">
      <dgm:prSet/>
      <dgm:spPr/>
      <dgm:t>
        <a:bodyPr/>
        <a:lstStyle/>
        <a:p>
          <a:endParaRPr lang="en-US"/>
        </a:p>
      </dgm:t>
    </dgm:pt>
    <dgm:pt modelId="{CFE0C909-B6B5-48B9-9FF0-86A0C95D7CD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Evaluation </a:t>
          </a:r>
          <a:endParaRPr lang="en-US"/>
        </a:p>
      </dgm:t>
    </dgm:pt>
    <dgm:pt modelId="{CFE23DAC-CA08-4EE9-BBE8-1A99A09CAB7C}" type="parTrans" cxnId="{5570F18E-FB9A-4F47-BFF3-1DCD06728D5F}">
      <dgm:prSet/>
      <dgm:spPr/>
      <dgm:t>
        <a:bodyPr/>
        <a:lstStyle/>
        <a:p>
          <a:endParaRPr lang="en-US"/>
        </a:p>
      </dgm:t>
    </dgm:pt>
    <dgm:pt modelId="{A413A1F0-7B6B-475D-9EA9-3C2E128FDE67}" type="sibTrans" cxnId="{5570F18E-FB9A-4F47-BFF3-1DCD06728D5F}">
      <dgm:prSet/>
      <dgm:spPr/>
      <dgm:t>
        <a:bodyPr/>
        <a:lstStyle/>
        <a:p>
          <a:endParaRPr lang="en-US"/>
        </a:p>
      </dgm:t>
    </dgm:pt>
    <dgm:pt modelId="{C283B0BD-6B4B-4896-96D5-A99DF751A563}" type="pres">
      <dgm:prSet presAssocID="{08A8F436-199B-4294-8714-B708763F4B13}" presName="root" presStyleCnt="0">
        <dgm:presLayoutVars>
          <dgm:dir/>
          <dgm:resizeHandles val="exact"/>
        </dgm:presLayoutVars>
      </dgm:prSet>
      <dgm:spPr/>
    </dgm:pt>
    <dgm:pt modelId="{A127B8DB-C2C9-4CD1-91BA-22A95902959A}" type="pres">
      <dgm:prSet presAssocID="{F1EDA9FE-4787-437C-B69F-6AD4B741C86D}" presName="compNode" presStyleCnt="0"/>
      <dgm:spPr/>
    </dgm:pt>
    <dgm:pt modelId="{6232B6D7-5BCC-48FD-AE05-112F52896920}" type="pres">
      <dgm:prSet presAssocID="{F1EDA9FE-4787-437C-B69F-6AD4B741C86D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5">
            <a:lumMod val="60000"/>
            <a:lumOff val="40000"/>
          </a:schemeClr>
        </a:solidFill>
      </dgm:spPr>
    </dgm:pt>
    <dgm:pt modelId="{F4F34514-72F5-4C4E-AFC1-BCA610F266CD}" type="pres">
      <dgm:prSet presAssocID="{F1EDA9FE-4787-437C-B69F-6AD4B741C8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FD62437-0EF8-4563-BD86-D551A8CCC6A1}" type="pres">
      <dgm:prSet presAssocID="{F1EDA9FE-4787-437C-B69F-6AD4B741C86D}" presName="spaceRect" presStyleCnt="0"/>
      <dgm:spPr/>
    </dgm:pt>
    <dgm:pt modelId="{C26B2B64-46BA-4581-821A-FC5634E46F1B}" type="pres">
      <dgm:prSet presAssocID="{F1EDA9FE-4787-437C-B69F-6AD4B741C86D}" presName="textRect" presStyleLbl="revTx" presStyleIdx="0" presStyleCnt="3">
        <dgm:presLayoutVars>
          <dgm:chMax val="1"/>
          <dgm:chPref val="1"/>
        </dgm:presLayoutVars>
      </dgm:prSet>
      <dgm:spPr/>
    </dgm:pt>
    <dgm:pt modelId="{5500F93E-245A-4EE1-9524-83574C798A4F}" type="pres">
      <dgm:prSet presAssocID="{878D3717-D850-4F1D-AD8C-9BADB27BB19E}" presName="sibTrans" presStyleCnt="0"/>
      <dgm:spPr/>
    </dgm:pt>
    <dgm:pt modelId="{7B025D51-BC00-49AB-ACF7-90F665124EE6}" type="pres">
      <dgm:prSet presAssocID="{F535E505-9681-46FE-B91A-E8A657B58EDC}" presName="compNode" presStyleCnt="0"/>
      <dgm:spPr/>
    </dgm:pt>
    <dgm:pt modelId="{D3B7F023-3EF6-4891-AA3F-223C96F8E3EF}" type="pres">
      <dgm:prSet presAssocID="{F535E505-9681-46FE-B91A-E8A657B58EDC}" presName="iconBgRect" presStyleLbl="bgShp" presStyleIdx="1" presStyleCnt="3"/>
      <dgm:spPr>
        <a:xfrm>
          <a:off x="5641624" y="599088"/>
          <a:ext cx="1256587" cy="1256587"/>
        </a:xfrm>
        <a:prstGeom prst="round2DiagRect">
          <a:avLst>
            <a:gd name="adj1" fmla="val 29727"/>
            <a:gd name="adj2" fmla="val 0"/>
          </a:avLst>
        </a:prstGeom>
        <a:solidFill>
          <a:srgbClr val="A5A5A5"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99FF1538-BD26-466C-B226-3E0AAADF3A8F}" type="pres">
      <dgm:prSet presAssocID="{F535E505-9681-46FE-B91A-E8A657B58ED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CE1B91E-0EB9-49F2-AD68-204FCACD352C}" type="pres">
      <dgm:prSet presAssocID="{F535E505-9681-46FE-B91A-E8A657B58EDC}" presName="spaceRect" presStyleCnt="0"/>
      <dgm:spPr/>
    </dgm:pt>
    <dgm:pt modelId="{4D0544C5-8783-48AA-876D-71060DF4C035}" type="pres">
      <dgm:prSet presAssocID="{F535E505-9681-46FE-B91A-E8A657B58EDC}" presName="textRect" presStyleLbl="revTx" presStyleIdx="1" presStyleCnt="3">
        <dgm:presLayoutVars>
          <dgm:chMax val="1"/>
          <dgm:chPref val="1"/>
        </dgm:presLayoutVars>
      </dgm:prSet>
      <dgm:spPr/>
    </dgm:pt>
    <dgm:pt modelId="{5D5A9E66-36CB-4775-9793-A5769FCC972B}" type="pres">
      <dgm:prSet presAssocID="{8DC68012-9127-4172-B8F5-4EFDA3E3C09C}" presName="sibTrans" presStyleCnt="0"/>
      <dgm:spPr/>
    </dgm:pt>
    <dgm:pt modelId="{791FDBB5-54AB-457C-BD3D-86ED6F6AF947}" type="pres">
      <dgm:prSet presAssocID="{CFE0C909-B6B5-48B9-9FF0-86A0C95D7CD2}" presName="compNode" presStyleCnt="0"/>
      <dgm:spPr/>
    </dgm:pt>
    <dgm:pt modelId="{6FA69768-6DDC-45FC-A878-2FC60D5AF80F}" type="pres">
      <dgm:prSet presAssocID="{CFE0C909-B6B5-48B9-9FF0-86A0C95D7CD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  <a:solidFill>
          <a:srgbClr val="44546A"/>
        </a:solidFill>
      </dgm:spPr>
    </dgm:pt>
    <dgm:pt modelId="{642EE166-EDEB-439E-9A26-0B831BC119D3}" type="pres">
      <dgm:prSet presAssocID="{CFE0C909-B6B5-48B9-9FF0-86A0C95D7C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38223477-C42A-44C8-8988-6C9D6C1040FC}" type="pres">
      <dgm:prSet presAssocID="{CFE0C909-B6B5-48B9-9FF0-86A0C95D7CD2}" presName="spaceRect" presStyleCnt="0"/>
      <dgm:spPr/>
    </dgm:pt>
    <dgm:pt modelId="{E63C55BB-DA48-4A0F-9DE7-5899467BD754}" type="pres">
      <dgm:prSet presAssocID="{CFE0C909-B6B5-48B9-9FF0-86A0C95D7CD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7E39B0C-FB05-452F-ACAA-AA928F1C5BDB}" type="presOf" srcId="{F535E505-9681-46FE-B91A-E8A657B58EDC}" destId="{4D0544C5-8783-48AA-876D-71060DF4C035}" srcOrd="0" destOrd="0" presId="urn:microsoft.com/office/officeart/2018/5/layout/IconLeafLabelList"/>
    <dgm:cxn modelId="{1F0B1858-8E88-4788-9A70-B39D1B134323}" srcId="{08A8F436-199B-4294-8714-B708763F4B13}" destId="{F535E505-9681-46FE-B91A-E8A657B58EDC}" srcOrd="1" destOrd="0" parTransId="{62B4E756-ED45-44BF-89D2-94C0E6C5E850}" sibTransId="{8DC68012-9127-4172-B8F5-4EFDA3E3C09C}"/>
    <dgm:cxn modelId="{F914A184-C94D-4C19-A5BD-EBE1E74FAD54}" type="presOf" srcId="{08A8F436-199B-4294-8714-B708763F4B13}" destId="{C283B0BD-6B4B-4896-96D5-A99DF751A563}" srcOrd="0" destOrd="0" presId="urn:microsoft.com/office/officeart/2018/5/layout/IconLeafLabelList"/>
    <dgm:cxn modelId="{5570F18E-FB9A-4F47-BFF3-1DCD06728D5F}" srcId="{08A8F436-199B-4294-8714-B708763F4B13}" destId="{CFE0C909-B6B5-48B9-9FF0-86A0C95D7CD2}" srcOrd="2" destOrd="0" parTransId="{CFE23DAC-CA08-4EE9-BBE8-1A99A09CAB7C}" sibTransId="{A413A1F0-7B6B-475D-9EA9-3C2E128FDE67}"/>
    <dgm:cxn modelId="{C5F7F593-6D0A-40E3-97C4-C163E2F80877}" type="presOf" srcId="{CFE0C909-B6B5-48B9-9FF0-86A0C95D7CD2}" destId="{E63C55BB-DA48-4A0F-9DE7-5899467BD754}" srcOrd="0" destOrd="0" presId="urn:microsoft.com/office/officeart/2018/5/layout/IconLeafLabelList"/>
    <dgm:cxn modelId="{08A750B1-4E79-46AD-9EF8-6CC047BD3A39}" srcId="{08A8F436-199B-4294-8714-B708763F4B13}" destId="{F1EDA9FE-4787-437C-B69F-6AD4B741C86D}" srcOrd="0" destOrd="0" parTransId="{0A995A67-7EDD-4B9C-A132-CA55DA1C62DC}" sibTransId="{878D3717-D850-4F1D-AD8C-9BADB27BB19E}"/>
    <dgm:cxn modelId="{690848D6-7C6A-49C0-9B64-44EBD87302BE}" type="presOf" srcId="{F1EDA9FE-4787-437C-B69F-6AD4B741C86D}" destId="{C26B2B64-46BA-4581-821A-FC5634E46F1B}" srcOrd="0" destOrd="0" presId="urn:microsoft.com/office/officeart/2018/5/layout/IconLeafLabelList"/>
    <dgm:cxn modelId="{F8CCCA95-2B55-4598-A5C0-DBDF35C21C23}" type="presParOf" srcId="{C283B0BD-6B4B-4896-96D5-A99DF751A563}" destId="{A127B8DB-C2C9-4CD1-91BA-22A95902959A}" srcOrd="0" destOrd="0" presId="urn:microsoft.com/office/officeart/2018/5/layout/IconLeafLabelList"/>
    <dgm:cxn modelId="{384C0745-3C83-4092-B55E-80F126B92E7B}" type="presParOf" srcId="{A127B8DB-C2C9-4CD1-91BA-22A95902959A}" destId="{6232B6D7-5BCC-48FD-AE05-112F52896920}" srcOrd="0" destOrd="0" presId="urn:microsoft.com/office/officeart/2018/5/layout/IconLeafLabelList"/>
    <dgm:cxn modelId="{A52750E2-0535-4B8E-B403-2D84A22A17C2}" type="presParOf" srcId="{A127B8DB-C2C9-4CD1-91BA-22A95902959A}" destId="{F4F34514-72F5-4C4E-AFC1-BCA610F266CD}" srcOrd="1" destOrd="0" presId="urn:microsoft.com/office/officeart/2018/5/layout/IconLeafLabelList"/>
    <dgm:cxn modelId="{FFEA67DE-4E2C-47A2-842D-F304E6ED329C}" type="presParOf" srcId="{A127B8DB-C2C9-4CD1-91BA-22A95902959A}" destId="{7FD62437-0EF8-4563-BD86-D551A8CCC6A1}" srcOrd="2" destOrd="0" presId="urn:microsoft.com/office/officeart/2018/5/layout/IconLeafLabelList"/>
    <dgm:cxn modelId="{634C0F47-3BBC-4B72-B3AA-DFEF64A447BB}" type="presParOf" srcId="{A127B8DB-C2C9-4CD1-91BA-22A95902959A}" destId="{C26B2B64-46BA-4581-821A-FC5634E46F1B}" srcOrd="3" destOrd="0" presId="urn:microsoft.com/office/officeart/2018/5/layout/IconLeafLabelList"/>
    <dgm:cxn modelId="{84369C9C-E2B5-4D5D-93BE-85B9326B5902}" type="presParOf" srcId="{C283B0BD-6B4B-4896-96D5-A99DF751A563}" destId="{5500F93E-245A-4EE1-9524-83574C798A4F}" srcOrd="1" destOrd="0" presId="urn:microsoft.com/office/officeart/2018/5/layout/IconLeafLabelList"/>
    <dgm:cxn modelId="{B0CAA2CF-FF92-4168-A6E2-9B9E909779C0}" type="presParOf" srcId="{C283B0BD-6B4B-4896-96D5-A99DF751A563}" destId="{7B025D51-BC00-49AB-ACF7-90F665124EE6}" srcOrd="2" destOrd="0" presId="urn:microsoft.com/office/officeart/2018/5/layout/IconLeafLabelList"/>
    <dgm:cxn modelId="{24918CD7-03B8-4337-BED7-5CB29056221B}" type="presParOf" srcId="{7B025D51-BC00-49AB-ACF7-90F665124EE6}" destId="{D3B7F023-3EF6-4891-AA3F-223C96F8E3EF}" srcOrd="0" destOrd="0" presId="urn:microsoft.com/office/officeart/2018/5/layout/IconLeafLabelList"/>
    <dgm:cxn modelId="{A6A52791-6173-412E-8657-6814E12A44E2}" type="presParOf" srcId="{7B025D51-BC00-49AB-ACF7-90F665124EE6}" destId="{99FF1538-BD26-466C-B226-3E0AAADF3A8F}" srcOrd="1" destOrd="0" presId="urn:microsoft.com/office/officeart/2018/5/layout/IconLeafLabelList"/>
    <dgm:cxn modelId="{FD9C65CE-DD0C-42A7-8D61-D71001501A18}" type="presParOf" srcId="{7B025D51-BC00-49AB-ACF7-90F665124EE6}" destId="{7CE1B91E-0EB9-49F2-AD68-204FCACD352C}" srcOrd="2" destOrd="0" presId="urn:microsoft.com/office/officeart/2018/5/layout/IconLeafLabelList"/>
    <dgm:cxn modelId="{3563117C-0021-4BAE-BD26-299E13954282}" type="presParOf" srcId="{7B025D51-BC00-49AB-ACF7-90F665124EE6}" destId="{4D0544C5-8783-48AA-876D-71060DF4C035}" srcOrd="3" destOrd="0" presId="urn:microsoft.com/office/officeart/2018/5/layout/IconLeafLabelList"/>
    <dgm:cxn modelId="{A62A2248-3E3A-4086-8D9B-5CC20F7A2A5A}" type="presParOf" srcId="{C283B0BD-6B4B-4896-96D5-A99DF751A563}" destId="{5D5A9E66-36CB-4775-9793-A5769FCC972B}" srcOrd="3" destOrd="0" presId="urn:microsoft.com/office/officeart/2018/5/layout/IconLeafLabelList"/>
    <dgm:cxn modelId="{B1E4C7F1-3703-445E-B13C-EF9CC1F07DCA}" type="presParOf" srcId="{C283B0BD-6B4B-4896-96D5-A99DF751A563}" destId="{791FDBB5-54AB-457C-BD3D-86ED6F6AF947}" srcOrd="4" destOrd="0" presId="urn:microsoft.com/office/officeart/2018/5/layout/IconLeafLabelList"/>
    <dgm:cxn modelId="{D3116BEB-DA29-4455-8769-8FA410EBBB1B}" type="presParOf" srcId="{791FDBB5-54AB-457C-BD3D-86ED6F6AF947}" destId="{6FA69768-6DDC-45FC-A878-2FC60D5AF80F}" srcOrd="0" destOrd="0" presId="urn:microsoft.com/office/officeart/2018/5/layout/IconLeafLabelList"/>
    <dgm:cxn modelId="{FE81EFAA-CE4A-4750-8335-3B372C9EABE8}" type="presParOf" srcId="{791FDBB5-54AB-457C-BD3D-86ED6F6AF947}" destId="{642EE166-EDEB-439E-9A26-0B831BC119D3}" srcOrd="1" destOrd="0" presId="urn:microsoft.com/office/officeart/2018/5/layout/IconLeafLabelList"/>
    <dgm:cxn modelId="{C493FD53-4DDB-477C-9BB9-3DE45EE102D2}" type="presParOf" srcId="{791FDBB5-54AB-457C-BD3D-86ED6F6AF947}" destId="{38223477-C42A-44C8-8988-6C9D6C1040FC}" srcOrd="2" destOrd="0" presId="urn:microsoft.com/office/officeart/2018/5/layout/IconLeafLabelList"/>
    <dgm:cxn modelId="{BBA6EBD0-A3BB-4D4B-8087-825007C1921E}" type="presParOf" srcId="{791FDBB5-54AB-457C-BD3D-86ED6F6AF947}" destId="{E63C55BB-DA48-4A0F-9DE7-5899467BD75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2B6D7-5BCC-48FD-AE05-112F52896920}">
      <dsp:nvSpPr>
        <dsp:cNvPr id="0" name=""/>
        <dsp:cNvSpPr/>
      </dsp:nvSpPr>
      <dsp:spPr>
        <a:xfrm>
          <a:off x="647429" y="23057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F34514-72F5-4C4E-AFC1-BCA610F266CD}">
      <dsp:nvSpPr>
        <dsp:cNvPr id="0" name=""/>
        <dsp:cNvSpPr/>
      </dsp:nvSpPr>
      <dsp:spPr>
        <a:xfrm>
          <a:off x="1034992" y="61814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B2B64-46BA-4581-821A-FC5634E46F1B}">
      <dsp:nvSpPr>
        <dsp:cNvPr id="0" name=""/>
        <dsp:cNvSpPr/>
      </dsp:nvSpPr>
      <dsp:spPr>
        <a:xfrm>
          <a:off x="66086" y="261558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/>
            <a:t>Problem Statement </a:t>
          </a:r>
          <a:endParaRPr lang="en-US" sz="2500" kern="1200"/>
        </a:p>
      </dsp:txBody>
      <dsp:txXfrm>
        <a:off x="66086" y="2615580"/>
        <a:ext cx="2981250" cy="720000"/>
      </dsp:txXfrm>
    </dsp:sp>
    <dsp:sp modelId="{D3B7F023-3EF6-4891-AA3F-223C96F8E3EF}">
      <dsp:nvSpPr>
        <dsp:cNvPr id="0" name=""/>
        <dsp:cNvSpPr/>
      </dsp:nvSpPr>
      <dsp:spPr>
        <a:xfrm>
          <a:off x="4150398" y="23057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rgbClr val="A5A5A5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F1538-BD26-466C-B226-3E0AAADF3A8F}">
      <dsp:nvSpPr>
        <dsp:cNvPr id="0" name=""/>
        <dsp:cNvSpPr/>
      </dsp:nvSpPr>
      <dsp:spPr>
        <a:xfrm>
          <a:off x="4537961" y="61814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544C5-8783-48AA-876D-71060DF4C035}">
      <dsp:nvSpPr>
        <dsp:cNvPr id="0" name=""/>
        <dsp:cNvSpPr/>
      </dsp:nvSpPr>
      <dsp:spPr>
        <a:xfrm>
          <a:off x="3569054" y="261558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 dirty="0"/>
            <a:t>Approach </a:t>
          </a:r>
          <a:endParaRPr lang="en-US" sz="2500" kern="1200" dirty="0"/>
        </a:p>
      </dsp:txBody>
      <dsp:txXfrm>
        <a:off x="3569054" y="2615580"/>
        <a:ext cx="2981250" cy="720000"/>
      </dsp:txXfrm>
    </dsp:sp>
    <dsp:sp modelId="{6FA69768-6DDC-45FC-A878-2FC60D5AF80F}">
      <dsp:nvSpPr>
        <dsp:cNvPr id="0" name=""/>
        <dsp:cNvSpPr/>
      </dsp:nvSpPr>
      <dsp:spPr>
        <a:xfrm>
          <a:off x="7653367" y="23057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rgbClr val="44546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EE166-EDEB-439E-9A26-0B831BC119D3}">
      <dsp:nvSpPr>
        <dsp:cNvPr id="0" name=""/>
        <dsp:cNvSpPr/>
      </dsp:nvSpPr>
      <dsp:spPr>
        <a:xfrm>
          <a:off x="8040930" y="61814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C55BB-DA48-4A0F-9DE7-5899467BD754}">
      <dsp:nvSpPr>
        <dsp:cNvPr id="0" name=""/>
        <dsp:cNvSpPr/>
      </dsp:nvSpPr>
      <dsp:spPr>
        <a:xfrm>
          <a:off x="7072023" y="261558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/>
            <a:t>Evaluation </a:t>
          </a:r>
          <a:endParaRPr lang="en-US" sz="2500" kern="1200"/>
        </a:p>
      </dsp:txBody>
      <dsp:txXfrm>
        <a:off x="7072023" y="261558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B692C-80EC-56A3-2680-ABFFF8FEF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07548B-B71A-D4EF-7227-09BE9A0D8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7163DA-61FD-EBEC-D5B9-C098D7A5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A529-25A5-4D4C-AD42-63295B410EC8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5FB54C-09AC-81C6-14D8-FBED3A0C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2A30CF-62AB-20DD-F0B3-9EEE958C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7B2A-5040-4414-8D19-169D63CDA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24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94AAE-4F49-B15E-E959-D5E54193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5FC3E9-D2B2-AC4B-7CCE-3BAC41399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3766CB-5988-12DD-07BC-888DF2DD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A529-25A5-4D4C-AD42-63295B410EC8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069211-93F9-3554-1039-15C900C0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17ADAC-E1DC-FCAF-1A71-B39A1B92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7B2A-5040-4414-8D19-169D63CDA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75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0B33364-5914-AEAF-163B-C8BD11EC8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B01B0D-9B47-B743-DC75-532529798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FCC941-F53F-F3FE-BDD6-55B24B5E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A529-25A5-4D4C-AD42-63295B410EC8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A2A4CB-DF41-4E23-FEEC-928E9B37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573743-1199-892F-15E9-28F7FA14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7B2A-5040-4414-8D19-169D63CDA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06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F7472-16CE-858E-3248-59F66A72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3AC50A-06B5-3BFC-C4C5-A31C9F4E2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725871-C76F-E6BD-73C7-72CAB6C1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A529-25A5-4D4C-AD42-63295B410EC8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002AFC-8340-D46F-2529-C1B0B48E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024AD4-F875-529B-997B-BF0D5AAB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7B2A-5040-4414-8D19-169D63CDA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40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B4858-BDE6-BE26-E216-5E6C2CD96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DD0CC0-EF8B-3F1C-4C1F-00AB723F2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537CC-C44B-C38A-E64A-50E6A3A1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A529-25A5-4D4C-AD42-63295B410EC8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11F93A-1FBF-A1D7-E8C1-C7319AAB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8A82B5-438D-A734-8681-CD2499A5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7B2A-5040-4414-8D19-169D63CDA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38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B69E8-21CE-4BA7-4438-BA8B5C79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90558D-78C2-AC15-7F19-3E64AB810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367628-6ACD-E043-0D8E-DB1D54170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2BBE4-965A-6D18-6530-201F78E4C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A529-25A5-4D4C-AD42-63295B410EC8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D5A885-CE9E-C5BB-958E-9E2DF798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0395DB-AF69-E001-CD27-25197AC8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7B2A-5040-4414-8D19-169D63CDA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22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36F3F-B2DB-49F2-99C7-00F1CA7A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0BC19A-89B6-7453-6644-DEEE3DAAC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301BC0-3D10-1F65-F9B4-55C1EFC2B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18D81C-66A5-043E-67D9-9BD7E291C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19FEDD7-BDBA-2F64-E9A3-4C340C9F5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EA6CD3B-E2FE-FDAA-9606-2EC39343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A529-25A5-4D4C-AD42-63295B410EC8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AEAAC8-AEC2-6E62-09D5-3AC193F9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4CC8029-17BD-C27A-C290-CF44238A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7B2A-5040-4414-8D19-169D63CDA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83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42C70-DDB0-90B5-FD6A-FDE70F70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92660E-D403-F38F-8989-F773A26D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A529-25A5-4D4C-AD42-63295B410EC8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5874F9-FBB1-AFF6-E456-AEA8D98B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C330DD-A572-EC63-0E0F-5DAB34F4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7B2A-5040-4414-8D19-169D63CDA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39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B84FFB5-791F-C5F2-F974-6B850351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A529-25A5-4D4C-AD42-63295B410EC8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61EEC2-F148-149B-6FD5-EC990800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558B0F-5F32-95BF-2377-1828C7C3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7B2A-5040-4414-8D19-169D63CDA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46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5ADE2-4C36-5B5A-035D-3822BCBB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6CAAB9-8BB1-27BC-F548-EF9665F74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EF5BDC-0B99-AE24-8D56-64BDC19C7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5A7F58-7F7D-FB04-AFB9-98384F2D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A529-25A5-4D4C-AD42-63295B410EC8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004FA1-93A3-E3ED-A6B5-4E611EAC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523D6B-CA02-868B-1A97-5550B969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7B2A-5040-4414-8D19-169D63CDA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57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B91F3-E5EF-A6FD-7045-F6291FAF4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7AC4351-61E9-EAC2-C94F-3A0C88F91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46B5D8-7CD6-BB9C-823F-8C867FB0F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10B46C-E314-6FED-B630-8B0BC8B7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A529-25A5-4D4C-AD42-63295B410EC8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787329-294F-382F-C20B-7E98FC99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D6D284-8A5C-23EB-8DB0-CE96A3BB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7B2A-5040-4414-8D19-169D63CDA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66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284665B-1B78-F4BE-C2A2-EF1D8E93B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30C072-4101-08AD-6DE4-654832656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18E037-6980-E266-F2AB-F77C927AD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CA529-25A5-4D4C-AD42-63295B410EC8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182240-4DB7-E4F6-0DBC-25063A411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7EBB73-6618-52B1-BEFC-752B5459D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B7B2A-5040-4414-8D19-169D63CDA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52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8.svg"/><Relationship Id="rId21" Type="http://schemas.openxmlformats.org/officeDocument/2006/relationships/image" Target="../media/image26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23" Type="http://schemas.openxmlformats.org/officeDocument/2006/relationships/image" Target="../media/image28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0.svg"/><Relationship Id="rId21" Type="http://schemas.openxmlformats.org/officeDocument/2006/relationships/image" Target="../media/image48.png"/><Relationship Id="rId34" Type="http://schemas.openxmlformats.org/officeDocument/2006/relationships/image" Target="../media/image61.png"/><Relationship Id="rId7" Type="http://schemas.openxmlformats.org/officeDocument/2006/relationships/image" Target="../media/image34.sv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33" Type="http://schemas.openxmlformats.org/officeDocument/2006/relationships/image" Target="../media/image60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32" Type="http://schemas.openxmlformats.org/officeDocument/2006/relationships/image" Target="../media/image59.png"/><Relationship Id="rId5" Type="http://schemas.openxmlformats.org/officeDocument/2006/relationships/image" Target="../media/image32.sv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31" Type="http://schemas.openxmlformats.org/officeDocument/2006/relationships/image" Target="../media/image58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Relationship Id="rId8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2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2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2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2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D830FF1-5E73-5C74-C368-072F2169D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8" y="1764407"/>
            <a:ext cx="5861159" cy="2310312"/>
          </a:xfrm>
        </p:spPr>
        <p:txBody>
          <a:bodyPr>
            <a:normAutofit/>
          </a:bodyPr>
          <a:lstStyle/>
          <a:p>
            <a:r>
              <a:rPr lang="de-DE" sz="4400" dirty="0" err="1">
                <a:solidFill>
                  <a:schemeClr val="tx2"/>
                </a:solidFill>
              </a:rPr>
              <a:t>Activities</a:t>
            </a:r>
            <a:r>
              <a:rPr lang="de-DE" sz="4400" dirty="0">
                <a:solidFill>
                  <a:schemeClr val="tx2"/>
                </a:solidFill>
              </a:rPr>
              <a:t> </a:t>
            </a:r>
            <a:r>
              <a:rPr lang="de-DE" sz="4400" dirty="0" err="1">
                <a:solidFill>
                  <a:schemeClr val="tx2"/>
                </a:solidFill>
              </a:rPr>
              <a:t>of</a:t>
            </a:r>
            <a:r>
              <a:rPr lang="de-DE" sz="4400" dirty="0">
                <a:solidFill>
                  <a:schemeClr val="tx2"/>
                </a:solidFill>
              </a:rPr>
              <a:t> Daily Living-</a:t>
            </a:r>
            <a:r>
              <a:rPr lang="de-DE" sz="4400" dirty="0" err="1">
                <a:solidFill>
                  <a:schemeClr val="tx2"/>
                </a:solidFill>
              </a:rPr>
              <a:t>recognition</a:t>
            </a:r>
            <a:r>
              <a:rPr lang="de-DE" sz="4400" dirty="0">
                <a:solidFill>
                  <a:schemeClr val="tx2"/>
                </a:solidFill>
              </a:rPr>
              <a:t>-</a:t>
            </a:r>
            <a:r>
              <a:rPr lang="de-DE" sz="4400" dirty="0" err="1">
                <a:solidFill>
                  <a:schemeClr val="tx2"/>
                </a:solidFill>
              </a:rPr>
              <a:t>with-wrist-worn-accelerometer</a:t>
            </a:r>
            <a:endParaRPr lang="de-DE" sz="4400" dirty="0">
              <a:solidFill>
                <a:schemeClr val="tx2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CFEF53-E4F2-E5B4-C133-1BC904DCF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 sz="800">
                <a:solidFill>
                  <a:schemeClr val="tx2"/>
                </a:solidFill>
              </a:rPr>
              <a:t>Lecture: Deep Learning Architecture and Models </a:t>
            </a:r>
          </a:p>
          <a:p>
            <a:r>
              <a:rPr lang="en-US" sz="800">
                <a:solidFill>
                  <a:schemeClr val="tx2"/>
                </a:solidFill>
              </a:rPr>
              <a:t>Professor: Prof. Dr. Kristian Kersting</a:t>
            </a:r>
          </a:p>
          <a:p>
            <a:r>
              <a:rPr lang="en-US" sz="800">
                <a:solidFill>
                  <a:schemeClr val="tx2"/>
                </a:solidFill>
              </a:rPr>
              <a:t>Merve Bektas, Erik Helmut, Darya Nikitina, Moritz Meser </a:t>
            </a:r>
          </a:p>
        </p:txBody>
      </p:sp>
    </p:spTree>
    <p:extLst>
      <p:ext uri="{BB962C8B-B14F-4D97-AF65-F5344CB8AC3E}">
        <p14:creationId xmlns:p14="http://schemas.microsoft.com/office/powerpoint/2010/main" val="50034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76D57BA-4DDA-133E-E764-B8D3E0C4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chemeClr val="tx2"/>
                </a:solidFill>
              </a:rPr>
              <a:t>Agenda 	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83AB3839-6DF6-F38F-FB46-DE1B2D77AD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828298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321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ussdiagramm: Verbinder 49">
            <a:extLst>
              <a:ext uri="{FF2B5EF4-FFF2-40B4-BE49-F238E27FC236}">
                <a16:creationId xmlns:a16="http://schemas.microsoft.com/office/drawing/2014/main" id="{C7A22F3A-4A0F-86EE-E998-A3E7879B7055}"/>
              </a:ext>
            </a:extLst>
          </p:cNvPr>
          <p:cNvSpPr/>
          <p:nvPr/>
        </p:nvSpPr>
        <p:spPr>
          <a:xfrm>
            <a:off x="75437" y="2962420"/>
            <a:ext cx="2752726" cy="2488150"/>
          </a:xfrm>
          <a:prstGeom prst="flowChartConnector">
            <a:avLst/>
          </a:prstGeom>
          <a:solidFill>
            <a:srgbClr val="7A96B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Flussdiagramm: Verbinder 48">
            <a:extLst>
              <a:ext uri="{FF2B5EF4-FFF2-40B4-BE49-F238E27FC236}">
                <a16:creationId xmlns:a16="http://schemas.microsoft.com/office/drawing/2014/main" id="{BDEAC508-61D9-6C61-C598-B8EFF22FBD38}"/>
              </a:ext>
            </a:extLst>
          </p:cNvPr>
          <p:cNvSpPr/>
          <p:nvPr/>
        </p:nvSpPr>
        <p:spPr>
          <a:xfrm>
            <a:off x="597407" y="3117761"/>
            <a:ext cx="2752726" cy="2488150"/>
          </a:xfrm>
          <a:prstGeom prst="flowChartConnector">
            <a:avLst/>
          </a:prstGeom>
          <a:solidFill>
            <a:srgbClr val="92A3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lussdiagramm: Verbinder 47">
            <a:extLst>
              <a:ext uri="{FF2B5EF4-FFF2-40B4-BE49-F238E27FC236}">
                <a16:creationId xmlns:a16="http://schemas.microsoft.com/office/drawing/2014/main" id="{7A05B45D-E0DD-C60A-8EB8-371AF0D8AA49}"/>
              </a:ext>
            </a:extLst>
          </p:cNvPr>
          <p:cNvSpPr/>
          <p:nvPr/>
        </p:nvSpPr>
        <p:spPr>
          <a:xfrm>
            <a:off x="218492" y="3151176"/>
            <a:ext cx="2752726" cy="2488150"/>
          </a:xfrm>
          <a:prstGeom prst="flowChartConnector">
            <a:avLst/>
          </a:prstGeom>
          <a:solidFill>
            <a:srgbClr val="44546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42FA169-3126-3C7B-87A8-1912C883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498" y="-202638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de-DE" sz="3600" dirty="0">
                <a:solidFill>
                  <a:schemeClr val="tx2"/>
                </a:solidFill>
              </a:rPr>
              <a:t>Problem Statement</a:t>
            </a:r>
            <a:br>
              <a:rPr lang="de-DE" sz="3600" dirty="0">
                <a:solidFill>
                  <a:schemeClr val="tx2"/>
                </a:solidFill>
              </a:rPr>
            </a:br>
            <a:r>
              <a:rPr lang="en-US" sz="1200" dirty="0">
                <a:solidFill>
                  <a:schemeClr val="tx2"/>
                </a:solidFill>
              </a:rPr>
              <a:t>”Analysis of human behavior recognition algorithms based on acceleration data” [1]</a:t>
            </a:r>
            <a:r>
              <a:rPr lang="de-DE" sz="4000" dirty="0">
                <a:solidFill>
                  <a:schemeClr val="tx2"/>
                </a:solidFill>
              </a:rPr>
              <a:t> </a:t>
            </a:r>
            <a:endParaRPr lang="de-DE" sz="3600" dirty="0">
              <a:solidFill>
                <a:schemeClr val="tx2"/>
              </a:solidFill>
            </a:endParaRPr>
          </a:p>
        </p:txBody>
      </p:sp>
      <p:grpSp>
        <p:nvGrpSpPr>
          <p:cNvPr id="30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Grafik 5" descr="Schlafen mit einfarbiger Füllung">
            <a:extLst>
              <a:ext uri="{FF2B5EF4-FFF2-40B4-BE49-F238E27FC236}">
                <a16:creationId xmlns:a16="http://schemas.microsoft.com/office/drawing/2014/main" id="{1CA80869-21E5-0D6D-5DDA-8298FA731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7064" y="4341100"/>
            <a:ext cx="746829" cy="746829"/>
          </a:xfrm>
          <a:prstGeom prst="rect">
            <a:avLst/>
          </a:prstGeom>
        </p:spPr>
      </p:pic>
      <p:pic>
        <p:nvPicPr>
          <p:cNvPr id="31" name="Grafik 30" descr="Ausführen mit einfarbiger Füllung">
            <a:extLst>
              <a:ext uri="{FF2B5EF4-FFF2-40B4-BE49-F238E27FC236}">
                <a16:creationId xmlns:a16="http://schemas.microsoft.com/office/drawing/2014/main" id="{D0E76CE5-75CC-55C8-98D8-6FCDFFD9B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0574" y="4740076"/>
            <a:ext cx="746829" cy="746829"/>
          </a:xfrm>
          <a:prstGeom prst="rect">
            <a:avLst/>
          </a:prstGeom>
        </p:spPr>
      </p:pic>
      <p:pic>
        <p:nvPicPr>
          <p:cNvPr id="33" name="Grafik 32" descr="Tisch und Stühle mit einfarbiger Füllung">
            <a:extLst>
              <a:ext uri="{FF2B5EF4-FFF2-40B4-BE49-F238E27FC236}">
                <a16:creationId xmlns:a16="http://schemas.microsoft.com/office/drawing/2014/main" id="{B76DF3FC-A9D5-AED8-480B-90C9C76989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2796" y="3976760"/>
            <a:ext cx="874759" cy="874759"/>
          </a:xfrm>
          <a:prstGeom prst="rect">
            <a:avLst/>
          </a:prstGeom>
        </p:spPr>
      </p:pic>
      <p:pic>
        <p:nvPicPr>
          <p:cNvPr id="35" name="Grafik 34" descr="Kaffee Silhouette">
            <a:extLst>
              <a:ext uri="{FF2B5EF4-FFF2-40B4-BE49-F238E27FC236}">
                <a16:creationId xmlns:a16="http://schemas.microsoft.com/office/drawing/2014/main" id="{8C84E305-0828-1915-7DB9-83F6D5837A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40732" y="3212498"/>
            <a:ext cx="894741" cy="894741"/>
          </a:xfrm>
          <a:prstGeom prst="rect">
            <a:avLst/>
          </a:prstGeom>
        </p:spPr>
      </p:pic>
      <p:pic>
        <p:nvPicPr>
          <p:cNvPr id="37" name="Grafik 36" descr="Zahnbürste mit einfarbiger Füllung">
            <a:extLst>
              <a:ext uri="{FF2B5EF4-FFF2-40B4-BE49-F238E27FC236}">
                <a16:creationId xmlns:a16="http://schemas.microsoft.com/office/drawing/2014/main" id="{3270041E-93A9-31FD-1577-26DEF3E9C9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0725" y="3326970"/>
            <a:ext cx="746830" cy="746830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558D6BAC-DC16-416C-3C8A-DF790C6F05A0}"/>
              </a:ext>
            </a:extLst>
          </p:cNvPr>
          <p:cNvSpPr txBox="1"/>
          <p:nvPr/>
        </p:nvSpPr>
        <p:spPr>
          <a:xfrm>
            <a:off x="-763" y="2258014"/>
            <a:ext cx="37471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 err="1">
                <a:solidFill>
                  <a:schemeClr val="tx2"/>
                </a:solidFill>
              </a:rPr>
              <a:t>Activities</a:t>
            </a:r>
            <a:r>
              <a:rPr lang="de-DE" sz="2400" dirty="0">
                <a:solidFill>
                  <a:schemeClr val="tx2"/>
                </a:solidFill>
              </a:rPr>
              <a:t> </a:t>
            </a:r>
            <a:r>
              <a:rPr lang="de-DE" sz="2400" dirty="0" err="1">
                <a:solidFill>
                  <a:schemeClr val="tx2"/>
                </a:solidFill>
              </a:rPr>
              <a:t>of</a:t>
            </a:r>
            <a:r>
              <a:rPr lang="de-DE" sz="2400" dirty="0">
                <a:solidFill>
                  <a:schemeClr val="tx2"/>
                </a:solidFill>
              </a:rPr>
              <a:t> Daily Living (ADL) 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268D2DB0-8BF2-AEE9-84BB-322A729B28EF}"/>
              </a:ext>
            </a:extLst>
          </p:cNvPr>
          <p:cNvSpPr txBox="1"/>
          <p:nvPr/>
        </p:nvSpPr>
        <p:spPr>
          <a:xfrm>
            <a:off x="1125785" y="4168510"/>
            <a:ext cx="13634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de-DE"/>
            </a:defPPr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sz="1400" dirty="0">
                <a:solidFill>
                  <a:schemeClr val="bg1"/>
                </a:solidFill>
              </a:rPr>
              <a:t>14 </a:t>
            </a:r>
            <a:r>
              <a:rPr lang="de-DE" sz="1400" dirty="0" err="1">
                <a:solidFill>
                  <a:schemeClr val="bg1"/>
                </a:solidFill>
              </a:rPr>
              <a:t>activity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types</a:t>
            </a:r>
            <a:endParaRPr lang="de-DE" sz="1400" dirty="0">
              <a:solidFill>
                <a:schemeClr val="bg1"/>
              </a:solidFill>
            </a:endParaRPr>
          </a:p>
        </p:txBody>
      </p: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0581D9E1-D272-6968-B466-A0CCD4A18486}"/>
              </a:ext>
            </a:extLst>
          </p:cNvPr>
          <p:cNvGrpSpPr/>
          <p:nvPr/>
        </p:nvGrpSpPr>
        <p:grpSpPr>
          <a:xfrm>
            <a:off x="3780277" y="3329396"/>
            <a:ext cx="3218835" cy="3199043"/>
            <a:chOff x="3046005" y="3696211"/>
            <a:chExt cx="3218835" cy="3199043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F2FD5B0A-A3C6-EEC4-2251-2EA7D168C45A}"/>
                </a:ext>
              </a:extLst>
            </p:cNvPr>
            <p:cNvSpPr/>
            <p:nvPr/>
          </p:nvSpPr>
          <p:spPr>
            <a:xfrm rot="1234591">
              <a:off x="3453401" y="3696211"/>
              <a:ext cx="1979347" cy="3098940"/>
            </a:xfrm>
            <a:prstGeom prst="ellipse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7A22ACD8-C941-71AB-CF2A-5BEE3EAF1B28}"/>
                </a:ext>
              </a:extLst>
            </p:cNvPr>
            <p:cNvSpPr/>
            <p:nvPr/>
          </p:nvSpPr>
          <p:spPr>
            <a:xfrm rot="20207566">
              <a:off x="3477781" y="3796314"/>
              <a:ext cx="1979347" cy="3098940"/>
            </a:xfrm>
            <a:prstGeom prst="ellipse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122636C9-40D5-454D-6BDF-FCD162E0AE26}"/>
                </a:ext>
              </a:extLst>
            </p:cNvPr>
            <p:cNvSpPr/>
            <p:nvPr/>
          </p:nvSpPr>
          <p:spPr>
            <a:xfrm rot="2793242">
              <a:off x="3605801" y="3848611"/>
              <a:ext cx="1979347" cy="30989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79CCD6D8-4BB3-4555-3FD0-63380712A01F}"/>
                </a:ext>
              </a:extLst>
            </p:cNvPr>
            <p:cNvSpPr txBox="1"/>
            <p:nvPr/>
          </p:nvSpPr>
          <p:spPr>
            <a:xfrm>
              <a:off x="3112513" y="5937777"/>
              <a:ext cx="315232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err="1">
                  <a:solidFill>
                    <a:schemeClr val="tx2"/>
                  </a:solidFill>
                </a:rPr>
                <a:t>wrist-worn</a:t>
              </a:r>
              <a:r>
                <a:rPr lang="de-DE" sz="2000" dirty="0">
                  <a:solidFill>
                    <a:schemeClr val="tx2"/>
                  </a:solidFill>
                </a:rPr>
                <a:t> </a:t>
              </a:r>
              <a:r>
                <a:rPr lang="de-DE" sz="2000" dirty="0" err="1">
                  <a:solidFill>
                    <a:schemeClr val="tx2"/>
                  </a:solidFill>
                </a:rPr>
                <a:t>accelerometer</a:t>
              </a:r>
              <a:r>
                <a:rPr lang="de-DE" sz="2000" dirty="0">
                  <a:solidFill>
                    <a:schemeClr val="tx2"/>
                  </a:solidFill>
                </a:rPr>
                <a:t> </a:t>
              </a:r>
              <a:r>
                <a:rPr lang="de-DE" sz="2000" dirty="0" err="1">
                  <a:solidFill>
                    <a:schemeClr val="tx2"/>
                  </a:solidFill>
                </a:rPr>
                <a:t>data</a:t>
              </a:r>
              <a:endParaRPr lang="de-DE" sz="2000" dirty="0">
                <a:solidFill>
                  <a:schemeClr val="tx2"/>
                </a:solidFill>
              </a:endParaRPr>
            </a:p>
          </p:txBody>
        </p:sp>
        <p:pic>
          <p:nvPicPr>
            <p:cNvPr id="52" name="Grafik 51" descr="Armbanduhr mit einfarbiger Füllung">
              <a:extLst>
                <a:ext uri="{FF2B5EF4-FFF2-40B4-BE49-F238E27FC236}">
                  <a16:creationId xmlns:a16="http://schemas.microsoft.com/office/drawing/2014/main" id="{1A6E4DA4-25A6-2300-10AC-6C3AD409C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96831" y="5001114"/>
              <a:ext cx="914400" cy="914400"/>
            </a:xfrm>
            <a:prstGeom prst="rect">
              <a:avLst/>
            </a:prstGeom>
          </p:spPr>
        </p:pic>
        <p:pic>
          <p:nvPicPr>
            <p:cNvPr id="54" name="Grafik 53" descr="Datenbank Silhouette">
              <a:extLst>
                <a:ext uri="{FF2B5EF4-FFF2-40B4-BE49-F238E27FC236}">
                  <a16:creationId xmlns:a16="http://schemas.microsoft.com/office/drawing/2014/main" id="{EA7D541D-D969-31D3-1CEF-D998372D0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500107" y="4572505"/>
              <a:ext cx="914400" cy="914400"/>
            </a:xfrm>
            <a:prstGeom prst="rect">
              <a:avLst/>
            </a:prstGeom>
          </p:spPr>
        </p:pic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31D8BE6A-6FEC-E412-BCF5-3C2D7AFA15C0}"/>
              </a:ext>
            </a:extLst>
          </p:cNvPr>
          <p:cNvGrpSpPr/>
          <p:nvPr/>
        </p:nvGrpSpPr>
        <p:grpSpPr>
          <a:xfrm>
            <a:off x="7442262" y="1764986"/>
            <a:ext cx="3221997" cy="2949528"/>
            <a:chOff x="7588018" y="1290879"/>
            <a:chExt cx="2663805" cy="2440456"/>
          </a:xfrm>
        </p:grpSpPr>
        <p:sp>
          <p:nvSpPr>
            <p:cNvPr id="73" name="Kreis: nicht ausgefüllt 72">
              <a:extLst>
                <a:ext uri="{FF2B5EF4-FFF2-40B4-BE49-F238E27FC236}">
                  <a16:creationId xmlns:a16="http://schemas.microsoft.com/office/drawing/2014/main" id="{2B0B836C-0BA2-EE54-A409-CDF5DC235D1C}"/>
                </a:ext>
              </a:extLst>
            </p:cNvPr>
            <p:cNvSpPr/>
            <p:nvPr/>
          </p:nvSpPr>
          <p:spPr>
            <a:xfrm>
              <a:off x="7899361" y="1306899"/>
              <a:ext cx="2352462" cy="2330052"/>
            </a:xfrm>
            <a:prstGeom prst="donut">
              <a:avLst>
                <a:gd name="adj" fmla="val 32362"/>
              </a:avLst>
            </a:prstGeom>
            <a:solidFill>
              <a:srgbClr val="7A96B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CB5E8835-ED76-023C-DFC7-5BF946AF961E}"/>
                </a:ext>
              </a:extLst>
            </p:cNvPr>
            <p:cNvGrpSpPr/>
            <p:nvPr/>
          </p:nvGrpSpPr>
          <p:grpSpPr>
            <a:xfrm>
              <a:off x="7588018" y="1290879"/>
              <a:ext cx="2503165" cy="2440456"/>
              <a:chOff x="5133852" y="1145828"/>
              <a:chExt cx="2503165" cy="2440456"/>
            </a:xfrm>
          </p:grpSpPr>
          <p:sp>
            <p:nvSpPr>
              <p:cNvPr id="71" name="Kreis: nicht ausgefüllt 70">
                <a:extLst>
                  <a:ext uri="{FF2B5EF4-FFF2-40B4-BE49-F238E27FC236}">
                    <a16:creationId xmlns:a16="http://schemas.microsoft.com/office/drawing/2014/main" id="{51E5079A-D90F-BEDB-9CC7-034F1BBB3C05}"/>
                  </a:ext>
                </a:extLst>
              </p:cNvPr>
              <p:cNvSpPr/>
              <p:nvPr/>
            </p:nvSpPr>
            <p:spPr>
              <a:xfrm>
                <a:off x="5133852" y="1145828"/>
                <a:ext cx="2352462" cy="2330052"/>
              </a:xfrm>
              <a:prstGeom prst="donut">
                <a:avLst>
                  <a:gd name="adj" fmla="val 32362"/>
                </a:avLst>
              </a:prstGeom>
              <a:solidFill>
                <a:srgbClr val="C8D3D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Kreis: nicht ausgefüllt 71">
                <a:extLst>
                  <a:ext uri="{FF2B5EF4-FFF2-40B4-BE49-F238E27FC236}">
                    <a16:creationId xmlns:a16="http://schemas.microsoft.com/office/drawing/2014/main" id="{AA6676AF-338B-79F8-5B17-4196DADE6B07}"/>
                  </a:ext>
                </a:extLst>
              </p:cNvPr>
              <p:cNvSpPr/>
              <p:nvPr/>
            </p:nvSpPr>
            <p:spPr>
              <a:xfrm>
                <a:off x="5284555" y="1256232"/>
                <a:ext cx="2352462" cy="2330052"/>
              </a:xfrm>
              <a:prstGeom prst="donut">
                <a:avLst>
                  <a:gd name="adj" fmla="val 32362"/>
                </a:avLst>
              </a:prstGeom>
              <a:solidFill>
                <a:srgbClr val="92A3B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pic>
            <p:nvPicPr>
              <p:cNvPr id="68" name="Grafik 67" descr="Rechte Gehirnhälfte Silhouette">
                <a:extLst>
                  <a:ext uri="{FF2B5EF4-FFF2-40B4-BE49-F238E27FC236}">
                    <a16:creationId xmlns:a16="http://schemas.microsoft.com/office/drawing/2014/main" id="{4E9B4CAD-870A-B7E9-163C-1756B248BB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217304" y="1856121"/>
                <a:ext cx="748219" cy="748219"/>
              </a:xfrm>
              <a:prstGeom prst="rect">
                <a:avLst/>
              </a:prstGeom>
            </p:spPr>
          </p:pic>
          <p:pic>
            <p:nvPicPr>
              <p:cNvPr id="70" name="Grafik 69" descr="Playbook mit einfarbiger Füllung">
                <a:extLst>
                  <a:ext uri="{FF2B5EF4-FFF2-40B4-BE49-F238E27FC236}">
                    <a16:creationId xmlns:a16="http://schemas.microsoft.com/office/drawing/2014/main" id="{475EFBC9-EC10-51E3-E041-2180B53762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049981" y="1315254"/>
                <a:ext cx="748220" cy="748220"/>
              </a:xfrm>
              <a:prstGeom prst="rect">
                <a:avLst/>
              </a:prstGeom>
            </p:spPr>
          </p:pic>
          <p:pic>
            <p:nvPicPr>
              <p:cNvPr id="66" name="Grafik 65" descr="Künstliche Intelligenz mit einfarbiger Füllung">
                <a:extLst>
                  <a:ext uri="{FF2B5EF4-FFF2-40B4-BE49-F238E27FC236}">
                    <a16:creationId xmlns:a16="http://schemas.microsoft.com/office/drawing/2014/main" id="{54A12199-0705-AB0B-90A0-F6144AEF7D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6825742" y="1903140"/>
                <a:ext cx="748219" cy="748219"/>
              </a:xfrm>
              <a:prstGeom prst="rect">
                <a:avLst/>
              </a:prstGeom>
            </p:spPr>
          </p:pic>
          <p:pic>
            <p:nvPicPr>
              <p:cNvPr id="62" name="Grafik 61" descr="Periodische Grafik mit einfarbiger Füllung">
                <a:extLst>
                  <a:ext uri="{FF2B5EF4-FFF2-40B4-BE49-F238E27FC236}">
                    <a16:creationId xmlns:a16="http://schemas.microsoft.com/office/drawing/2014/main" id="{8D00E3D7-B124-9CE4-31C8-63B79EAC27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6064888" y="2824066"/>
                <a:ext cx="705916" cy="705916"/>
              </a:xfrm>
              <a:prstGeom prst="rect">
                <a:avLst/>
              </a:prstGeom>
            </p:spPr>
          </p:pic>
        </p:grpSp>
      </p:grpSp>
      <p:sp>
        <p:nvSpPr>
          <p:cNvPr id="79" name="Textfeld 78">
            <a:extLst>
              <a:ext uri="{FF2B5EF4-FFF2-40B4-BE49-F238E27FC236}">
                <a16:creationId xmlns:a16="http://schemas.microsoft.com/office/drawing/2014/main" id="{A667EB84-1D98-6316-23E4-5295B119B53F}"/>
              </a:ext>
            </a:extLst>
          </p:cNvPr>
          <p:cNvSpPr txBox="1"/>
          <p:nvPr/>
        </p:nvSpPr>
        <p:spPr>
          <a:xfrm>
            <a:off x="9073171" y="4563053"/>
            <a:ext cx="31126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</a:rPr>
              <a:t>algorithm based on deep learning to learn the features directly from the data</a:t>
            </a:r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09A5C3-BBEE-CB40-AA34-B53D84A9DD20}"/>
              </a:ext>
            </a:extLst>
          </p:cNvPr>
          <p:cNvSpPr txBox="1"/>
          <p:nvPr/>
        </p:nvSpPr>
        <p:spPr>
          <a:xfrm>
            <a:off x="6313434" y="1726087"/>
            <a:ext cx="2324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 err="1">
                <a:solidFill>
                  <a:schemeClr val="tx2"/>
                </a:solidFill>
              </a:rPr>
              <a:t>recognizing</a:t>
            </a:r>
            <a:r>
              <a:rPr lang="de-DE" sz="1800" dirty="0">
                <a:solidFill>
                  <a:schemeClr val="tx2"/>
                </a:solidFill>
              </a:rPr>
              <a:t> </a:t>
            </a:r>
            <a:r>
              <a:rPr lang="de-DE" sz="1800" dirty="0" err="1">
                <a:solidFill>
                  <a:schemeClr val="tx2"/>
                </a:solidFill>
              </a:rPr>
              <a:t>of</a:t>
            </a:r>
            <a:r>
              <a:rPr lang="de-DE" sz="1800" dirty="0">
                <a:solidFill>
                  <a:schemeClr val="tx2"/>
                </a:solidFill>
              </a:rPr>
              <a:t> human </a:t>
            </a:r>
            <a:r>
              <a:rPr lang="de-DE" sz="1800" dirty="0" err="1">
                <a:solidFill>
                  <a:schemeClr val="tx2"/>
                </a:solidFill>
              </a:rPr>
              <a:t>motion</a:t>
            </a:r>
            <a:r>
              <a:rPr lang="de-DE" sz="1800" dirty="0">
                <a:solidFill>
                  <a:schemeClr val="tx2"/>
                </a:solidFill>
              </a:rPr>
              <a:t> primitives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72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525FD-2E31-489D-CDB1-9C1BC6A01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647" y="292880"/>
            <a:ext cx="2829369" cy="16213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Approach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Kreis: nicht ausgefüllt 28">
            <a:extLst>
              <a:ext uri="{FF2B5EF4-FFF2-40B4-BE49-F238E27FC236}">
                <a16:creationId xmlns:a16="http://schemas.microsoft.com/office/drawing/2014/main" id="{2A951706-D308-1519-D051-7B0133C79DBF}"/>
              </a:ext>
            </a:extLst>
          </p:cNvPr>
          <p:cNvSpPr/>
          <p:nvPr/>
        </p:nvSpPr>
        <p:spPr>
          <a:xfrm>
            <a:off x="-3223896" y="290555"/>
            <a:ext cx="5850534" cy="6405073"/>
          </a:xfrm>
          <a:prstGeom prst="donut">
            <a:avLst>
              <a:gd name="adj" fmla="val 2397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BC3460EC-F9BE-340A-10ED-1976B44FE95D}"/>
              </a:ext>
            </a:extLst>
          </p:cNvPr>
          <p:cNvGrpSpPr/>
          <p:nvPr/>
        </p:nvGrpSpPr>
        <p:grpSpPr>
          <a:xfrm>
            <a:off x="564555" y="4674881"/>
            <a:ext cx="1235250" cy="1235250"/>
            <a:chOff x="564555" y="4674881"/>
            <a:chExt cx="1235250" cy="1235250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9F80B4FB-3421-02CF-EA1D-0B8C4C4783CB}"/>
                </a:ext>
              </a:extLst>
            </p:cNvPr>
            <p:cNvSpPr/>
            <p:nvPr/>
          </p:nvSpPr>
          <p:spPr>
            <a:xfrm>
              <a:off x="564555" y="4674881"/>
              <a:ext cx="1235250" cy="1235250"/>
            </a:xfrm>
            <a:prstGeom prst="ellipse">
              <a:avLst/>
            </a:prstGeom>
            <a:solidFill>
              <a:srgbClr val="7A96B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pic>
          <p:nvPicPr>
            <p:cNvPr id="36" name="Grafik 35" descr="Tools mit einfarbiger Füllung">
              <a:extLst>
                <a:ext uri="{FF2B5EF4-FFF2-40B4-BE49-F238E27FC236}">
                  <a16:creationId xmlns:a16="http://schemas.microsoft.com/office/drawing/2014/main" id="{552DDEC0-C161-ED88-650C-2A852D2F9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4980" y="4846532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A611268A-E1D7-5E5A-71EB-6ABF04BB9BA5}"/>
              </a:ext>
            </a:extLst>
          </p:cNvPr>
          <p:cNvGrpSpPr/>
          <p:nvPr/>
        </p:nvGrpSpPr>
        <p:grpSpPr>
          <a:xfrm>
            <a:off x="598649" y="1008402"/>
            <a:ext cx="1235250" cy="1235250"/>
            <a:chOff x="598649" y="1008402"/>
            <a:chExt cx="1235250" cy="123525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5B70B9B-4D7D-619A-FF91-3704B4617A18}"/>
                </a:ext>
              </a:extLst>
            </p:cNvPr>
            <p:cNvSpPr/>
            <p:nvPr/>
          </p:nvSpPr>
          <p:spPr>
            <a:xfrm>
              <a:off x="598649" y="1008402"/>
              <a:ext cx="1235250" cy="1235250"/>
            </a:xfrm>
            <a:prstGeom prst="ellipse">
              <a:avLst/>
            </a:prstGeom>
            <a:solidFill>
              <a:srgbClr val="7A96B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pic>
          <p:nvPicPr>
            <p:cNvPr id="38" name="Grafik 37" descr="Entscheidungsdiagramm mit einfarbiger Füllung">
              <a:extLst>
                <a:ext uri="{FF2B5EF4-FFF2-40B4-BE49-F238E27FC236}">
                  <a16:creationId xmlns:a16="http://schemas.microsoft.com/office/drawing/2014/main" id="{531BAEB8-2BB0-E444-6CF5-63FE4C6C1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9074" y="1168827"/>
              <a:ext cx="914400" cy="914400"/>
            </a:xfrm>
            <a:prstGeom prst="rect">
              <a:avLst/>
            </a:prstGeom>
            <a:effectLst/>
          </p:spPr>
        </p:pic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D92A55E7-7F72-8DFB-0D10-DCE77F795250}"/>
              </a:ext>
            </a:extLst>
          </p:cNvPr>
          <p:cNvGrpSpPr/>
          <p:nvPr/>
        </p:nvGrpSpPr>
        <p:grpSpPr>
          <a:xfrm>
            <a:off x="1266738" y="2676587"/>
            <a:ext cx="1235250" cy="1235250"/>
            <a:chOff x="1266738" y="2676587"/>
            <a:chExt cx="1235250" cy="123525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E8251495-6B1B-BB07-B122-50D0B7C700AF}"/>
                </a:ext>
              </a:extLst>
            </p:cNvPr>
            <p:cNvSpPr/>
            <p:nvPr/>
          </p:nvSpPr>
          <p:spPr>
            <a:xfrm>
              <a:off x="1266738" y="2676587"/>
              <a:ext cx="1235250" cy="1235250"/>
            </a:xfrm>
            <a:prstGeom prst="ellipse">
              <a:avLst/>
            </a:prstGeom>
            <a:solidFill>
              <a:srgbClr val="7A96B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pic>
          <p:nvPicPr>
            <p:cNvPr id="40" name="Grafik 39" descr="Crashtest-Dummy mit einfarbiger Füllung">
              <a:extLst>
                <a:ext uri="{FF2B5EF4-FFF2-40B4-BE49-F238E27FC236}">
                  <a16:creationId xmlns:a16="http://schemas.microsoft.com/office/drawing/2014/main" id="{C77DD3CC-49F5-86DE-9F1F-87E5A6016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27163" y="2837012"/>
              <a:ext cx="914400" cy="914400"/>
            </a:xfrm>
            <a:prstGeom prst="rect">
              <a:avLst/>
            </a:prstGeom>
          </p:spPr>
        </p:pic>
      </p:grp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0A56F425-E642-B600-1E89-0021CF984DA7}"/>
              </a:ext>
            </a:extLst>
          </p:cNvPr>
          <p:cNvSpPr/>
          <p:nvPr/>
        </p:nvSpPr>
        <p:spPr>
          <a:xfrm>
            <a:off x="564556" y="914400"/>
            <a:ext cx="4348462" cy="132925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r"/>
            <a:r>
              <a:rPr lang="de-DE" dirty="0"/>
              <a:t>Data </a:t>
            </a:r>
            <a:r>
              <a:rPr lang="de-DE" dirty="0" err="1"/>
              <a:t>Preprocessing</a:t>
            </a:r>
            <a:r>
              <a:rPr lang="de-DE" dirty="0"/>
              <a:t>	 </a:t>
            </a: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2BECA8DB-427C-B1F5-2747-AA21A48D0555}"/>
              </a:ext>
            </a:extLst>
          </p:cNvPr>
          <p:cNvSpPr/>
          <p:nvPr/>
        </p:nvSpPr>
        <p:spPr>
          <a:xfrm>
            <a:off x="1216275" y="2629586"/>
            <a:ext cx="4348462" cy="132925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r"/>
            <a:r>
              <a:rPr lang="de-DE" dirty="0"/>
              <a:t>Modell		 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740DFDDA-128E-F3F7-AF6A-9C68747B3014}"/>
              </a:ext>
            </a:extLst>
          </p:cNvPr>
          <p:cNvSpPr/>
          <p:nvPr/>
        </p:nvSpPr>
        <p:spPr>
          <a:xfrm>
            <a:off x="522642" y="4580879"/>
            <a:ext cx="4348462" cy="132925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r"/>
            <a:r>
              <a:rPr lang="de-DE" dirty="0"/>
              <a:t>Fine –Tuning	 </a:t>
            </a:r>
          </a:p>
        </p:txBody>
      </p:sp>
    </p:spTree>
    <p:extLst>
      <p:ext uri="{BB962C8B-B14F-4D97-AF65-F5344CB8AC3E}">
        <p14:creationId xmlns:p14="http://schemas.microsoft.com/office/powerpoint/2010/main" val="187985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525FD-2E31-489D-CDB1-9C1BC6A01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647" y="292880"/>
            <a:ext cx="2829369" cy="16213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Approach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Kreis: nicht ausgefüllt 28">
            <a:extLst>
              <a:ext uri="{FF2B5EF4-FFF2-40B4-BE49-F238E27FC236}">
                <a16:creationId xmlns:a16="http://schemas.microsoft.com/office/drawing/2014/main" id="{2A951706-D308-1519-D051-7B0133C79DBF}"/>
              </a:ext>
            </a:extLst>
          </p:cNvPr>
          <p:cNvSpPr/>
          <p:nvPr/>
        </p:nvSpPr>
        <p:spPr>
          <a:xfrm>
            <a:off x="-3223896" y="290555"/>
            <a:ext cx="5850534" cy="6405073"/>
          </a:xfrm>
          <a:prstGeom prst="donut">
            <a:avLst>
              <a:gd name="adj" fmla="val 2397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9F80B4FB-3421-02CF-EA1D-0B8C4C4783CB}"/>
              </a:ext>
            </a:extLst>
          </p:cNvPr>
          <p:cNvSpPr/>
          <p:nvPr/>
        </p:nvSpPr>
        <p:spPr>
          <a:xfrm>
            <a:off x="564555" y="4674881"/>
            <a:ext cx="1235250" cy="1235250"/>
          </a:xfrm>
          <a:prstGeom prst="ellipse">
            <a:avLst/>
          </a:prstGeom>
          <a:solidFill>
            <a:srgbClr val="7A96B1">
              <a:alpha val="30000"/>
            </a:srgb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/>
          </a:p>
        </p:txBody>
      </p:sp>
      <p:pic>
        <p:nvPicPr>
          <p:cNvPr id="36" name="Grafik 35" descr="Tools mit einfarbiger Füllung">
            <a:extLst>
              <a:ext uri="{FF2B5EF4-FFF2-40B4-BE49-F238E27FC236}">
                <a16:creationId xmlns:a16="http://schemas.microsoft.com/office/drawing/2014/main" id="{552DDEC0-C161-ED88-650C-2A852D2F9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980" y="4846532"/>
            <a:ext cx="914400" cy="914400"/>
          </a:xfrm>
          <a:prstGeom prst="rect">
            <a:avLst/>
          </a:prstGeom>
        </p:spPr>
      </p:pic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A611268A-E1D7-5E5A-71EB-6ABF04BB9BA5}"/>
              </a:ext>
            </a:extLst>
          </p:cNvPr>
          <p:cNvGrpSpPr/>
          <p:nvPr/>
        </p:nvGrpSpPr>
        <p:grpSpPr>
          <a:xfrm>
            <a:off x="598649" y="1008402"/>
            <a:ext cx="1235250" cy="1235250"/>
            <a:chOff x="598649" y="1008402"/>
            <a:chExt cx="1235250" cy="123525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5B70B9B-4D7D-619A-FF91-3704B4617A18}"/>
                </a:ext>
              </a:extLst>
            </p:cNvPr>
            <p:cNvSpPr/>
            <p:nvPr/>
          </p:nvSpPr>
          <p:spPr>
            <a:xfrm>
              <a:off x="598649" y="1008402"/>
              <a:ext cx="1235250" cy="1235250"/>
            </a:xfrm>
            <a:prstGeom prst="ellipse">
              <a:avLst/>
            </a:prstGeom>
            <a:solidFill>
              <a:srgbClr val="7A96B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pic>
          <p:nvPicPr>
            <p:cNvPr id="38" name="Grafik 37" descr="Entscheidungsdiagramm mit einfarbiger Füllung">
              <a:extLst>
                <a:ext uri="{FF2B5EF4-FFF2-40B4-BE49-F238E27FC236}">
                  <a16:creationId xmlns:a16="http://schemas.microsoft.com/office/drawing/2014/main" id="{531BAEB8-2BB0-E444-6CF5-63FE4C6C1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9074" y="1168827"/>
              <a:ext cx="914400" cy="914400"/>
            </a:xfrm>
            <a:prstGeom prst="rect">
              <a:avLst/>
            </a:prstGeom>
            <a:effectLst/>
          </p:spPr>
        </p:pic>
      </p:grpSp>
      <p:sp>
        <p:nvSpPr>
          <p:cNvPr id="32" name="Ellipse 31">
            <a:extLst>
              <a:ext uri="{FF2B5EF4-FFF2-40B4-BE49-F238E27FC236}">
                <a16:creationId xmlns:a16="http://schemas.microsoft.com/office/drawing/2014/main" id="{E8251495-6B1B-BB07-B122-50D0B7C700AF}"/>
              </a:ext>
            </a:extLst>
          </p:cNvPr>
          <p:cNvSpPr/>
          <p:nvPr/>
        </p:nvSpPr>
        <p:spPr>
          <a:xfrm>
            <a:off x="1266738" y="2676587"/>
            <a:ext cx="1235250" cy="1235250"/>
          </a:xfrm>
          <a:prstGeom prst="ellipse">
            <a:avLst/>
          </a:prstGeom>
          <a:solidFill>
            <a:srgbClr val="7A96B1">
              <a:alpha val="30000"/>
            </a:srgb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/>
          </a:p>
        </p:txBody>
      </p:sp>
      <p:pic>
        <p:nvPicPr>
          <p:cNvPr id="40" name="Grafik 39" descr="Crashtest-Dummy mit einfarbiger Füllung">
            <a:extLst>
              <a:ext uri="{FF2B5EF4-FFF2-40B4-BE49-F238E27FC236}">
                <a16:creationId xmlns:a16="http://schemas.microsoft.com/office/drawing/2014/main" id="{C77DD3CC-49F5-86DE-9F1F-87E5A60160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27163" y="2837012"/>
            <a:ext cx="914400" cy="914400"/>
          </a:xfrm>
          <a:prstGeom prst="rect">
            <a:avLst/>
          </a:prstGeom>
        </p:spPr>
      </p:pic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C2509BDC-9325-7467-2AB6-1CA3952A88DC}"/>
              </a:ext>
            </a:extLst>
          </p:cNvPr>
          <p:cNvSpPr/>
          <p:nvPr/>
        </p:nvSpPr>
        <p:spPr>
          <a:xfrm>
            <a:off x="564556" y="914400"/>
            <a:ext cx="4348462" cy="132925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r"/>
            <a:r>
              <a:rPr lang="de-DE" dirty="0"/>
              <a:t>Data </a:t>
            </a:r>
            <a:r>
              <a:rPr lang="de-DE" dirty="0" err="1"/>
              <a:t>Preprocessing</a:t>
            </a:r>
            <a:r>
              <a:rPr lang="de-DE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8480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525FD-2E31-489D-CDB1-9C1BC6A01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861" y="30193"/>
            <a:ext cx="2829369" cy="16213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Approach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Kreis: nicht ausgefüllt 28">
            <a:extLst>
              <a:ext uri="{FF2B5EF4-FFF2-40B4-BE49-F238E27FC236}">
                <a16:creationId xmlns:a16="http://schemas.microsoft.com/office/drawing/2014/main" id="{2A951706-D308-1519-D051-7B0133C79DBF}"/>
              </a:ext>
            </a:extLst>
          </p:cNvPr>
          <p:cNvSpPr/>
          <p:nvPr/>
        </p:nvSpPr>
        <p:spPr>
          <a:xfrm>
            <a:off x="-3223896" y="290555"/>
            <a:ext cx="5850534" cy="6405073"/>
          </a:xfrm>
          <a:prstGeom prst="donut">
            <a:avLst>
              <a:gd name="adj" fmla="val 2397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9F80B4FB-3421-02CF-EA1D-0B8C4C4783CB}"/>
              </a:ext>
            </a:extLst>
          </p:cNvPr>
          <p:cNvSpPr/>
          <p:nvPr/>
        </p:nvSpPr>
        <p:spPr>
          <a:xfrm>
            <a:off x="564555" y="4674881"/>
            <a:ext cx="1235250" cy="1235250"/>
          </a:xfrm>
          <a:prstGeom prst="ellipse">
            <a:avLst/>
          </a:prstGeom>
          <a:solidFill>
            <a:srgbClr val="7A96B1">
              <a:alpha val="30000"/>
            </a:srgb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/>
          </a:p>
        </p:txBody>
      </p:sp>
      <p:pic>
        <p:nvPicPr>
          <p:cNvPr id="36" name="Grafik 35" descr="Tools mit einfarbiger Füllung">
            <a:extLst>
              <a:ext uri="{FF2B5EF4-FFF2-40B4-BE49-F238E27FC236}">
                <a16:creationId xmlns:a16="http://schemas.microsoft.com/office/drawing/2014/main" id="{552DDEC0-C161-ED88-650C-2A852D2F9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980" y="4846532"/>
            <a:ext cx="914400" cy="914400"/>
          </a:xfrm>
          <a:prstGeom prst="rect">
            <a:avLst/>
          </a:prstGeom>
        </p:spPr>
      </p:pic>
      <p:sp>
        <p:nvSpPr>
          <p:cNvPr id="30" name="Ellipse 29">
            <a:extLst>
              <a:ext uri="{FF2B5EF4-FFF2-40B4-BE49-F238E27FC236}">
                <a16:creationId xmlns:a16="http://schemas.microsoft.com/office/drawing/2014/main" id="{D5B70B9B-4D7D-619A-FF91-3704B4617A18}"/>
              </a:ext>
            </a:extLst>
          </p:cNvPr>
          <p:cNvSpPr/>
          <p:nvPr/>
        </p:nvSpPr>
        <p:spPr>
          <a:xfrm>
            <a:off x="598649" y="1008402"/>
            <a:ext cx="1235250" cy="1235250"/>
          </a:xfrm>
          <a:prstGeom prst="ellipse">
            <a:avLst/>
          </a:prstGeom>
          <a:solidFill>
            <a:srgbClr val="7A96B1">
              <a:alpha val="30000"/>
            </a:srgb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/>
          </a:p>
        </p:txBody>
      </p:sp>
      <p:pic>
        <p:nvPicPr>
          <p:cNvPr id="38" name="Grafik 37" descr="Entscheidungsdiagramm mit einfarbiger Füllung">
            <a:extLst>
              <a:ext uri="{FF2B5EF4-FFF2-40B4-BE49-F238E27FC236}">
                <a16:creationId xmlns:a16="http://schemas.microsoft.com/office/drawing/2014/main" id="{531BAEB8-2BB0-E444-6CF5-63FE4C6C1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074" y="1168827"/>
            <a:ext cx="914400" cy="914400"/>
          </a:xfrm>
          <a:prstGeom prst="rect">
            <a:avLst/>
          </a:prstGeom>
          <a:effectLst/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D92A55E7-7F72-8DFB-0D10-DCE77F795250}"/>
              </a:ext>
            </a:extLst>
          </p:cNvPr>
          <p:cNvGrpSpPr/>
          <p:nvPr/>
        </p:nvGrpSpPr>
        <p:grpSpPr>
          <a:xfrm>
            <a:off x="1266738" y="2676587"/>
            <a:ext cx="1235250" cy="1235250"/>
            <a:chOff x="1266738" y="2676587"/>
            <a:chExt cx="1235250" cy="123525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E8251495-6B1B-BB07-B122-50D0B7C700AF}"/>
                </a:ext>
              </a:extLst>
            </p:cNvPr>
            <p:cNvSpPr/>
            <p:nvPr/>
          </p:nvSpPr>
          <p:spPr>
            <a:xfrm>
              <a:off x="1266738" y="2676587"/>
              <a:ext cx="1235250" cy="1235250"/>
            </a:xfrm>
            <a:prstGeom prst="ellipse">
              <a:avLst/>
            </a:prstGeom>
            <a:solidFill>
              <a:srgbClr val="7A96B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pic>
          <p:nvPicPr>
            <p:cNvPr id="40" name="Grafik 39" descr="Crashtest-Dummy mit einfarbiger Füllung">
              <a:extLst>
                <a:ext uri="{FF2B5EF4-FFF2-40B4-BE49-F238E27FC236}">
                  <a16:creationId xmlns:a16="http://schemas.microsoft.com/office/drawing/2014/main" id="{C77DD3CC-49F5-86DE-9F1F-87E5A6016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27163" y="2837012"/>
              <a:ext cx="914400" cy="914400"/>
            </a:xfrm>
            <a:prstGeom prst="rect">
              <a:avLst/>
            </a:prstGeom>
          </p:spPr>
        </p:pic>
      </p:grp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58FB460E-9F14-4BAE-E579-AB4C8E97EBA9}"/>
              </a:ext>
            </a:extLst>
          </p:cNvPr>
          <p:cNvSpPr/>
          <p:nvPr/>
        </p:nvSpPr>
        <p:spPr>
          <a:xfrm>
            <a:off x="1216275" y="2629586"/>
            <a:ext cx="2740428" cy="132925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r"/>
            <a:r>
              <a:rPr lang="de-DE" dirty="0"/>
              <a:t>Modell	 </a:t>
            </a:r>
          </a:p>
        </p:txBody>
      </p:sp>
      <p:grpSp>
        <p:nvGrpSpPr>
          <p:cNvPr id="298" name="Gruppieren 297">
            <a:extLst>
              <a:ext uri="{FF2B5EF4-FFF2-40B4-BE49-F238E27FC236}">
                <a16:creationId xmlns:a16="http://schemas.microsoft.com/office/drawing/2014/main" id="{E0AFC3A8-0283-395B-0483-D15E3CA7B430}"/>
              </a:ext>
            </a:extLst>
          </p:cNvPr>
          <p:cNvGrpSpPr/>
          <p:nvPr/>
        </p:nvGrpSpPr>
        <p:grpSpPr>
          <a:xfrm>
            <a:off x="4218236" y="1533846"/>
            <a:ext cx="6509060" cy="5035043"/>
            <a:chOff x="4218236" y="1533846"/>
            <a:chExt cx="6509060" cy="503504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hteck 3">
                  <a:extLst>
                    <a:ext uri="{FF2B5EF4-FFF2-40B4-BE49-F238E27FC236}">
                      <a16:creationId xmlns:a16="http://schemas.microsoft.com/office/drawing/2014/main" id="{27048902-CEB3-8E7C-94F4-1ED798C2F16E}"/>
                    </a:ext>
                  </a:extLst>
                </p:cNvPr>
                <p:cNvSpPr/>
                <p:nvPr/>
              </p:nvSpPr>
              <p:spPr>
                <a:xfrm>
                  <a:off x="5512037" y="1982624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>
            <p:sp>
              <p:nvSpPr>
                <p:cNvPr id="4" name="Rechteck 3">
                  <a:extLst>
                    <a:ext uri="{FF2B5EF4-FFF2-40B4-BE49-F238E27FC236}">
                      <a16:creationId xmlns:a16="http://schemas.microsoft.com/office/drawing/2014/main" id="{27048902-CEB3-8E7C-94F4-1ED798C2F1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037" y="1982624"/>
                  <a:ext cx="583963" cy="384561"/>
                </a:xfrm>
                <a:prstGeom prst="rect">
                  <a:avLst/>
                </a:prstGeom>
                <a:blipFill>
                  <a:blip r:embed="rId8"/>
                  <a:stretch>
                    <a:fillRect l="-1020"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hteck 4">
                  <a:extLst>
                    <a:ext uri="{FF2B5EF4-FFF2-40B4-BE49-F238E27FC236}">
                      <a16:creationId xmlns:a16="http://schemas.microsoft.com/office/drawing/2014/main" id="{DFA08112-648F-27EE-B9B3-0A4BA2B12A73}"/>
                    </a:ext>
                  </a:extLst>
                </p:cNvPr>
                <p:cNvSpPr/>
                <p:nvPr/>
              </p:nvSpPr>
              <p:spPr>
                <a:xfrm>
                  <a:off x="5512037" y="2535252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>
            <p:sp>
              <p:nvSpPr>
                <p:cNvPr id="5" name="Rechteck 4">
                  <a:extLst>
                    <a:ext uri="{FF2B5EF4-FFF2-40B4-BE49-F238E27FC236}">
                      <a16:creationId xmlns:a16="http://schemas.microsoft.com/office/drawing/2014/main" id="{DFA08112-648F-27EE-B9B3-0A4BA2B12A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037" y="2535252"/>
                  <a:ext cx="583963" cy="384561"/>
                </a:xfrm>
                <a:prstGeom prst="rect">
                  <a:avLst/>
                </a:prstGeom>
                <a:blipFill>
                  <a:blip r:embed="rId9"/>
                  <a:stretch>
                    <a:fillRect l="-1020"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hteck 5">
                  <a:extLst>
                    <a:ext uri="{FF2B5EF4-FFF2-40B4-BE49-F238E27FC236}">
                      <a16:creationId xmlns:a16="http://schemas.microsoft.com/office/drawing/2014/main" id="{18AD7B18-C080-A570-CD87-CE2FB81DD656}"/>
                    </a:ext>
                  </a:extLst>
                </p:cNvPr>
                <p:cNvSpPr/>
                <p:nvPr/>
              </p:nvSpPr>
              <p:spPr>
                <a:xfrm>
                  <a:off x="5512036" y="3087880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>
            <p:sp>
              <p:nvSpPr>
                <p:cNvPr id="6" name="Rechteck 5">
                  <a:extLst>
                    <a:ext uri="{FF2B5EF4-FFF2-40B4-BE49-F238E27FC236}">
                      <a16:creationId xmlns:a16="http://schemas.microsoft.com/office/drawing/2014/main" id="{18AD7B18-C080-A570-CD87-CE2FB81DD6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036" y="3087880"/>
                  <a:ext cx="583963" cy="384561"/>
                </a:xfrm>
                <a:prstGeom prst="rect">
                  <a:avLst/>
                </a:prstGeom>
                <a:blipFill>
                  <a:blip r:embed="rId10"/>
                  <a:stretch>
                    <a:fillRect l="-1020"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hteck 6">
                  <a:extLst>
                    <a:ext uri="{FF2B5EF4-FFF2-40B4-BE49-F238E27FC236}">
                      <a16:creationId xmlns:a16="http://schemas.microsoft.com/office/drawing/2014/main" id="{8651F728-2CB4-7D74-2618-703435DCA364}"/>
                    </a:ext>
                  </a:extLst>
                </p:cNvPr>
                <p:cNvSpPr/>
                <p:nvPr/>
              </p:nvSpPr>
              <p:spPr>
                <a:xfrm>
                  <a:off x="5512035" y="3640508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>
            <p:sp>
              <p:nvSpPr>
                <p:cNvPr id="7" name="Rechteck 6">
                  <a:extLst>
                    <a:ext uri="{FF2B5EF4-FFF2-40B4-BE49-F238E27FC236}">
                      <a16:creationId xmlns:a16="http://schemas.microsoft.com/office/drawing/2014/main" id="{8651F728-2CB4-7D74-2618-703435DCA3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035" y="3640508"/>
                  <a:ext cx="583963" cy="384561"/>
                </a:xfrm>
                <a:prstGeom prst="rect">
                  <a:avLst/>
                </a:prstGeom>
                <a:blipFill>
                  <a:blip r:embed="rId11"/>
                  <a:stretch>
                    <a:fillRect l="-1020"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EA799C93-AB8C-EB0F-8753-8F05BEDEAF85}"/>
                    </a:ext>
                  </a:extLst>
                </p:cNvPr>
                <p:cNvSpPr/>
                <p:nvPr/>
              </p:nvSpPr>
              <p:spPr>
                <a:xfrm>
                  <a:off x="5512034" y="4193136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EA799C93-AB8C-EB0F-8753-8F05BEDEAF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034" y="4193136"/>
                  <a:ext cx="583963" cy="384561"/>
                </a:xfrm>
                <a:prstGeom prst="rect">
                  <a:avLst/>
                </a:prstGeom>
                <a:blipFill>
                  <a:blip r:embed="rId12"/>
                  <a:stretch>
                    <a:fillRect l="-1020"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hteck 8">
                  <a:extLst>
                    <a:ext uri="{FF2B5EF4-FFF2-40B4-BE49-F238E27FC236}">
                      <a16:creationId xmlns:a16="http://schemas.microsoft.com/office/drawing/2014/main" id="{8C4D3266-7FCD-21DF-F106-F367A89B5D48}"/>
                    </a:ext>
                  </a:extLst>
                </p:cNvPr>
                <p:cNvSpPr/>
                <p:nvPr/>
              </p:nvSpPr>
              <p:spPr>
                <a:xfrm>
                  <a:off x="5504909" y="4745764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>
            <p:sp>
              <p:nvSpPr>
                <p:cNvPr id="9" name="Rechteck 8">
                  <a:extLst>
                    <a:ext uri="{FF2B5EF4-FFF2-40B4-BE49-F238E27FC236}">
                      <a16:creationId xmlns:a16="http://schemas.microsoft.com/office/drawing/2014/main" id="{8C4D3266-7FCD-21DF-F106-F367A89B5D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4909" y="4745764"/>
                  <a:ext cx="583963" cy="384561"/>
                </a:xfrm>
                <a:prstGeom prst="rect">
                  <a:avLst/>
                </a:prstGeom>
                <a:blipFill>
                  <a:blip r:embed="rId13"/>
                  <a:stretch>
                    <a:fillRect l="-1020"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Flussdiagramm: Verbinder 9">
                  <a:extLst>
                    <a:ext uri="{FF2B5EF4-FFF2-40B4-BE49-F238E27FC236}">
                      <a16:creationId xmlns:a16="http://schemas.microsoft.com/office/drawing/2014/main" id="{F0584AAA-4158-F3F6-8175-A7F430096EF4}"/>
                    </a:ext>
                  </a:extLst>
                </p:cNvPr>
                <p:cNvSpPr/>
                <p:nvPr/>
              </p:nvSpPr>
              <p:spPr>
                <a:xfrm>
                  <a:off x="4327386" y="2032924"/>
                  <a:ext cx="359088" cy="334259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000" b="0" dirty="0"/>
                </a:p>
              </p:txBody>
            </p:sp>
          </mc:Choice>
          <mc:Fallback>
            <p:sp>
              <p:nvSpPr>
                <p:cNvPr id="10" name="Flussdiagramm: Verbinder 9">
                  <a:extLst>
                    <a:ext uri="{FF2B5EF4-FFF2-40B4-BE49-F238E27FC236}">
                      <a16:creationId xmlns:a16="http://schemas.microsoft.com/office/drawing/2014/main" id="{F0584AAA-4158-F3F6-8175-A7F430096E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7386" y="2032924"/>
                  <a:ext cx="359088" cy="334259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Flussdiagramm: Verbinder 11">
                  <a:extLst>
                    <a:ext uri="{FF2B5EF4-FFF2-40B4-BE49-F238E27FC236}">
                      <a16:creationId xmlns:a16="http://schemas.microsoft.com/office/drawing/2014/main" id="{702A0AB6-A64C-62BE-41FD-6012A1FC6B21}"/>
                    </a:ext>
                  </a:extLst>
                </p:cNvPr>
                <p:cNvSpPr/>
                <p:nvPr/>
              </p:nvSpPr>
              <p:spPr>
                <a:xfrm>
                  <a:off x="4327386" y="3138180"/>
                  <a:ext cx="359088" cy="334259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" name="Flussdiagramm: Verbinder 11">
                  <a:extLst>
                    <a:ext uri="{FF2B5EF4-FFF2-40B4-BE49-F238E27FC236}">
                      <a16:creationId xmlns:a16="http://schemas.microsoft.com/office/drawing/2014/main" id="{702A0AB6-A64C-62BE-41FD-6012A1FC6B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7386" y="3138180"/>
                  <a:ext cx="359088" cy="334259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Flussdiagramm: Verbinder 12">
                  <a:extLst>
                    <a:ext uri="{FF2B5EF4-FFF2-40B4-BE49-F238E27FC236}">
                      <a16:creationId xmlns:a16="http://schemas.microsoft.com/office/drawing/2014/main" id="{AE2923D9-9260-7105-EC14-F1ED3704C00A}"/>
                    </a:ext>
                  </a:extLst>
                </p:cNvPr>
                <p:cNvSpPr/>
                <p:nvPr/>
              </p:nvSpPr>
              <p:spPr>
                <a:xfrm>
                  <a:off x="4327386" y="3685111"/>
                  <a:ext cx="359088" cy="334259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" name="Flussdiagramm: Verbinder 12">
                  <a:extLst>
                    <a:ext uri="{FF2B5EF4-FFF2-40B4-BE49-F238E27FC236}">
                      <a16:creationId xmlns:a16="http://schemas.microsoft.com/office/drawing/2014/main" id="{AE2923D9-9260-7105-EC14-F1ED3704C0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7386" y="3685111"/>
                  <a:ext cx="359088" cy="334259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Flussdiagramm: Verbinder 13">
                  <a:extLst>
                    <a:ext uri="{FF2B5EF4-FFF2-40B4-BE49-F238E27FC236}">
                      <a16:creationId xmlns:a16="http://schemas.microsoft.com/office/drawing/2014/main" id="{37664F30-93D0-B9AB-F750-FB76B81971DB}"/>
                    </a:ext>
                  </a:extLst>
                </p:cNvPr>
                <p:cNvSpPr/>
                <p:nvPr/>
              </p:nvSpPr>
              <p:spPr>
                <a:xfrm>
                  <a:off x="4327386" y="4231521"/>
                  <a:ext cx="359088" cy="334259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</m:oMath>
                    </m:oMathPara>
                  </a14:m>
                  <a:endParaRPr lang="de-DE" sz="1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4" name="Flussdiagramm: Verbinder 13">
                  <a:extLst>
                    <a:ext uri="{FF2B5EF4-FFF2-40B4-BE49-F238E27FC236}">
                      <a16:creationId xmlns:a16="http://schemas.microsoft.com/office/drawing/2014/main" id="{37664F30-93D0-B9AB-F750-FB76B81971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7386" y="4231521"/>
                  <a:ext cx="359088" cy="334259"/>
                </a:xfrm>
                <a:prstGeom prst="flowChartConnector">
                  <a:avLst/>
                </a:prstGeom>
                <a:blipFill>
                  <a:blip r:embed="rId17"/>
                  <a:stretch>
                    <a:fillRect l="-13115" r="-3279"/>
                  </a:stretch>
                </a:blip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Flussdiagramm: Verbinder 14">
                  <a:extLst>
                    <a:ext uri="{FF2B5EF4-FFF2-40B4-BE49-F238E27FC236}">
                      <a16:creationId xmlns:a16="http://schemas.microsoft.com/office/drawing/2014/main" id="{CEB38062-0BCB-C0B1-9B8D-0BD65B3A222F}"/>
                    </a:ext>
                  </a:extLst>
                </p:cNvPr>
                <p:cNvSpPr/>
                <p:nvPr/>
              </p:nvSpPr>
              <p:spPr>
                <a:xfrm>
                  <a:off x="4327386" y="4796064"/>
                  <a:ext cx="359088" cy="334259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5" name="Flussdiagramm: Verbinder 14">
                  <a:extLst>
                    <a:ext uri="{FF2B5EF4-FFF2-40B4-BE49-F238E27FC236}">
                      <a16:creationId xmlns:a16="http://schemas.microsoft.com/office/drawing/2014/main" id="{CEB38062-0BCB-C0B1-9B8D-0BD65B3A22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7386" y="4796064"/>
                  <a:ext cx="359088" cy="334259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32759B2A-BF0C-D72A-E41E-77760D9405B1}"/>
                </a:ext>
              </a:extLst>
            </p:cNvPr>
            <p:cNvCxnSpPr>
              <a:cxnSpLocks/>
              <a:stCxn id="10" idx="6"/>
              <a:endCxn id="4" idx="1"/>
            </p:cNvCxnSpPr>
            <p:nvPr/>
          </p:nvCxnSpPr>
          <p:spPr>
            <a:xfrm flipV="1">
              <a:off x="4686474" y="2174905"/>
              <a:ext cx="825563" cy="25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81443295-07BC-8B63-4995-75B1355A3F4B}"/>
                </a:ext>
              </a:extLst>
            </p:cNvPr>
            <p:cNvCxnSpPr>
              <a:cxnSpLocks/>
            </p:cNvCxnSpPr>
            <p:nvPr/>
          </p:nvCxnSpPr>
          <p:spPr>
            <a:xfrm>
              <a:off x="4679345" y="2717110"/>
              <a:ext cx="82556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DC128F8F-44DE-23C8-B555-BC69AA4C2407}"/>
                </a:ext>
              </a:extLst>
            </p:cNvPr>
            <p:cNvCxnSpPr>
              <a:cxnSpLocks/>
            </p:cNvCxnSpPr>
            <p:nvPr/>
          </p:nvCxnSpPr>
          <p:spPr>
            <a:xfrm>
              <a:off x="4679345" y="3259316"/>
              <a:ext cx="82556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4B658941-BA0D-F3C6-D8E9-3402509A2DFD}"/>
                </a:ext>
              </a:extLst>
            </p:cNvPr>
            <p:cNvCxnSpPr>
              <a:cxnSpLocks/>
            </p:cNvCxnSpPr>
            <p:nvPr/>
          </p:nvCxnSpPr>
          <p:spPr>
            <a:xfrm>
              <a:off x="4679345" y="3827090"/>
              <a:ext cx="82556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97E59217-1E8A-D149-468B-7C9F45082583}"/>
                </a:ext>
              </a:extLst>
            </p:cNvPr>
            <p:cNvCxnSpPr>
              <a:cxnSpLocks/>
            </p:cNvCxnSpPr>
            <p:nvPr/>
          </p:nvCxnSpPr>
          <p:spPr>
            <a:xfrm>
              <a:off x="4679345" y="4344632"/>
              <a:ext cx="82556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0B0D5420-E52A-9B31-1200-31FEBBA55097}"/>
                </a:ext>
              </a:extLst>
            </p:cNvPr>
            <p:cNvCxnSpPr>
              <a:cxnSpLocks/>
            </p:cNvCxnSpPr>
            <p:nvPr/>
          </p:nvCxnSpPr>
          <p:spPr>
            <a:xfrm>
              <a:off x="4679345" y="4942318"/>
              <a:ext cx="82556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0A9CDDA3-F7CB-5E5C-CC5B-1DF5521FED67}"/>
                    </a:ext>
                  </a:extLst>
                </p:cNvPr>
                <p:cNvSpPr/>
                <p:nvPr/>
              </p:nvSpPr>
              <p:spPr>
                <a:xfrm>
                  <a:off x="6482847" y="1982624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0A9CDDA3-F7CB-5E5C-CC5B-1DF5521FED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847" y="1982624"/>
                  <a:ext cx="583963" cy="38456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hteck 34">
                  <a:extLst>
                    <a:ext uri="{FF2B5EF4-FFF2-40B4-BE49-F238E27FC236}">
                      <a16:creationId xmlns:a16="http://schemas.microsoft.com/office/drawing/2014/main" id="{98E22BF8-3B40-76EE-A597-F4BD1DC69F7A}"/>
                    </a:ext>
                  </a:extLst>
                </p:cNvPr>
                <p:cNvSpPr/>
                <p:nvPr/>
              </p:nvSpPr>
              <p:spPr>
                <a:xfrm>
                  <a:off x="6482847" y="2535252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>
            <p:sp>
              <p:nvSpPr>
                <p:cNvPr id="35" name="Rechteck 34">
                  <a:extLst>
                    <a:ext uri="{FF2B5EF4-FFF2-40B4-BE49-F238E27FC236}">
                      <a16:creationId xmlns:a16="http://schemas.microsoft.com/office/drawing/2014/main" id="{98E22BF8-3B40-76EE-A597-F4BD1DC69F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847" y="2535252"/>
                  <a:ext cx="583963" cy="38456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36C99EEC-7551-81F7-A40F-5612752CBF3B}"/>
                    </a:ext>
                  </a:extLst>
                </p:cNvPr>
                <p:cNvSpPr/>
                <p:nvPr/>
              </p:nvSpPr>
              <p:spPr>
                <a:xfrm>
                  <a:off x="6482846" y="3087880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36C99EEC-7551-81F7-A40F-5612752CB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846" y="3087880"/>
                  <a:ext cx="583963" cy="38456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70210812-4372-BDAE-43AF-DA2BB63DEB7B}"/>
                    </a:ext>
                  </a:extLst>
                </p:cNvPr>
                <p:cNvSpPr/>
                <p:nvPr/>
              </p:nvSpPr>
              <p:spPr>
                <a:xfrm>
                  <a:off x="6482845" y="3640508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70210812-4372-BDAE-43AF-DA2BB63DEB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845" y="3640508"/>
                  <a:ext cx="583963" cy="38456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Rechteck 46">
                  <a:extLst>
                    <a:ext uri="{FF2B5EF4-FFF2-40B4-BE49-F238E27FC236}">
                      <a16:creationId xmlns:a16="http://schemas.microsoft.com/office/drawing/2014/main" id="{AB42F0BC-5C5F-475F-00BD-399B4BDF525C}"/>
                    </a:ext>
                  </a:extLst>
                </p:cNvPr>
                <p:cNvSpPr/>
                <p:nvPr/>
              </p:nvSpPr>
              <p:spPr>
                <a:xfrm>
                  <a:off x="6482844" y="4193136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>
            <p:sp>
              <p:nvSpPr>
                <p:cNvPr id="47" name="Rechteck 46">
                  <a:extLst>
                    <a:ext uri="{FF2B5EF4-FFF2-40B4-BE49-F238E27FC236}">
                      <a16:creationId xmlns:a16="http://schemas.microsoft.com/office/drawing/2014/main" id="{AB42F0BC-5C5F-475F-00BD-399B4BDF52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844" y="4193136"/>
                  <a:ext cx="583963" cy="384561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Rechteck 47">
                  <a:extLst>
                    <a:ext uri="{FF2B5EF4-FFF2-40B4-BE49-F238E27FC236}">
                      <a16:creationId xmlns:a16="http://schemas.microsoft.com/office/drawing/2014/main" id="{27F77120-712D-BC82-5D32-9C896623FD38}"/>
                    </a:ext>
                  </a:extLst>
                </p:cNvPr>
                <p:cNvSpPr/>
                <p:nvPr/>
              </p:nvSpPr>
              <p:spPr>
                <a:xfrm>
                  <a:off x="6475719" y="4745764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>
            <p:sp>
              <p:nvSpPr>
                <p:cNvPr id="48" name="Rechteck 47">
                  <a:extLst>
                    <a:ext uri="{FF2B5EF4-FFF2-40B4-BE49-F238E27FC236}">
                      <a16:creationId xmlns:a16="http://schemas.microsoft.com/office/drawing/2014/main" id="{27F77120-712D-BC82-5D32-9C896623FD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719" y="4745764"/>
                  <a:ext cx="583963" cy="38456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1694416A-793E-C6D6-D938-A068A1BB575F}"/>
                </a:ext>
              </a:extLst>
            </p:cNvPr>
            <p:cNvCxnSpPr>
              <a:cxnSpLocks/>
              <a:stCxn id="4" idx="3"/>
              <a:endCxn id="34" idx="1"/>
            </p:cNvCxnSpPr>
            <p:nvPr/>
          </p:nvCxnSpPr>
          <p:spPr>
            <a:xfrm>
              <a:off x="6096000" y="2174905"/>
              <a:ext cx="3868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45B99686-F2CD-3D6F-51FF-0F11937BF645}"/>
                </a:ext>
              </a:extLst>
            </p:cNvPr>
            <p:cNvCxnSpPr>
              <a:cxnSpLocks/>
              <a:stCxn id="5" idx="3"/>
              <a:endCxn id="35" idx="1"/>
            </p:cNvCxnSpPr>
            <p:nvPr/>
          </p:nvCxnSpPr>
          <p:spPr>
            <a:xfrm>
              <a:off x="6096000" y="2727533"/>
              <a:ext cx="3868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841FE7BD-E506-7377-E7A7-22801340F6E2}"/>
                </a:ext>
              </a:extLst>
            </p:cNvPr>
            <p:cNvCxnSpPr>
              <a:cxnSpLocks/>
              <a:stCxn id="6" idx="3"/>
              <a:endCxn id="37" idx="1"/>
            </p:cNvCxnSpPr>
            <p:nvPr/>
          </p:nvCxnSpPr>
          <p:spPr>
            <a:xfrm>
              <a:off x="6095999" y="3280161"/>
              <a:ext cx="3868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D205362F-A2DF-1BDF-48E5-B1AEEC29B701}"/>
                </a:ext>
              </a:extLst>
            </p:cNvPr>
            <p:cNvCxnSpPr>
              <a:cxnSpLocks/>
              <a:stCxn id="7" idx="3"/>
              <a:endCxn id="39" idx="1"/>
            </p:cNvCxnSpPr>
            <p:nvPr/>
          </p:nvCxnSpPr>
          <p:spPr>
            <a:xfrm>
              <a:off x="6095998" y="3832789"/>
              <a:ext cx="3868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8681D758-19FB-EE89-CEDE-4BCF1918BD61}"/>
                </a:ext>
              </a:extLst>
            </p:cNvPr>
            <p:cNvCxnSpPr>
              <a:cxnSpLocks/>
              <a:stCxn id="8" idx="3"/>
              <a:endCxn id="47" idx="1"/>
            </p:cNvCxnSpPr>
            <p:nvPr/>
          </p:nvCxnSpPr>
          <p:spPr>
            <a:xfrm>
              <a:off x="6095997" y="4385417"/>
              <a:ext cx="3868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7AC92C77-3037-A6C0-1ECD-B507633769B6}"/>
                </a:ext>
              </a:extLst>
            </p:cNvPr>
            <p:cNvCxnSpPr>
              <a:cxnSpLocks/>
              <a:stCxn id="9" idx="3"/>
              <a:endCxn id="48" idx="1"/>
            </p:cNvCxnSpPr>
            <p:nvPr/>
          </p:nvCxnSpPr>
          <p:spPr>
            <a:xfrm>
              <a:off x="6088872" y="4938045"/>
              <a:ext cx="3868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31F85326-4DF6-D459-91ED-6B8912F381DC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5804019" y="2367185"/>
              <a:ext cx="0" cy="168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55A6A7B9-4FCE-9054-FD99-F969DDF13FD5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5804018" y="2919813"/>
              <a:ext cx="1" cy="168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CD53BA62-5C42-A448-3793-EE9FBDE406D4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5804017" y="3472441"/>
              <a:ext cx="1" cy="168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939C76B8-4898-DF8D-D80A-7151AD4B42E4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5804016" y="4025069"/>
              <a:ext cx="1" cy="168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4C87A9B3-325C-9F85-5548-E413D0C16A37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flipH="1">
              <a:off x="5796891" y="4577697"/>
              <a:ext cx="7125" cy="168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57937F4B-54E0-406B-C4F1-CD5DCF5D6294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6774829" y="2367185"/>
              <a:ext cx="0" cy="168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336D47A1-8961-E12F-940B-B92CC98C040D}"/>
                </a:ext>
              </a:extLst>
            </p:cNvPr>
            <p:cNvCxnSpPr>
              <a:cxnSpLocks/>
              <a:stCxn id="35" idx="2"/>
              <a:endCxn id="37" idx="0"/>
            </p:cNvCxnSpPr>
            <p:nvPr/>
          </p:nvCxnSpPr>
          <p:spPr>
            <a:xfrm flipH="1">
              <a:off x="6774828" y="2919813"/>
              <a:ext cx="1" cy="168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D85CAD7D-1150-17D3-9DFE-10E96311DDAF}"/>
                </a:ext>
              </a:extLst>
            </p:cNvPr>
            <p:cNvCxnSpPr>
              <a:cxnSpLocks/>
              <a:stCxn id="37" idx="2"/>
              <a:endCxn id="39" idx="0"/>
            </p:cNvCxnSpPr>
            <p:nvPr/>
          </p:nvCxnSpPr>
          <p:spPr>
            <a:xfrm flipH="1">
              <a:off x="6774827" y="3472441"/>
              <a:ext cx="1" cy="168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Gerade Verbindung mit Pfeil 86">
              <a:extLst>
                <a:ext uri="{FF2B5EF4-FFF2-40B4-BE49-F238E27FC236}">
                  <a16:creationId xmlns:a16="http://schemas.microsoft.com/office/drawing/2014/main" id="{FAC91862-F556-144B-B67B-11A601CDBC35}"/>
                </a:ext>
              </a:extLst>
            </p:cNvPr>
            <p:cNvCxnSpPr>
              <a:cxnSpLocks/>
              <a:stCxn id="39" idx="2"/>
              <a:endCxn id="47" idx="0"/>
            </p:cNvCxnSpPr>
            <p:nvPr/>
          </p:nvCxnSpPr>
          <p:spPr>
            <a:xfrm flipH="1">
              <a:off x="6774826" y="4025069"/>
              <a:ext cx="1" cy="168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Gerade Verbindung mit Pfeil 94">
              <a:extLst>
                <a:ext uri="{FF2B5EF4-FFF2-40B4-BE49-F238E27FC236}">
                  <a16:creationId xmlns:a16="http://schemas.microsoft.com/office/drawing/2014/main" id="{A8E619C1-35ED-915A-BA44-3F3335690DCA}"/>
                </a:ext>
              </a:extLst>
            </p:cNvPr>
            <p:cNvCxnSpPr>
              <a:cxnSpLocks/>
              <a:stCxn id="47" idx="2"/>
              <a:endCxn id="48" idx="0"/>
            </p:cNvCxnSpPr>
            <p:nvPr/>
          </p:nvCxnSpPr>
          <p:spPr>
            <a:xfrm flipH="1">
              <a:off x="6767701" y="4577697"/>
              <a:ext cx="7125" cy="168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Flussdiagramm: Verbinder 97">
              <a:extLst>
                <a:ext uri="{FF2B5EF4-FFF2-40B4-BE49-F238E27FC236}">
                  <a16:creationId xmlns:a16="http://schemas.microsoft.com/office/drawing/2014/main" id="{8D694003-1AE2-E5DC-B956-EC1AA7DE3196}"/>
                </a:ext>
              </a:extLst>
            </p:cNvPr>
            <p:cNvSpPr/>
            <p:nvPr/>
          </p:nvSpPr>
          <p:spPr>
            <a:xfrm>
              <a:off x="7383328" y="4778693"/>
              <a:ext cx="333179" cy="329103"/>
            </a:xfrm>
            <a:prstGeom prst="flowChartConnector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9" name="Gerade Verbindung mit Pfeil 98">
              <a:extLst>
                <a:ext uri="{FF2B5EF4-FFF2-40B4-BE49-F238E27FC236}">
                  <a16:creationId xmlns:a16="http://schemas.microsoft.com/office/drawing/2014/main" id="{07FEBB5A-4554-90D7-EBB4-85D828B2B42E}"/>
                </a:ext>
              </a:extLst>
            </p:cNvPr>
            <p:cNvCxnSpPr>
              <a:cxnSpLocks/>
              <a:stCxn id="48" idx="3"/>
              <a:endCxn id="98" idx="2"/>
            </p:cNvCxnSpPr>
            <p:nvPr/>
          </p:nvCxnSpPr>
          <p:spPr>
            <a:xfrm>
              <a:off x="7059682" y="4938045"/>
              <a:ext cx="323646" cy="5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Flussdiagramm: Verbinder 101">
                  <a:extLst>
                    <a:ext uri="{FF2B5EF4-FFF2-40B4-BE49-F238E27FC236}">
                      <a16:creationId xmlns:a16="http://schemas.microsoft.com/office/drawing/2014/main" id="{B7985B4B-23FB-7FEA-CE93-D82D7BA0581B}"/>
                    </a:ext>
                  </a:extLst>
                </p:cNvPr>
                <p:cNvSpPr/>
                <p:nvPr/>
              </p:nvSpPr>
              <p:spPr>
                <a:xfrm>
                  <a:off x="7963042" y="1991340"/>
                  <a:ext cx="413838" cy="367128"/>
                </a:xfrm>
                <a:prstGeom prst="flowChartConnector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0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00" i="1" dirty="0">
                    <a:solidFill>
                      <a:schemeClr val="accent4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2" name="Flussdiagramm: Verbinder 101">
                  <a:extLst>
                    <a:ext uri="{FF2B5EF4-FFF2-40B4-BE49-F238E27FC236}">
                      <a16:creationId xmlns:a16="http://schemas.microsoft.com/office/drawing/2014/main" id="{B7985B4B-23FB-7FEA-CE93-D82D7BA058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3042" y="1991340"/>
                  <a:ext cx="413838" cy="367128"/>
                </a:xfrm>
                <a:prstGeom prst="flowChartConnector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Flussdiagramm: Verbinder 102">
                  <a:extLst>
                    <a:ext uri="{FF2B5EF4-FFF2-40B4-BE49-F238E27FC236}">
                      <a16:creationId xmlns:a16="http://schemas.microsoft.com/office/drawing/2014/main" id="{B29EF4B9-4A94-42AD-0AB1-D23FF3FAD199}"/>
                    </a:ext>
                  </a:extLst>
                </p:cNvPr>
                <p:cNvSpPr/>
                <p:nvPr/>
              </p:nvSpPr>
              <p:spPr>
                <a:xfrm>
                  <a:off x="7963042" y="2543968"/>
                  <a:ext cx="413838" cy="367128"/>
                </a:xfrm>
                <a:prstGeom prst="flowChartConnector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0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000" i="1" dirty="0">
                    <a:solidFill>
                      <a:schemeClr val="accent4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3" name="Flussdiagramm: Verbinder 102">
                  <a:extLst>
                    <a:ext uri="{FF2B5EF4-FFF2-40B4-BE49-F238E27FC236}">
                      <a16:creationId xmlns:a16="http://schemas.microsoft.com/office/drawing/2014/main" id="{B29EF4B9-4A94-42AD-0AB1-D23FF3FAD1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3042" y="2543968"/>
                  <a:ext cx="413838" cy="367128"/>
                </a:xfrm>
                <a:prstGeom prst="flowChartConnector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Flussdiagramm: Verbinder 103">
                  <a:extLst>
                    <a:ext uri="{FF2B5EF4-FFF2-40B4-BE49-F238E27FC236}">
                      <a16:creationId xmlns:a16="http://schemas.microsoft.com/office/drawing/2014/main" id="{C447A169-8E13-3808-3F6E-9BF948A9C155}"/>
                    </a:ext>
                  </a:extLst>
                </p:cNvPr>
                <p:cNvSpPr/>
                <p:nvPr/>
              </p:nvSpPr>
              <p:spPr>
                <a:xfrm>
                  <a:off x="7962480" y="3096596"/>
                  <a:ext cx="413838" cy="367128"/>
                </a:xfrm>
                <a:prstGeom prst="flowChartConnector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0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0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0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0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104" name="Flussdiagramm: Verbinder 103">
                  <a:extLst>
                    <a:ext uri="{FF2B5EF4-FFF2-40B4-BE49-F238E27FC236}">
                      <a16:creationId xmlns:a16="http://schemas.microsoft.com/office/drawing/2014/main" id="{C447A169-8E13-3808-3F6E-9BF948A9C1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2480" y="3096596"/>
                  <a:ext cx="413838" cy="367128"/>
                </a:xfrm>
                <a:prstGeom prst="flowChartConnector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Flussdiagramm: Verbinder 104">
                  <a:extLst>
                    <a:ext uri="{FF2B5EF4-FFF2-40B4-BE49-F238E27FC236}">
                      <a16:creationId xmlns:a16="http://schemas.microsoft.com/office/drawing/2014/main" id="{93252A70-23FF-C415-D538-39C11F9066AD}"/>
                    </a:ext>
                  </a:extLst>
                </p:cNvPr>
                <p:cNvSpPr/>
                <p:nvPr/>
              </p:nvSpPr>
              <p:spPr>
                <a:xfrm>
                  <a:off x="7962480" y="4754480"/>
                  <a:ext cx="413838" cy="367128"/>
                </a:xfrm>
                <a:prstGeom prst="flowChartConnector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0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(255)</m:t>
                            </m:r>
                          </m:sup>
                        </m:sSup>
                      </m:oMath>
                    </m:oMathPara>
                  </a14:m>
                  <a:endParaRPr lang="de-DE" sz="1000" i="1" dirty="0">
                    <a:solidFill>
                      <a:schemeClr val="accent4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5" name="Flussdiagramm: Verbinder 104">
                  <a:extLst>
                    <a:ext uri="{FF2B5EF4-FFF2-40B4-BE49-F238E27FC236}">
                      <a16:creationId xmlns:a16="http://schemas.microsoft.com/office/drawing/2014/main" id="{93252A70-23FF-C415-D538-39C11F9066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2480" y="4754480"/>
                  <a:ext cx="413838" cy="367128"/>
                </a:xfrm>
                <a:prstGeom prst="flowChartConnector">
                  <a:avLst/>
                </a:prstGeom>
                <a:blipFill>
                  <a:blip r:embed="rId28"/>
                  <a:stretch>
                    <a:fillRect l="-1429"/>
                  </a:stretch>
                </a:blipFill>
                <a:ln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BF1CC422-E048-B191-07BC-C43D6B257644}"/>
                </a:ext>
              </a:extLst>
            </p:cNvPr>
            <p:cNvCxnSpPr>
              <a:cxnSpLocks/>
              <a:stCxn id="98" idx="0"/>
              <a:endCxn id="102" idx="2"/>
            </p:cNvCxnSpPr>
            <p:nvPr/>
          </p:nvCxnSpPr>
          <p:spPr>
            <a:xfrm flipV="1">
              <a:off x="7549918" y="2174904"/>
              <a:ext cx="413124" cy="2603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Gerade Verbindung mit Pfeil 106">
              <a:extLst>
                <a:ext uri="{FF2B5EF4-FFF2-40B4-BE49-F238E27FC236}">
                  <a16:creationId xmlns:a16="http://schemas.microsoft.com/office/drawing/2014/main" id="{5927ED90-C92A-FDB1-61CD-039489FDCC5A}"/>
                </a:ext>
              </a:extLst>
            </p:cNvPr>
            <p:cNvCxnSpPr>
              <a:cxnSpLocks/>
              <a:stCxn id="98" idx="0"/>
              <a:endCxn id="103" idx="2"/>
            </p:cNvCxnSpPr>
            <p:nvPr/>
          </p:nvCxnSpPr>
          <p:spPr>
            <a:xfrm flipV="1">
              <a:off x="7549918" y="2727532"/>
              <a:ext cx="413124" cy="2051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Gerade Verbindung mit Pfeil 107">
              <a:extLst>
                <a:ext uri="{FF2B5EF4-FFF2-40B4-BE49-F238E27FC236}">
                  <a16:creationId xmlns:a16="http://schemas.microsoft.com/office/drawing/2014/main" id="{23950F91-FF26-0203-7E4C-AFF2BAC35D39}"/>
                </a:ext>
              </a:extLst>
            </p:cNvPr>
            <p:cNvCxnSpPr>
              <a:cxnSpLocks/>
              <a:stCxn id="98" idx="0"/>
              <a:endCxn id="104" idx="2"/>
            </p:cNvCxnSpPr>
            <p:nvPr/>
          </p:nvCxnSpPr>
          <p:spPr>
            <a:xfrm flipV="1">
              <a:off x="7549918" y="3280160"/>
              <a:ext cx="412562" cy="1498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>
              <a:extLst>
                <a:ext uri="{FF2B5EF4-FFF2-40B4-BE49-F238E27FC236}">
                  <a16:creationId xmlns:a16="http://schemas.microsoft.com/office/drawing/2014/main" id="{282B024E-3AB5-BE24-574B-420C952406FF}"/>
                </a:ext>
              </a:extLst>
            </p:cNvPr>
            <p:cNvCxnSpPr>
              <a:cxnSpLocks/>
              <a:stCxn id="98" idx="6"/>
              <a:endCxn id="105" idx="2"/>
            </p:cNvCxnSpPr>
            <p:nvPr/>
          </p:nvCxnSpPr>
          <p:spPr>
            <a:xfrm flipV="1">
              <a:off x="7716507" y="4938044"/>
              <a:ext cx="245973" cy="5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Flussdiagramm: Verbinder 118">
                  <a:extLst>
                    <a:ext uri="{FF2B5EF4-FFF2-40B4-BE49-F238E27FC236}">
                      <a16:creationId xmlns:a16="http://schemas.microsoft.com/office/drawing/2014/main" id="{722B0DC8-63E0-6E9E-E422-E87AD2138361}"/>
                    </a:ext>
                  </a:extLst>
                </p:cNvPr>
                <p:cNvSpPr/>
                <p:nvPr/>
              </p:nvSpPr>
              <p:spPr>
                <a:xfrm>
                  <a:off x="8865733" y="1989915"/>
                  <a:ext cx="413838" cy="367128"/>
                </a:xfrm>
                <a:prstGeom prst="flowChartConnector">
                  <a:avLst/>
                </a:prstGeom>
                <a:ln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5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5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DE" sz="105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50" i="1" dirty="0">
                    <a:solidFill>
                      <a:srgbClr val="C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19" name="Flussdiagramm: Verbinder 118">
                  <a:extLst>
                    <a:ext uri="{FF2B5EF4-FFF2-40B4-BE49-F238E27FC236}">
                      <a16:creationId xmlns:a16="http://schemas.microsoft.com/office/drawing/2014/main" id="{722B0DC8-63E0-6E9E-E422-E87AD21383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5733" y="1989915"/>
                  <a:ext cx="413838" cy="367128"/>
                </a:xfrm>
                <a:prstGeom prst="flowChartConnector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Flussdiagramm: Verbinder 119">
                  <a:extLst>
                    <a:ext uri="{FF2B5EF4-FFF2-40B4-BE49-F238E27FC236}">
                      <a16:creationId xmlns:a16="http://schemas.microsoft.com/office/drawing/2014/main" id="{8C44CB6C-FA2A-8472-B219-10C01A943785}"/>
                    </a:ext>
                  </a:extLst>
                </p:cNvPr>
                <p:cNvSpPr/>
                <p:nvPr/>
              </p:nvSpPr>
              <p:spPr>
                <a:xfrm>
                  <a:off x="8865733" y="2542543"/>
                  <a:ext cx="413838" cy="367128"/>
                </a:xfrm>
                <a:prstGeom prst="flowChartConnector">
                  <a:avLst/>
                </a:prstGeom>
                <a:ln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DE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000" i="1" dirty="0">
                    <a:solidFill>
                      <a:srgbClr val="C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0" name="Flussdiagramm: Verbinder 119">
                  <a:extLst>
                    <a:ext uri="{FF2B5EF4-FFF2-40B4-BE49-F238E27FC236}">
                      <a16:creationId xmlns:a16="http://schemas.microsoft.com/office/drawing/2014/main" id="{8C44CB6C-FA2A-8472-B219-10C01A9437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5733" y="2542543"/>
                  <a:ext cx="413838" cy="367128"/>
                </a:xfrm>
                <a:prstGeom prst="flowChartConnector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Flussdiagramm: Verbinder 120">
                  <a:extLst>
                    <a:ext uri="{FF2B5EF4-FFF2-40B4-BE49-F238E27FC236}">
                      <a16:creationId xmlns:a16="http://schemas.microsoft.com/office/drawing/2014/main" id="{5758A4CD-B003-9E34-5085-C5051DF59B51}"/>
                    </a:ext>
                  </a:extLst>
                </p:cNvPr>
                <p:cNvSpPr/>
                <p:nvPr/>
              </p:nvSpPr>
              <p:spPr>
                <a:xfrm>
                  <a:off x="8865171" y="3095171"/>
                  <a:ext cx="413838" cy="367128"/>
                </a:xfrm>
                <a:prstGeom prst="flowChartConnector">
                  <a:avLst/>
                </a:prstGeom>
                <a:ln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DE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000" i="1" dirty="0">
                    <a:solidFill>
                      <a:srgbClr val="C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1" name="Flussdiagramm: Verbinder 120">
                  <a:extLst>
                    <a:ext uri="{FF2B5EF4-FFF2-40B4-BE49-F238E27FC236}">
                      <a16:creationId xmlns:a16="http://schemas.microsoft.com/office/drawing/2014/main" id="{5758A4CD-B003-9E34-5085-C5051DF59B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5171" y="3095171"/>
                  <a:ext cx="413838" cy="367128"/>
                </a:xfrm>
                <a:prstGeom prst="flowChartConnector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Flussdiagramm: Verbinder 121">
                  <a:extLst>
                    <a:ext uri="{FF2B5EF4-FFF2-40B4-BE49-F238E27FC236}">
                      <a16:creationId xmlns:a16="http://schemas.microsoft.com/office/drawing/2014/main" id="{315389D9-1EA7-45C3-0A8E-242ADC285F23}"/>
                    </a:ext>
                  </a:extLst>
                </p:cNvPr>
                <p:cNvSpPr/>
                <p:nvPr/>
              </p:nvSpPr>
              <p:spPr>
                <a:xfrm>
                  <a:off x="8865171" y="4753055"/>
                  <a:ext cx="413838" cy="367128"/>
                </a:xfrm>
                <a:prstGeom prst="flowChartConnector">
                  <a:avLst/>
                </a:prstGeom>
                <a:ln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1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100" i="1" dirty="0">
                    <a:solidFill>
                      <a:srgbClr val="C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2" name="Flussdiagramm: Verbinder 121">
                  <a:extLst>
                    <a:ext uri="{FF2B5EF4-FFF2-40B4-BE49-F238E27FC236}">
                      <a16:creationId xmlns:a16="http://schemas.microsoft.com/office/drawing/2014/main" id="{315389D9-1EA7-45C3-0A8E-242ADC285F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5171" y="4753055"/>
                  <a:ext cx="413838" cy="367128"/>
                </a:xfrm>
                <a:prstGeom prst="flowChartConnector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Gerade Verbindung mit Pfeil 122">
              <a:extLst>
                <a:ext uri="{FF2B5EF4-FFF2-40B4-BE49-F238E27FC236}">
                  <a16:creationId xmlns:a16="http://schemas.microsoft.com/office/drawing/2014/main" id="{A712D828-BFC4-055A-4F2F-251FF431C1B4}"/>
                </a:ext>
              </a:extLst>
            </p:cNvPr>
            <p:cNvCxnSpPr>
              <a:cxnSpLocks/>
              <a:stCxn id="105" idx="0"/>
              <a:endCxn id="120" idx="3"/>
            </p:cNvCxnSpPr>
            <p:nvPr/>
          </p:nvCxnSpPr>
          <p:spPr>
            <a:xfrm flipV="1">
              <a:off x="8169399" y="2855906"/>
              <a:ext cx="756939" cy="1898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Gerade Verbindung mit Pfeil 123">
              <a:extLst>
                <a:ext uri="{FF2B5EF4-FFF2-40B4-BE49-F238E27FC236}">
                  <a16:creationId xmlns:a16="http://schemas.microsoft.com/office/drawing/2014/main" id="{3256400D-737E-0BD6-149B-9AB01C757C85}"/>
                </a:ext>
              </a:extLst>
            </p:cNvPr>
            <p:cNvCxnSpPr>
              <a:cxnSpLocks/>
              <a:stCxn id="105" idx="0"/>
              <a:endCxn id="119" idx="3"/>
            </p:cNvCxnSpPr>
            <p:nvPr/>
          </p:nvCxnSpPr>
          <p:spPr>
            <a:xfrm flipV="1">
              <a:off x="8169399" y="2303278"/>
              <a:ext cx="756939" cy="2451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>
              <a:extLst>
                <a:ext uri="{FF2B5EF4-FFF2-40B4-BE49-F238E27FC236}">
                  <a16:creationId xmlns:a16="http://schemas.microsoft.com/office/drawing/2014/main" id="{423F0F8D-CF1C-D18E-81E7-419A272275F0}"/>
                </a:ext>
              </a:extLst>
            </p:cNvPr>
            <p:cNvCxnSpPr>
              <a:cxnSpLocks/>
              <a:stCxn id="105" idx="0"/>
              <a:endCxn id="121" idx="3"/>
            </p:cNvCxnSpPr>
            <p:nvPr/>
          </p:nvCxnSpPr>
          <p:spPr>
            <a:xfrm flipV="1">
              <a:off x="8169399" y="3408534"/>
              <a:ext cx="756377" cy="1345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Gerade Verbindung mit Pfeil 135">
              <a:extLst>
                <a:ext uri="{FF2B5EF4-FFF2-40B4-BE49-F238E27FC236}">
                  <a16:creationId xmlns:a16="http://schemas.microsoft.com/office/drawing/2014/main" id="{3EE0E74A-02AA-D2CD-44EB-E3B0CFBF828C}"/>
                </a:ext>
              </a:extLst>
            </p:cNvPr>
            <p:cNvCxnSpPr>
              <a:cxnSpLocks/>
              <a:stCxn id="102" idx="6"/>
              <a:endCxn id="119" idx="2"/>
            </p:cNvCxnSpPr>
            <p:nvPr/>
          </p:nvCxnSpPr>
          <p:spPr>
            <a:xfrm flipV="1">
              <a:off x="8376880" y="2173479"/>
              <a:ext cx="488853" cy="1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Gerade Verbindung mit Pfeil 138">
              <a:extLst>
                <a:ext uri="{FF2B5EF4-FFF2-40B4-BE49-F238E27FC236}">
                  <a16:creationId xmlns:a16="http://schemas.microsoft.com/office/drawing/2014/main" id="{DA86E13D-DAE9-A01B-12BB-F47DFBD40E0C}"/>
                </a:ext>
              </a:extLst>
            </p:cNvPr>
            <p:cNvCxnSpPr>
              <a:cxnSpLocks/>
              <a:stCxn id="102" idx="6"/>
              <a:endCxn id="120" idx="2"/>
            </p:cNvCxnSpPr>
            <p:nvPr/>
          </p:nvCxnSpPr>
          <p:spPr>
            <a:xfrm>
              <a:off x="8376880" y="2174904"/>
              <a:ext cx="488853" cy="551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Gerade Verbindung mit Pfeil 141">
              <a:extLst>
                <a:ext uri="{FF2B5EF4-FFF2-40B4-BE49-F238E27FC236}">
                  <a16:creationId xmlns:a16="http://schemas.microsoft.com/office/drawing/2014/main" id="{3175B391-DDBE-4E3D-49AA-DBC9A784FD61}"/>
                </a:ext>
              </a:extLst>
            </p:cNvPr>
            <p:cNvCxnSpPr>
              <a:cxnSpLocks/>
              <a:stCxn id="102" idx="6"/>
              <a:endCxn id="121" idx="2"/>
            </p:cNvCxnSpPr>
            <p:nvPr/>
          </p:nvCxnSpPr>
          <p:spPr>
            <a:xfrm>
              <a:off x="8376880" y="2174904"/>
              <a:ext cx="488291" cy="1103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Gerade Verbindung mit Pfeil 144">
              <a:extLst>
                <a:ext uri="{FF2B5EF4-FFF2-40B4-BE49-F238E27FC236}">
                  <a16:creationId xmlns:a16="http://schemas.microsoft.com/office/drawing/2014/main" id="{1875575C-4E1E-399A-34B6-0487CFF07AB3}"/>
                </a:ext>
              </a:extLst>
            </p:cNvPr>
            <p:cNvCxnSpPr>
              <a:cxnSpLocks/>
              <a:stCxn id="103" idx="6"/>
              <a:endCxn id="119" idx="2"/>
            </p:cNvCxnSpPr>
            <p:nvPr/>
          </p:nvCxnSpPr>
          <p:spPr>
            <a:xfrm flipV="1">
              <a:off x="8376880" y="2173479"/>
              <a:ext cx="488853" cy="554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Gerade Verbindung mit Pfeil 147">
              <a:extLst>
                <a:ext uri="{FF2B5EF4-FFF2-40B4-BE49-F238E27FC236}">
                  <a16:creationId xmlns:a16="http://schemas.microsoft.com/office/drawing/2014/main" id="{6652C114-0C3D-9EB0-D3F7-3E05F5AC3A75}"/>
                </a:ext>
              </a:extLst>
            </p:cNvPr>
            <p:cNvCxnSpPr>
              <a:cxnSpLocks/>
              <a:stCxn id="103" idx="6"/>
              <a:endCxn id="120" idx="2"/>
            </p:cNvCxnSpPr>
            <p:nvPr/>
          </p:nvCxnSpPr>
          <p:spPr>
            <a:xfrm flipV="1">
              <a:off x="8376880" y="2726107"/>
              <a:ext cx="488853" cy="1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Gerade Verbindung mit Pfeil 150">
              <a:extLst>
                <a:ext uri="{FF2B5EF4-FFF2-40B4-BE49-F238E27FC236}">
                  <a16:creationId xmlns:a16="http://schemas.microsoft.com/office/drawing/2014/main" id="{237F896F-07B1-3D59-DB9D-4C0C9D17617D}"/>
                </a:ext>
              </a:extLst>
            </p:cNvPr>
            <p:cNvCxnSpPr>
              <a:cxnSpLocks/>
              <a:stCxn id="103" idx="6"/>
              <a:endCxn id="121" idx="2"/>
            </p:cNvCxnSpPr>
            <p:nvPr/>
          </p:nvCxnSpPr>
          <p:spPr>
            <a:xfrm>
              <a:off x="8376880" y="2727532"/>
              <a:ext cx="488291" cy="551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Gerade Verbindung mit Pfeil 154">
              <a:extLst>
                <a:ext uri="{FF2B5EF4-FFF2-40B4-BE49-F238E27FC236}">
                  <a16:creationId xmlns:a16="http://schemas.microsoft.com/office/drawing/2014/main" id="{1D44C648-2916-D95F-C137-E7872463757E}"/>
                </a:ext>
              </a:extLst>
            </p:cNvPr>
            <p:cNvCxnSpPr>
              <a:cxnSpLocks/>
              <a:stCxn id="104" idx="6"/>
              <a:endCxn id="119" idx="2"/>
            </p:cNvCxnSpPr>
            <p:nvPr/>
          </p:nvCxnSpPr>
          <p:spPr>
            <a:xfrm flipV="1">
              <a:off x="8376318" y="2173479"/>
              <a:ext cx="489415" cy="1106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Gerade Verbindung mit Pfeil 157">
              <a:extLst>
                <a:ext uri="{FF2B5EF4-FFF2-40B4-BE49-F238E27FC236}">
                  <a16:creationId xmlns:a16="http://schemas.microsoft.com/office/drawing/2014/main" id="{8377BC84-EAFC-66C5-589D-C4EF434D0A4A}"/>
                </a:ext>
              </a:extLst>
            </p:cNvPr>
            <p:cNvCxnSpPr>
              <a:cxnSpLocks/>
              <a:stCxn id="104" idx="6"/>
              <a:endCxn id="120" idx="2"/>
            </p:cNvCxnSpPr>
            <p:nvPr/>
          </p:nvCxnSpPr>
          <p:spPr>
            <a:xfrm flipV="1">
              <a:off x="8376318" y="2726107"/>
              <a:ext cx="489415" cy="554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Gerade Verbindung mit Pfeil 160">
              <a:extLst>
                <a:ext uri="{FF2B5EF4-FFF2-40B4-BE49-F238E27FC236}">
                  <a16:creationId xmlns:a16="http://schemas.microsoft.com/office/drawing/2014/main" id="{9A578CE2-7E79-FE0A-53A1-B10845392064}"/>
                </a:ext>
              </a:extLst>
            </p:cNvPr>
            <p:cNvCxnSpPr>
              <a:cxnSpLocks/>
              <a:stCxn id="104" idx="6"/>
              <a:endCxn id="121" idx="2"/>
            </p:cNvCxnSpPr>
            <p:nvPr/>
          </p:nvCxnSpPr>
          <p:spPr>
            <a:xfrm flipV="1">
              <a:off x="8376318" y="3278735"/>
              <a:ext cx="488853" cy="1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Gerade Verbindung mit Pfeil 163">
              <a:extLst>
                <a:ext uri="{FF2B5EF4-FFF2-40B4-BE49-F238E27FC236}">
                  <a16:creationId xmlns:a16="http://schemas.microsoft.com/office/drawing/2014/main" id="{2C73A09C-EBF8-448F-C0EC-D33B9FCD8BD8}"/>
                </a:ext>
              </a:extLst>
            </p:cNvPr>
            <p:cNvCxnSpPr>
              <a:cxnSpLocks/>
              <a:stCxn id="102" idx="6"/>
              <a:endCxn id="122" idx="2"/>
            </p:cNvCxnSpPr>
            <p:nvPr/>
          </p:nvCxnSpPr>
          <p:spPr>
            <a:xfrm>
              <a:off x="8376880" y="2174904"/>
              <a:ext cx="488291" cy="27617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Gerade Verbindung mit Pfeil 166">
              <a:extLst>
                <a:ext uri="{FF2B5EF4-FFF2-40B4-BE49-F238E27FC236}">
                  <a16:creationId xmlns:a16="http://schemas.microsoft.com/office/drawing/2014/main" id="{7B684EF8-9EAE-AAD1-AF93-E3819431C7DB}"/>
                </a:ext>
              </a:extLst>
            </p:cNvPr>
            <p:cNvCxnSpPr>
              <a:cxnSpLocks/>
              <a:stCxn id="103" idx="6"/>
            </p:cNvCxnSpPr>
            <p:nvPr/>
          </p:nvCxnSpPr>
          <p:spPr>
            <a:xfrm>
              <a:off x="8376880" y="2727532"/>
              <a:ext cx="462211" cy="22090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Gerade Verbindung mit Pfeil 169">
              <a:extLst>
                <a:ext uri="{FF2B5EF4-FFF2-40B4-BE49-F238E27FC236}">
                  <a16:creationId xmlns:a16="http://schemas.microsoft.com/office/drawing/2014/main" id="{118713A3-2A99-93A4-C5F5-4A626DF0FC96}"/>
                </a:ext>
              </a:extLst>
            </p:cNvPr>
            <p:cNvCxnSpPr>
              <a:cxnSpLocks/>
              <a:stCxn id="104" idx="6"/>
              <a:endCxn id="122" idx="2"/>
            </p:cNvCxnSpPr>
            <p:nvPr/>
          </p:nvCxnSpPr>
          <p:spPr>
            <a:xfrm>
              <a:off x="8376318" y="3280160"/>
              <a:ext cx="488853" cy="1656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Rechteck 172">
                  <a:extLst>
                    <a:ext uri="{FF2B5EF4-FFF2-40B4-BE49-F238E27FC236}">
                      <a16:creationId xmlns:a16="http://schemas.microsoft.com/office/drawing/2014/main" id="{0AF07123-4892-8B45-D8C5-3D05B757FA9D}"/>
                    </a:ext>
                  </a:extLst>
                </p:cNvPr>
                <p:cNvSpPr/>
                <p:nvPr/>
              </p:nvSpPr>
              <p:spPr>
                <a:xfrm>
                  <a:off x="9875515" y="1982624"/>
                  <a:ext cx="851781" cy="314770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rgbClr val="7030A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3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n>
                              <a:solidFill>
                                <a:srgbClr val="7030A0"/>
                              </a:solidFill>
                            </a:ln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de-DE" dirty="0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mc:Choice>
          <mc:Fallback>
            <p:sp>
              <p:nvSpPr>
                <p:cNvPr id="173" name="Rechteck 172">
                  <a:extLst>
                    <a:ext uri="{FF2B5EF4-FFF2-40B4-BE49-F238E27FC236}">
                      <a16:creationId xmlns:a16="http://schemas.microsoft.com/office/drawing/2014/main" id="{0AF07123-4892-8B45-D8C5-3D05B757FA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5515" y="1982624"/>
                  <a:ext cx="851781" cy="3147701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 w="9525" cap="flat" cmpd="sng" algn="ctr">
                  <a:solidFill>
                    <a:srgbClr val="7030A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Gerade Verbindung mit Pfeil 173">
              <a:extLst>
                <a:ext uri="{FF2B5EF4-FFF2-40B4-BE49-F238E27FC236}">
                  <a16:creationId xmlns:a16="http://schemas.microsoft.com/office/drawing/2014/main" id="{14919859-2B06-181B-DD06-1B3A2418A99A}"/>
                </a:ext>
              </a:extLst>
            </p:cNvPr>
            <p:cNvCxnSpPr>
              <a:cxnSpLocks/>
              <a:stCxn id="119" idx="6"/>
            </p:cNvCxnSpPr>
            <p:nvPr/>
          </p:nvCxnSpPr>
          <p:spPr>
            <a:xfrm>
              <a:off x="9279571" y="2173479"/>
              <a:ext cx="6030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Gerade Verbindung mit Pfeil 176">
              <a:extLst>
                <a:ext uri="{FF2B5EF4-FFF2-40B4-BE49-F238E27FC236}">
                  <a16:creationId xmlns:a16="http://schemas.microsoft.com/office/drawing/2014/main" id="{C7259906-975C-5B59-FBDA-2597C08FB88D}"/>
                </a:ext>
              </a:extLst>
            </p:cNvPr>
            <p:cNvCxnSpPr>
              <a:cxnSpLocks/>
              <a:stCxn id="120" idx="6"/>
            </p:cNvCxnSpPr>
            <p:nvPr/>
          </p:nvCxnSpPr>
          <p:spPr>
            <a:xfrm>
              <a:off x="9279571" y="2726107"/>
              <a:ext cx="5959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Gerade Verbindung mit Pfeil 180">
              <a:extLst>
                <a:ext uri="{FF2B5EF4-FFF2-40B4-BE49-F238E27FC236}">
                  <a16:creationId xmlns:a16="http://schemas.microsoft.com/office/drawing/2014/main" id="{5DB1586A-A6E6-505F-A0F5-F3A8C8A2C7A7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>
              <a:off x="9279009" y="3278735"/>
              <a:ext cx="6104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Gerade Verbindung mit Pfeil 181">
              <a:extLst>
                <a:ext uri="{FF2B5EF4-FFF2-40B4-BE49-F238E27FC236}">
                  <a16:creationId xmlns:a16="http://schemas.microsoft.com/office/drawing/2014/main" id="{2A5450D1-E741-5982-2B22-42A419E5453C}"/>
                </a:ext>
              </a:extLst>
            </p:cNvPr>
            <p:cNvCxnSpPr>
              <a:cxnSpLocks/>
              <a:stCxn id="122" idx="6"/>
            </p:cNvCxnSpPr>
            <p:nvPr/>
          </p:nvCxnSpPr>
          <p:spPr>
            <a:xfrm>
              <a:off x="9279009" y="4936619"/>
              <a:ext cx="5730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4" name="Textfeld 183">
              <a:extLst>
                <a:ext uri="{FF2B5EF4-FFF2-40B4-BE49-F238E27FC236}">
                  <a16:creationId xmlns:a16="http://schemas.microsoft.com/office/drawing/2014/main" id="{911447D7-FA47-3520-F8C6-7E5711022BE0}"/>
                </a:ext>
              </a:extLst>
            </p:cNvPr>
            <p:cNvSpPr txBox="1"/>
            <p:nvPr/>
          </p:nvSpPr>
          <p:spPr>
            <a:xfrm>
              <a:off x="4218236" y="1616002"/>
              <a:ext cx="76195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b="1" dirty="0">
                  <a:solidFill>
                    <a:schemeClr val="accent1"/>
                  </a:solidFill>
                </a:rPr>
                <a:t>Input </a:t>
              </a:r>
            </a:p>
            <a:p>
              <a:r>
                <a:rPr lang="de-DE" sz="1000" b="1" dirty="0" err="1">
                  <a:solidFill>
                    <a:schemeClr val="accent1"/>
                  </a:solidFill>
                </a:rPr>
                <a:t>Sequenze</a:t>
              </a:r>
              <a:endParaRPr lang="de-DE" sz="1000" b="1" dirty="0">
                <a:solidFill>
                  <a:schemeClr val="accent1"/>
                </a:solidFill>
              </a:endParaRPr>
            </a:p>
          </p:txBody>
        </p:sp>
        <p:sp>
          <p:nvSpPr>
            <p:cNvPr id="185" name="Textfeld 184">
              <a:extLst>
                <a:ext uri="{FF2B5EF4-FFF2-40B4-BE49-F238E27FC236}">
                  <a16:creationId xmlns:a16="http://schemas.microsoft.com/office/drawing/2014/main" id="{BC2461E2-FE03-9C94-AEC9-F2F57AA215E2}"/>
                </a:ext>
              </a:extLst>
            </p:cNvPr>
            <p:cNvSpPr txBox="1"/>
            <p:nvPr/>
          </p:nvSpPr>
          <p:spPr>
            <a:xfrm>
              <a:off x="5482260" y="1686431"/>
              <a:ext cx="1537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b="1" dirty="0">
                  <a:solidFill>
                    <a:schemeClr val="accent6"/>
                  </a:solidFill>
                </a:rPr>
                <a:t>2 </a:t>
              </a:r>
              <a:r>
                <a:rPr lang="de-DE" sz="1000" b="1" dirty="0" err="1">
                  <a:solidFill>
                    <a:schemeClr val="accent6"/>
                  </a:solidFill>
                </a:rPr>
                <a:t>recurrent</a:t>
              </a:r>
              <a:r>
                <a:rPr lang="de-DE" sz="1000" b="1" dirty="0">
                  <a:solidFill>
                    <a:schemeClr val="accent6"/>
                  </a:solidFill>
                </a:rPr>
                <a:t> LSTM </a:t>
              </a:r>
              <a:r>
                <a:rPr lang="de-DE" sz="1000" b="1" dirty="0" err="1">
                  <a:solidFill>
                    <a:schemeClr val="accent6"/>
                  </a:solidFill>
                </a:rPr>
                <a:t>Layers</a:t>
              </a:r>
              <a:endParaRPr lang="de-DE" sz="1000" b="1" dirty="0">
                <a:solidFill>
                  <a:schemeClr val="accent6"/>
                </a:solidFill>
              </a:endParaRPr>
            </a:p>
          </p:txBody>
        </p:sp>
        <p:sp>
          <p:nvSpPr>
            <p:cNvPr id="186" name="Textfeld 185">
              <a:extLst>
                <a:ext uri="{FF2B5EF4-FFF2-40B4-BE49-F238E27FC236}">
                  <a16:creationId xmlns:a16="http://schemas.microsoft.com/office/drawing/2014/main" id="{BC8FB4FB-F392-7CA7-DB6A-9617C8AED407}"/>
                </a:ext>
              </a:extLst>
            </p:cNvPr>
            <p:cNvSpPr txBox="1"/>
            <p:nvPr/>
          </p:nvSpPr>
          <p:spPr>
            <a:xfrm>
              <a:off x="7683226" y="1533846"/>
              <a:ext cx="1160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b="1" dirty="0">
                  <a:solidFill>
                    <a:schemeClr val="accent4"/>
                  </a:solidFill>
                </a:rPr>
                <a:t>Fully </a:t>
              </a:r>
            </a:p>
            <a:p>
              <a:pPr algn="ctr"/>
              <a:r>
                <a:rPr lang="de-DE" sz="1000" b="1" dirty="0" err="1">
                  <a:solidFill>
                    <a:schemeClr val="accent4"/>
                  </a:solidFill>
                </a:rPr>
                <a:t>connected</a:t>
              </a:r>
              <a:r>
                <a:rPr lang="de-DE" sz="1000" b="1" dirty="0">
                  <a:solidFill>
                    <a:schemeClr val="accent4"/>
                  </a:solidFill>
                </a:rPr>
                <a:t> Layer</a:t>
              </a:r>
            </a:p>
          </p:txBody>
        </p:sp>
        <p:sp>
          <p:nvSpPr>
            <p:cNvPr id="187" name="Textfeld 186">
              <a:extLst>
                <a:ext uri="{FF2B5EF4-FFF2-40B4-BE49-F238E27FC236}">
                  <a16:creationId xmlns:a16="http://schemas.microsoft.com/office/drawing/2014/main" id="{993BF1A8-A261-F55C-7655-274549A032A0}"/>
                </a:ext>
              </a:extLst>
            </p:cNvPr>
            <p:cNvSpPr txBox="1"/>
            <p:nvPr/>
          </p:nvSpPr>
          <p:spPr>
            <a:xfrm>
              <a:off x="8638459" y="1676754"/>
              <a:ext cx="761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b="1" dirty="0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88" name="Textfeld 187">
              <a:extLst>
                <a:ext uri="{FF2B5EF4-FFF2-40B4-BE49-F238E27FC236}">
                  <a16:creationId xmlns:a16="http://schemas.microsoft.com/office/drawing/2014/main" id="{B10C5A68-04C3-A5D6-D728-AE872D6F1A21}"/>
                </a:ext>
              </a:extLst>
            </p:cNvPr>
            <p:cNvSpPr txBox="1"/>
            <p:nvPr/>
          </p:nvSpPr>
          <p:spPr>
            <a:xfrm>
              <a:off x="9852064" y="1624430"/>
              <a:ext cx="761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b="1" dirty="0" err="1">
                  <a:solidFill>
                    <a:srgbClr val="7030A0"/>
                  </a:solidFill>
                </a:rPr>
                <a:t>NLLLoss</a:t>
              </a:r>
              <a:endParaRPr lang="de-DE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189" name="Textfeld 188">
              <a:extLst>
                <a:ext uri="{FF2B5EF4-FFF2-40B4-BE49-F238E27FC236}">
                  <a16:creationId xmlns:a16="http://schemas.microsoft.com/office/drawing/2014/main" id="{16F6A519-8E1F-84E6-7605-F18426A9F29B}"/>
                </a:ext>
              </a:extLst>
            </p:cNvPr>
            <p:cNvSpPr txBox="1"/>
            <p:nvPr/>
          </p:nvSpPr>
          <p:spPr>
            <a:xfrm>
              <a:off x="7864338" y="5941213"/>
              <a:ext cx="481222" cy="26161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de-DE" sz="1100" dirty="0" err="1">
                  <a:solidFill>
                    <a:schemeClr val="bg2">
                      <a:lumMod val="50000"/>
                    </a:schemeClr>
                  </a:solidFill>
                </a:rPr>
                <a:t>ReLU</a:t>
              </a:r>
              <a:endParaRPr lang="de-DE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190" name="Gerade Verbindung mit Pfeil 189">
              <a:extLst>
                <a:ext uri="{FF2B5EF4-FFF2-40B4-BE49-F238E27FC236}">
                  <a16:creationId xmlns:a16="http://schemas.microsoft.com/office/drawing/2014/main" id="{1319AC92-CEB4-E874-ED73-A4B6A633D6B1}"/>
                </a:ext>
              </a:extLst>
            </p:cNvPr>
            <p:cNvCxnSpPr>
              <a:cxnSpLocks/>
              <a:stCxn id="105" idx="6"/>
              <a:endCxn id="122" idx="2"/>
            </p:cNvCxnSpPr>
            <p:nvPr/>
          </p:nvCxnSpPr>
          <p:spPr>
            <a:xfrm flipV="1">
              <a:off x="8376318" y="4936619"/>
              <a:ext cx="488853" cy="1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Gerade Verbindung mit Pfeil 195">
              <a:extLst>
                <a:ext uri="{FF2B5EF4-FFF2-40B4-BE49-F238E27FC236}">
                  <a16:creationId xmlns:a16="http://schemas.microsoft.com/office/drawing/2014/main" id="{8586FE16-4FB9-EBE5-425D-11E10483C5EC}"/>
                </a:ext>
              </a:extLst>
            </p:cNvPr>
            <p:cNvCxnSpPr>
              <a:cxnSpLocks/>
              <a:stCxn id="189" idx="0"/>
            </p:cNvCxnSpPr>
            <p:nvPr/>
          </p:nvCxnSpPr>
          <p:spPr>
            <a:xfrm flipV="1">
              <a:off x="8104949" y="5328065"/>
              <a:ext cx="420789" cy="613148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9" name="Textfeld 198">
              <a:extLst>
                <a:ext uri="{FF2B5EF4-FFF2-40B4-BE49-F238E27FC236}">
                  <a16:creationId xmlns:a16="http://schemas.microsoft.com/office/drawing/2014/main" id="{D4DB894A-1C5E-7F9F-BD3A-DC9DE857C1B7}"/>
                </a:ext>
              </a:extLst>
            </p:cNvPr>
            <p:cNvSpPr txBox="1"/>
            <p:nvPr/>
          </p:nvSpPr>
          <p:spPr>
            <a:xfrm>
              <a:off x="6388346" y="5968725"/>
              <a:ext cx="1111202" cy="60016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bg2">
                      <a:lumMod val="50000"/>
                    </a:schemeClr>
                  </a:solidFill>
                </a:rPr>
                <a:t>Hidden </a:t>
              </a:r>
              <a:r>
                <a:rPr lang="de-DE" sz="1100" dirty="0" err="1">
                  <a:solidFill>
                    <a:schemeClr val="bg2">
                      <a:lumMod val="50000"/>
                    </a:schemeClr>
                  </a:solidFill>
                </a:rPr>
                <a:t>state</a:t>
              </a:r>
              <a:r>
                <a:rPr lang="de-DE" sz="11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</a:p>
            <a:p>
              <a:r>
                <a:rPr lang="de-DE" sz="1100" dirty="0" err="1">
                  <a:solidFill>
                    <a:schemeClr val="bg2">
                      <a:lumMod val="50000"/>
                    </a:schemeClr>
                  </a:solidFill>
                </a:rPr>
                <a:t>Of</a:t>
              </a:r>
              <a:r>
                <a:rPr lang="de-DE" sz="1100" dirty="0">
                  <a:solidFill>
                    <a:schemeClr val="bg2">
                      <a:lumMod val="50000"/>
                    </a:schemeClr>
                  </a:solidFill>
                </a:rPr>
                <a:t> last LSTM</a:t>
              </a:r>
            </a:p>
            <a:p>
              <a:r>
                <a:rPr lang="de-DE" sz="1100" dirty="0" err="1">
                  <a:solidFill>
                    <a:schemeClr val="bg2">
                      <a:lumMod val="50000"/>
                    </a:schemeClr>
                  </a:solidFill>
                </a:rPr>
                <a:t>Cell</a:t>
              </a:r>
              <a:r>
                <a:rPr lang="de-DE" sz="1100" dirty="0">
                  <a:solidFill>
                    <a:schemeClr val="bg2">
                      <a:lumMod val="50000"/>
                    </a:schemeClr>
                  </a:solidFill>
                </a:rPr>
                <a:t> in </a:t>
              </a:r>
              <a:r>
                <a:rPr lang="de-DE" sz="1100" dirty="0" err="1">
                  <a:solidFill>
                    <a:schemeClr val="bg2">
                      <a:lumMod val="50000"/>
                    </a:schemeClr>
                  </a:solidFill>
                </a:rPr>
                <a:t>seqeunce</a:t>
              </a:r>
              <a:endParaRPr lang="de-DE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200" name="Gerade Verbindung mit Pfeil 199">
              <a:extLst>
                <a:ext uri="{FF2B5EF4-FFF2-40B4-BE49-F238E27FC236}">
                  <a16:creationId xmlns:a16="http://schemas.microsoft.com/office/drawing/2014/main" id="{8838E827-F3F7-9E1A-A385-F1BB30F1B141}"/>
                </a:ext>
              </a:extLst>
            </p:cNvPr>
            <p:cNvCxnSpPr>
              <a:cxnSpLocks/>
              <a:stCxn id="199" idx="0"/>
            </p:cNvCxnSpPr>
            <p:nvPr/>
          </p:nvCxnSpPr>
          <p:spPr>
            <a:xfrm flipV="1">
              <a:off x="6943947" y="5270170"/>
              <a:ext cx="405428" cy="698555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" name="Textfeld 204">
              <a:extLst>
                <a:ext uri="{FF2B5EF4-FFF2-40B4-BE49-F238E27FC236}">
                  <a16:creationId xmlns:a16="http://schemas.microsoft.com/office/drawing/2014/main" id="{EE9507FF-D980-98AB-C7D8-9F046267F87A}"/>
                </a:ext>
              </a:extLst>
            </p:cNvPr>
            <p:cNvSpPr txBox="1"/>
            <p:nvPr/>
          </p:nvSpPr>
          <p:spPr>
            <a:xfrm>
              <a:off x="8860523" y="5929108"/>
              <a:ext cx="956061" cy="26161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2">
                      <a:lumMod val="50000"/>
                    </a:schemeClr>
                  </a:solidFill>
                </a:rPr>
                <a:t>Log-</a:t>
              </a:r>
              <a:r>
                <a:rPr lang="de-DE" sz="1100" dirty="0" err="1">
                  <a:solidFill>
                    <a:schemeClr val="bg2">
                      <a:lumMod val="50000"/>
                    </a:schemeClr>
                  </a:solidFill>
                </a:rPr>
                <a:t>Softmax</a:t>
              </a:r>
              <a:endParaRPr lang="de-DE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206" name="Gerade Verbindung mit Pfeil 205">
              <a:extLst>
                <a:ext uri="{FF2B5EF4-FFF2-40B4-BE49-F238E27FC236}">
                  <a16:creationId xmlns:a16="http://schemas.microsoft.com/office/drawing/2014/main" id="{FDA51110-5FF6-7842-E724-B0B2A6FEEB0B}"/>
                </a:ext>
              </a:extLst>
            </p:cNvPr>
            <p:cNvCxnSpPr>
              <a:cxnSpLocks/>
              <a:stCxn id="205" idx="0"/>
            </p:cNvCxnSpPr>
            <p:nvPr/>
          </p:nvCxnSpPr>
          <p:spPr>
            <a:xfrm flipH="1" flipV="1">
              <a:off x="9338553" y="5327850"/>
              <a:ext cx="1" cy="601258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5" name="Textfeld 214">
              <a:extLst>
                <a:ext uri="{FF2B5EF4-FFF2-40B4-BE49-F238E27FC236}">
                  <a16:creationId xmlns:a16="http://schemas.microsoft.com/office/drawing/2014/main" id="{9FE5A74F-1B0E-15D1-85AB-9D48C4F014F6}"/>
                </a:ext>
              </a:extLst>
            </p:cNvPr>
            <p:cNvSpPr txBox="1"/>
            <p:nvPr/>
          </p:nvSpPr>
          <p:spPr>
            <a:xfrm>
              <a:off x="9219675" y="1969201"/>
              <a:ext cx="6580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b="1" dirty="0"/>
                <a:t>P(y=0|x)</a:t>
              </a:r>
            </a:p>
          </p:txBody>
        </p:sp>
        <p:sp>
          <p:nvSpPr>
            <p:cNvPr id="216" name="Textfeld 215">
              <a:extLst>
                <a:ext uri="{FF2B5EF4-FFF2-40B4-BE49-F238E27FC236}">
                  <a16:creationId xmlns:a16="http://schemas.microsoft.com/office/drawing/2014/main" id="{1AAF9FCB-0FA2-74AC-2970-24A269291635}"/>
                </a:ext>
              </a:extLst>
            </p:cNvPr>
            <p:cNvSpPr txBox="1"/>
            <p:nvPr/>
          </p:nvSpPr>
          <p:spPr>
            <a:xfrm>
              <a:off x="9231400" y="2489044"/>
              <a:ext cx="6580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b="1" dirty="0"/>
                <a:t>P(y=1|x)</a:t>
              </a:r>
            </a:p>
          </p:txBody>
        </p:sp>
        <p:sp>
          <p:nvSpPr>
            <p:cNvPr id="217" name="Textfeld 216">
              <a:extLst>
                <a:ext uri="{FF2B5EF4-FFF2-40B4-BE49-F238E27FC236}">
                  <a16:creationId xmlns:a16="http://schemas.microsoft.com/office/drawing/2014/main" id="{F8DB3914-563E-916B-23AC-BDEF448DF1DD}"/>
                </a:ext>
              </a:extLst>
            </p:cNvPr>
            <p:cNvSpPr txBox="1"/>
            <p:nvPr/>
          </p:nvSpPr>
          <p:spPr>
            <a:xfrm>
              <a:off x="9236694" y="3020790"/>
              <a:ext cx="6580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b="1" dirty="0"/>
                <a:t>P(y=2|x)</a:t>
              </a:r>
            </a:p>
          </p:txBody>
        </p:sp>
        <p:sp>
          <p:nvSpPr>
            <p:cNvPr id="218" name="Textfeld 217">
              <a:extLst>
                <a:ext uri="{FF2B5EF4-FFF2-40B4-BE49-F238E27FC236}">
                  <a16:creationId xmlns:a16="http://schemas.microsoft.com/office/drawing/2014/main" id="{575EE2DE-ACDA-607A-A576-FC17354E2851}"/>
                </a:ext>
              </a:extLst>
            </p:cNvPr>
            <p:cNvSpPr txBox="1"/>
            <p:nvPr/>
          </p:nvSpPr>
          <p:spPr>
            <a:xfrm>
              <a:off x="9197949" y="4723421"/>
              <a:ext cx="6580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b="1" dirty="0"/>
                <a:t>P(y=13|x)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3" name="Flussdiagramm: Verbinder 222">
                  <a:extLst>
                    <a:ext uri="{FF2B5EF4-FFF2-40B4-BE49-F238E27FC236}">
                      <a16:creationId xmlns:a16="http://schemas.microsoft.com/office/drawing/2014/main" id="{539A4541-F70D-EB22-1BF7-334B22A3F29E}"/>
                    </a:ext>
                  </a:extLst>
                </p:cNvPr>
                <p:cNvSpPr/>
                <p:nvPr/>
              </p:nvSpPr>
              <p:spPr>
                <a:xfrm>
                  <a:off x="4334067" y="2535252"/>
                  <a:ext cx="359088" cy="334259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000" b="0" dirty="0"/>
                </a:p>
              </p:txBody>
            </p:sp>
          </mc:Choice>
          <mc:Fallback>
            <p:sp>
              <p:nvSpPr>
                <p:cNvPr id="223" name="Flussdiagramm: Verbinder 222">
                  <a:extLst>
                    <a:ext uri="{FF2B5EF4-FFF2-40B4-BE49-F238E27FC236}">
                      <a16:creationId xmlns:a16="http://schemas.microsoft.com/office/drawing/2014/main" id="{539A4541-F70D-EB22-1BF7-334B22A3F2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4067" y="2535252"/>
                  <a:ext cx="359088" cy="334259"/>
                </a:xfrm>
                <a:prstGeom prst="flowChartConnector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2332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525FD-2E31-489D-CDB1-9C1BC6A01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647" y="292880"/>
            <a:ext cx="2829369" cy="16213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Approach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Kreis: nicht ausgefüllt 28">
            <a:extLst>
              <a:ext uri="{FF2B5EF4-FFF2-40B4-BE49-F238E27FC236}">
                <a16:creationId xmlns:a16="http://schemas.microsoft.com/office/drawing/2014/main" id="{2A951706-D308-1519-D051-7B0133C79DBF}"/>
              </a:ext>
            </a:extLst>
          </p:cNvPr>
          <p:cNvSpPr/>
          <p:nvPr/>
        </p:nvSpPr>
        <p:spPr>
          <a:xfrm>
            <a:off x="-3223896" y="290555"/>
            <a:ext cx="5850534" cy="6405073"/>
          </a:xfrm>
          <a:prstGeom prst="donut">
            <a:avLst>
              <a:gd name="adj" fmla="val 2397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BC3460EC-F9BE-340A-10ED-1976B44FE95D}"/>
              </a:ext>
            </a:extLst>
          </p:cNvPr>
          <p:cNvGrpSpPr/>
          <p:nvPr/>
        </p:nvGrpSpPr>
        <p:grpSpPr>
          <a:xfrm>
            <a:off x="564555" y="4674881"/>
            <a:ext cx="1235250" cy="1235250"/>
            <a:chOff x="564555" y="4674881"/>
            <a:chExt cx="1235250" cy="1235250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9F80B4FB-3421-02CF-EA1D-0B8C4C4783CB}"/>
                </a:ext>
              </a:extLst>
            </p:cNvPr>
            <p:cNvSpPr/>
            <p:nvPr/>
          </p:nvSpPr>
          <p:spPr>
            <a:xfrm>
              <a:off x="564555" y="4674881"/>
              <a:ext cx="1235250" cy="1235250"/>
            </a:xfrm>
            <a:prstGeom prst="ellipse">
              <a:avLst/>
            </a:prstGeom>
            <a:solidFill>
              <a:srgbClr val="7A96B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pic>
          <p:nvPicPr>
            <p:cNvPr id="36" name="Grafik 35" descr="Tools mit einfarbiger Füllung">
              <a:extLst>
                <a:ext uri="{FF2B5EF4-FFF2-40B4-BE49-F238E27FC236}">
                  <a16:creationId xmlns:a16="http://schemas.microsoft.com/office/drawing/2014/main" id="{552DDEC0-C161-ED88-650C-2A852D2F9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4980" y="4846532"/>
              <a:ext cx="914400" cy="914400"/>
            </a:xfrm>
            <a:prstGeom prst="rect">
              <a:avLst/>
            </a:prstGeom>
          </p:spPr>
        </p:pic>
      </p:grpSp>
      <p:sp>
        <p:nvSpPr>
          <p:cNvPr id="30" name="Ellipse 29">
            <a:extLst>
              <a:ext uri="{FF2B5EF4-FFF2-40B4-BE49-F238E27FC236}">
                <a16:creationId xmlns:a16="http://schemas.microsoft.com/office/drawing/2014/main" id="{D5B70B9B-4D7D-619A-FF91-3704B4617A18}"/>
              </a:ext>
            </a:extLst>
          </p:cNvPr>
          <p:cNvSpPr/>
          <p:nvPr/>
        </p:nvSpPr>
        <p:spPr>
          <a:xfrm>
            <a:off x="598649" y="1008402"/>
            <a:ext cx="1235250" cy="1235250"/>
          </a:xfrm>
          <a:prstGeom prst="ellipse">
            <a:avLst/>
          </a:prstGeom>
          <a:solidFill>
            <a:srgbClr val="7A96B1">
              <a:alpha val="30000"/>
            </a:srgb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/>
          </a:p>
        </p:txBody>
      </p:sp>
      <p:pic>
        <p:nvPicPr>
          <p:cNvPr id="38" name="Grafik 37" descr="Entscheidungsdiagramm mit einfarbiger Füllung">
            <a:extLst>
              <a:ext uri="{FF2B5EF4-FFF2-40B4-BE49-F238E27FC236}">
                <a16:creationId xmlns:a16="http://schemas.microsoft.com/office/drawing/2014/main" id="{531BAEB8-2BB0-E444-6CF5-63FE4C6C1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074" y="1168827"/>
            <a:ext cx="914400" cy="914400"/>
          </a:xfrm>
          <a:prstGeom prst="rect">
            <a:avLst/>
          </a:prstGeom>
          <a:effectLst/>
        </p:spPr>
      </p:pic>
      <p:sp>
        <p:nvSpPr>
          <p:cNvPr id="32" name="Ellipse 31">
            <a:extLst>
              <a:ext uri="{FF2B5EF4-FFF2-40B4-BE49-F238E27FC236}">
                <a16:creationId xmlns:a16="http://schemas.microsoft.com/office/drawing/2014/main" id="{E8251495-6B1B-BB07-B122-50D0B7C700AF}"/>
              </a:ext>
            </a:extLst>
          </p:cNvPr>
          <p:cNvSpPr/>
          <p:nvPr/>
        </p:nvSpPr>
        <p:spPr>
          <a:xfrm>
            <a:off x="1266738" y="2676587"/>
            <a:ext cx="1235250" cy="1235250"/>
          </a:xfrm>
          <a:prstGeom prst="ellipse">
            <a:avLst/>
          </a:prstGeom>
          <a:solidFill>
            <a:srgbClr val="7A96B1">
              <a:alpha val="30000"/>
            </a:srgb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/>
          </a:p>
        </p:txBody>
      </p:sp>
      <p:pic>
        <p:nvPicPr>
          <p:cNvPr id="40" name="Grafik 39" descr="Crashtest-Dummy mit einfarbiger Füllung">
            <a:extLst>
              <a:ext uri="{FF2B5EF4-FFF2-40B4-BE49-F238E27FC236}">
                <a16:creationId xmlns:a16="http://schemas.microsoft.com/office/drawing/2014/main" id="{C77DD3CC-49F5-86DE-9F1F-87E5A60160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27163" y="2837012"/>
            <a:ext cx="914400" cy="914400"/>
          </a:xfrm>
          <a:prstGeom prst="rect">
            <a:avLst/>
          </a:prstGeom>
        </p:spPr>
      </p:pic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5AC5D839-6E6B-B351-2167-33A8610E5867}"/>
              </a:ext>
            </a:extLst>
          </p:cNvPr>
          <p:cNvSpPr/>
          <p:nvPr/>
        </p:nvSpPr>
        <p:spPr>
          <a:xfrm>
            <a:off x="522642" y="4580879"/>
            <a:ext cx="4348462" cy="132925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r"/>
            <a:r>
              <a:rPr lang="de-DE" dirty="0"/>
              <a:t>Fine –Tuning	 </a:t>
            </a:r>
          </a:p>
        </p:txBody>
      </p:sp>
    </p:spTree>
    <p:extLst>
      <p:ext uri="{BB962C8B-B14F-4D97-AF65-F5344CB8AC3E}">
        <p14:creationId xmlns:p14="http://schemas.microsoft.com/office/powerpoint/2010/main" val="3382381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3DC051-6356-8A93-7B27-2DBC749E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43658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Evaluation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A848D4-E6BE-D733-6EFA-ECCF08D33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981200"/>
            <a:ext cx="10536524" cy="4013699"/>
          </a:xfrm>
        </p:spPr>
        <p:txBody>
          <a:bodyPr anchor="ctr">
            <a:normAutofit/>
          </a:bodyPr>
          <a:lstStyle/>
          <a:p>
            <a:endParaRPr lang="de-DE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219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0E59DEE-B0D3-5133-094E-8E3B6FDD6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chemeClr val="tx2"/>
                </a:solidFill>
              </a:rPr>
              <a:t>Thank you for your attention!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15276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Breitbild</PresentationFormat>
  <Paragraphs>69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</vt:lpstr>
      <vt:lpstr>Activities of Daily Living-recognition-with-wrist-worn-accelerometer</vt:lpstr>
      <vt:lpstr>Agenda  </vt:lpstr>
      <vt:lpstr>Problem Statement ”Analysis of human behavior recognition algorithms based on acceleration data” [1] </vt:lpstr>
      <vt:lpstr>Approach</vt:lpstr>
      <vt:lpstr>Approach</vt:lpstr>
      <vt:lpstr>Approach</vt:lpstr>
      <vt:lpstr>Approach</vt:lpstr>
      <vt:lpstr>Evaluation 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of Daily Living-recognition-with-wrist-worn-accelerometer</dc:title>
  <dc:creator>merve bektas</dc:creator>
  <cp:lastModifiedBy>merve bektas</cp:lastModifiedBy>
  <cp:revision>6</cp:revision>
  <dcterms:created xsi:type="dcterms:W3CDTF">2023-08-23T17:31:29Z</dcterms:created>
  <dcterms:modified xsi:type="dcterms:W3CDTF">2023-08-25T08:55:35Z</dcterms:modified>
</cp:coreProperties>
</file>