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</p:sldMasterIdLst>
  <p:notesMasterIdLst>
    <p:notesMasterId r:id="rId22"/>
  </p:notesMasterIdLst>
  <p:sldIdLst>
    <p:sldId id="256" r:id="rId2"/>
    <p:sldId id="288" r:id="rId3"/>
    <p:sldId id="257" r:id="rId4"/>
    <p:sldId id="262" r:id="rId5"/>
    <p:sldId id="267" r:id="rId6"/>
    <p:sldId id="279" r:id="rId7"/>
    <p:sldId id="280" r:id="rId8"/>
    <p:sldId id="268" r:id="rId9"/>
    <p:sldId id="281" r:id="rId10"/>
    <p:sldId id="270" r:id="rId11"/>
    <p:sldId id="272" r:id="rId12"/>
    <p:sldId id="286" r:id="rId13"/>
    <p:sldId id="285" r:id="rId14"/>
    <p:sldId id="287" r:id="rId15"/>
    <p:sldId id="271" r:id="rId16"/>
    <p:sldId id="283" r:id="rId17"/>
    <p:sldId id="261" r:id="rId18"/>
    <p:sldId id="289" r:id="rId19"/>
    <p:sldId id="290" r:id="rId20"/>
    <p:sldId id="278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546A"/>
    <a:srgbClr val="50B3C7"/>
    <a:srgbClr val="FFFFFF"/>
    <a:srgbClr val="1E3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194" y="-7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BC1AF0-D63E-4E4B-871B-0B2AAE4EB0A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he-IL"/>
        </a:p>
      </dgm:t>
    </dgm:pt>
    <dgm:pt modelId="{6F5A7D0C-0B45-4C18-8DA2-5B3A38C5378C}">
      <dgm:prSet/>
      <dgm:spPr/>
      <dgm:t>
        <a:bodyPr/>
        <a:lstStyle/>
        <a:p>
          <a:pPr rtl="1"/>
          <a:r>
            <a:rPr lang="he-IL" b="1" i="0" baseline="0"/>
            <a:t>טכנולוגיות עיקריות שהשתמשנו בהם: </a:t>
          </a:r>
          <a:endParaRPr lang="he-IL"/>
        </a:p>
      </dgm:t>
    </dgm:pt>
    <dgm:pt modelId="{B1BE6310-40BA-4AFD-88F6-4F8E26773AA8}" type="parTrans" cxnId="{3B65A9B3-7131-488D-846E-B0C3EFD3AC03}">
      <dgm:prSet/>
      <dgm:spPr/>
      <dgm:t>
        <a:bodyPr/>
        <a:lstStyle/>
        <a:p>
          <a:pPr rtl="1"/>
          <a:endParaRPr lang="he-IL"/>
        </a:p>
      </dgm:t>
    </dgm:pt>
    <dgm:pt modelId="{69B7B10A-3181-4DFE-88BC-7FED7493BF4C}" type="sibTrans" cxnId="{3B65A9B3-7131-488D-846E-B0C3EFD3AC03}">
      <dgm:prSet/>
      <dgm:spPr/>
      <dgm:t>
        <a:bodyPr/>
        <a:lstStyle/>
        <a:p>
          <a:pPr rtl="1"/>
          <a:endParaRPr lang="he-IL"/>
        </a:p>
      </dgm:t>
    </dgm:pt>
    <dgm:pt modelId="{9C4B2256-A0B0-4309-82E4-81B3D9BC9C59}" type="pres">
      <dgm:prSet presAssocID="{A5BC1AF0-D63E-4E4B-871B-0B2AAE4EB0AE}" presName="linearFlow" presStyleCnt="0">
        <dgm:presLayoutVars>
          <dgm:dir/>
          <dgm:resizeHandles val="exact"/>
        </dgm:presLayoutVars>
      </dgm:prSet>
      <dgm:spPr/>
    </dgm:pt>
    <dgm:pt modelId="{DA814919-A4C8-4178-BDCA-596B8F0E40F4}" type="pres">
      <dgm:prSet presAssocID="{6F5A7D0C-0B45-4C18-8DA2-5B3A38C5378C}" presName="composite" presStyleCnt="0"/>
      <dgm:spPr/>
    </dgm:pt>
    <dgm:pt modelId="{69906474-AB5C-4716-B067-B0877FCA2B4B}" type="pres">
      <dgm:prSet presAssocID="{6F5A7D0C-0B45-4C18-8DA2-5B3A38C5378C}" presName="imgShp" presStyleLbl="fgImgPlac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אינטרנט עם מילוי מלא"/>
        </a:ext>
      </dgm:extLst>
    </dgm:pt>
    <dgm:pt modelId="{CFAFF082-947A-403C-BB4A-2CD671866999}" type="pres">
      <dgm:prSet presAssocID="{6F5A7D0C-0B45-4C18-8DA2-5B3A38C5378C}" presName="txShp" presStyleLbl="node1" presStyleIdx="0" presStyleCnt="1" custLinFactNeighborX="433" custLinFactNeighborY="-2545">
        <dgm:presLayoutVars>
          <dgm:bulletEnabled val="1"/>
        </dgm:presLayoutVars>
      </dgm:prSet>
      <dgm:spPr/>
    </dgm:pt>
  </dgm:ptLst>
  <dgm:cxnLst>
    <dgm:cxn modelId="{AA000D9A-06D5-4EB6-9274-517F720AD2EF}" type="presOf" srcId="{6F5A7D0C-0B45-4C18-8DA2-5B3A38C5378C}" destId="{CFAFF082-947A-403C-BB4A-2CD671866999}" srcOrd="0" destOrd="0" presId="urn:microsoft.com/office/officeart/2005/8/layout/vList3"/>
    <dgm:cxn modelId="{583BC69A-483D-427C-9172-EE0C0DD5349F}" type="presOf" srcId="{A5BC1AF0-D63E-4E4B-871B-0B2AAE4EB0AE}" destId="{9C4B2256-A0B0-4309-82E4-81B3D9BC9C59}" srcOrd="0" destOrd="0" presId="urn:microsoft.com/office/officeart/2005/8/layout/vList3"/>
    <dgm:cxn modelId="{3B65A9B3-7131-488D-846E-B0C3EFD3AC03}" srcId="{A5BC1AF0-D63E-4E4B-871B-0B2AAE4EB0AE}" destId="{6F5A7D0C-0B45-4C18-8DA2-5B3A38C5378C}" srcOrd="0" destOrd="0" parTransId="{B1BE6310-40BA-4AFD-88F6-4F8E26773AA8}" sibTransId="{69B7B10A-3181-4DFE-88BC-7FED7493BF4C}"/>
    <dgm:cxn modelId="{F6D91EA7-F872-45B3-A8AF-FF148F234CBB}" type="presParOf" srcId="{9C4B2256-A0B0-4309-82E4-81B3D9BC9C59}" destId="{DA814919-A4C8-4178-BDCA-596B8F0E40F4}" srcOrd="0" destOrd="0" presId="urn:microsoft.com/office/officeart/2005/8/layout/vList3"/>
    <dgm:cxn modelId="{2C0337B5-2458-4A14-8303-637800781675}" type="presParOf" srcId="{DA814919-A4C8-4178-BDCA-596B8F0E40F4}" destId="{69906474-AB5C-4716-B067-B0877FCA2B4B}" srcOrd="0" destOrd="0" presId="urn:microsoft.com/office/officeart/2005/8/layout/vList3"/>
    <dgm:cxn modelId="{476CEB1F-9C87-493D-B761-938286EC3FD4}" type="presParOf" srcId="{DA814919-A4C8-4178-BDCA-596B8F0E40F4}" destId="{CFAFF082-947A-403C-BB4A-2CD67186699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E6E7-D343-4BAE-AB51-0F49FE50A98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35F3F4E-0748-4C63-A6B5-B8EAAB357F95}">
      <dgm:prSet/>
      <dgm:spPr/>
      <dgm:t>
        <a:bodyPr/>
        <a:lstStyle/>
        <a:p>
          <a:pPr algn="r"/>
          <a:r>
            <a:rPr lang="he-IL" b="1" i="0" baseline="0" dirty="0">
              <a:latin typeface="Arial" panose="020B0604020202020204" pitchFamily="34" charset="0"/>
              <a:cs typeface="Arial" panose="020B0604020202020204" pitchFamily="34" charset="0"/>
            </a:rPr>
            <a:t>המלצות מאמנים מבוססות בינה מלאכותית:</a:t>
          </a:r>
          <a:endParaRPr lang="en-US" b="1" i="0" baseline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r"/>
          <a:r>
            <a:rPr lang="he-IL" b="0" i="0" baseline="0" dirty="0">
              <a:latin typeface="Arial" panose="020B0604020202020204" pitchFamily="34" charset="0"/>
              <a:cs typeface="Arial" panose="020B0604020202020204" pitchFamily="34" charset="0"/>
            </a:rPr>
            <a:t>פיתוח מודל למידת מכונה להמלצת מאמנים בהתאם להעדפות המשתמש ואינטראקציות קודמות.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E26A63-358C-43CD-9B32-98BB0491533E}" type="parTrans" cxnId="{EFB08A9C-EEA0-4D0B-8694-66FF0CDE9E2C}">
      <dgm:prSet/>
      <dgm:spPr/>
      <dgm:t>
        <a:bodyPr/>
        <a:lstStyle/>
        <a:p>
          <a:endParaRPr lang="en-US"/>
        </a:p>
      </dgm:t>
    </dgm:pt>
    <dgm:pt modelId="{881B0490-8709-45F8-B53D-D02520EFA1B7}" type="sibTrans" cxnId="{EFB08A9C-EEA0-4D0B-8694-66FF0CDE9E2C}">
      <dgm:prSet/>
      <dgm:spPr/>
      <dgm:t>
        <a:bodyPr/>
        <a:lstStyle/>
        <a:p>
          <a:endParaRPr lang="en-US"/>
        </a:p>
      </dgm:t>
    </dgm:pt>
    <dgm:pt modelId="{DC5F860C-BBBC-49AB-9310-B9916C028AB6}">
      <dgm:prSet/>
      <dgm:spPr/>
      <dgm:t>
        <a:bodyPr/>
        <a:lstStyle/>
        <a:p>
          <a:pPr rtl="1"/>
          <a:r>
            <a:rPr lang="he-IL" b="1" i="0" baseline="0" dirty="0">
              <a:latin typeface="Arial" panose="020B0604020202020204" pitchFamily="34" charset="0"/>
              <a:cs typeface="Arial" panose="020B0604020202020204" pitchFamily="34" charset="0"/>
            </a:rPr>
            <a:t>מעקב אחר התקדמות האימונים:</a:t>
          </a:r>
          <a:endParaRPr lang="en-US" b="1" i="0" baseline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rtl="1"/>
          <a:r>
            <a:rPr lang="he-IL" b="0" i="0" baseline="0" dirty="0">
              <a:latin typeface="Arial" panose="020B0604020202020204" pitchFamily="34" charset="0"/>
              <a:cs typeface="Arial" panose="020B0604020202020204" pitchFamily="34" charset="0"/>
            </a:rPr>
            <a:t>תכונה שתאפשר למתאמנים לתעד את האימונים ולקבל משוב מהמאמן.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71E3BBE-2865-4307-B449-FE0F038E4EEB}" type="parTrans" cxnId="{EF7364F7-06E5-44A6-BBAE-13755FE6B54F}">
      <dgm:prSet/>
      <dgm:spPr/>
      <dgm:t>
        <a:bodyPr/>
        <a:lstStyle/>
        <a:p>
          <a:endParaRPr lang="en-US"/>
        </a:p>
      </dgm:t>
    </dgm:pt>
    <dgm:pt modelId="{2E118E5A-DD28-4DF7-BD87-9E6FF6A9F075}" type="sibTrans" cxnId="{EF7364F7-06E5-44A6-BBAE-13755FE6B54F}">
      <dgm:prSet/>
      <dgm:spPr/>
      <dgm:t>
        <a:bodyPr/>
        <a:lstStyle/>
        <a:p>
          <a:endParaRPr lang="en-US"/>
        </a:p>
      </dgm:t>
    </dgm:pt>
    <dgm:pt modelId="{44894E0F-88AC-4232-BCE4-99F6632FAC46}">
      <dgm:prSet/>
      <dgm:spPr/>
      <dgm:t>
        <a:bodyPr/>
        <a:lstStyle/>
        <a:p>
          <a:pPr algn="r" rtl="1"/>
          <a:r>
            <a:rPr lang="he-IL" b="1" i="0" baseline="0" dirty="0">
              <a:latin typeface="Arial" panose="020B0604020202020204" pitchFamily="34" charset="0"/>
              <a:cs typeface="Arial" panose="020B0604020202020204" pitchFamily="34" charset="0"/>
            </a:rPr>
            <a:t>שיעורי וידאו חיים:</a:t>
          </a:r>
          <a:endParaRPr lang="en-US" b="1" i="0" baseline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r" rtl="1"/>
          <a:r>
            <a:rPr lang="he-IL" b="0" i="0" baseline="0" dirty="0">
              <a:latin typeface="Arial" panose="020B0604020202020204" pitchFamily="34" charset="0"/>
              <a:cs typeface="Arial" panose="020B0604020202020204" pitchFamily="34" charset="0"/>
            </a:rPr>
            <a:t>שילוב עם פלטפורמות כמו </a:t>
          </a:r>
          <a:r>
            <a:rPr lang="he-IL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Zoom</a:t>
          </a:r>
          <a:r>
            <a:rPr lang="he-IL" b="0" i="0" baseline="0" dirty="0">
              <a:latin typeface="Arial" panose="020B0604020202020204" pitchFamily="34" charset="0"/>
              <a:cs typeface="Arial" panose="020B0604020202020204" pitchFamily="34" charset="0"/>
            </a:rPr>
            <a:t> לאימונים מרחוק.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254153-29F4-4239-AE0A-B217DAFB0BF4}" type="parTrans" cxnId="{27212BF3-775E-482E-96B8-7548D7042FED}">
      <dgm:prSet/>
      <dgm:spPr/>
      <dgm:t>
        <a:bodyPr/>
        <a:lstStyle/>
        <a:p>
          <a:endParaRPr lang="en-US"/>
        </a:p>
      </dgm:t>
    </dgm:pt>
    <dgm:pt modelId="{DB2A5E71-F92B-4BFD-B57A-536383FF4368}" type="sibTrans" cxnId="{27212BF3-775E-482E-96B8-7548D7042FED}">
      <dgm:prSet/>
      <dgm:spPr/>
      <dgm:t>
        <a:bodyPr/>
        <a:lstStyle/>
        <a:p>
          <a:endParaRPr lang="en-US"/>
        </a:p>
      </dgm:t>
    </dgm:pt>
    <dgm:pt modelId="{E4418E90-0163-491F-BE44-653E4B101395}">
      <dgm:prSet custT="1"/>
      <dgm:spPr/>
      <dgm:t>
        <a:bodyPr/>
        <a:lstStyle/>
        <a:p>
          <a:pPr algn="r" rtl="1">
            <a:buNone/>
          </a:pPr>
          <a:r>
            <a:rPr lang="he-IL" sz="1800" b="1" i="0" baseline="0" dirty="0">
              <a:latin typeface="Arial" panose="020B0604020202020204" pitchFamily="34" charset="0"/>
              <a:cs typeface="Arial" panose="020B0604020202020204" pitchFamily="34" charset="0"/>
            </a:rPr>
            <a:t>תוכניות מנוי בתשלום: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86FFAD-D33C-425D-9E4D-92D341107574}" type="parTrans" cxnId="{CD87B900-92B5-4D1B-B8F3-E5DD95BAEEE3}">
      <dgm:prSet/>
      <dgm:spPr/>
      <dgm:t>
        <a:bodyPr/>
        <a:lstStyle/>
        <a:p>
          <a:endParaRPr lang="en-US"/>
        </a:p>
      </dgm:t>
    </dgm:pt>
    <dgm:pt modelId="{DD51E24D-9EEF-4D5B-9355-D7CA597F6AAD}" type="sibTrans" cxnId="{CD87B900-92B5-4D1B-B8F3-E5DD95BAEEE3}">
      <dgm:prSet/>
      <dgm:spPr/>
      <dgm:t>
        <a:bodyPr/>
        <a:lstStyle/>
        <a:p>
          <a:endParaRPr lang="en-US"/>
        </a:p>
      </dgm:t>
    </dgm:pt>
    <dgm:pt modelId="{3264AED5-8AFF-4E70-833B-63FC951EAB68}">
      <dgm:prSet custT="1"/>
      <dgm:spPr/>
      <dgm:t>
        <a:bodyPr/>
        <a:lstStyle/>
        <a:p>
          <a:pPr algn="r" rtl="1">
            <a:buNone/>
          </a:pPr>
          <a:r>
            <a:rPr lang="he-IL" sz="1800" b="0" i="0" baseline="0" dirty="0">
              <a:latin typeface="Arial" panose="020B0604020202020204" pitchFamily="34" charset="0"/>
              <a:cs typeface="Arial" panose="020B0604020202020204" pitchFamily="34" charset="0"/>
            </a:rPr>
            <a:t>   תכונות </a:t>
          </a:r>
          <a:r>
            <a:rPr lang="he-IL" sz="1800" b="0" i="0" baseline="0" dirty="0" err="1">
              <a:latin typeface="Arial" panose="020B0604020202020204" pitchFamily="34" charset="0"/>
              <a:cs typeface="Arial" panose="020B0604020202020204" pitchFamily="34" charset="0"/>
            </a:rPr>
            <a:t>פרימיום</a:t>
          </a:r>
          <a:r>
            <a:rPr lang="he-IL" sz="1800" b="0" i="0" baseline="0" dirty="0">
              <a:latin typeface="Arial" panose="020B0604020202020204" pitchFamily="34" charset="0"/>
              <a:cs typeface="Arial" panose="020B0604020202020204" pitchFamily="34" charset="0"/>
            </a:rPr>
            <a:t> כמו ניתוחים מתקדמים ותוכן בלעדי של מאמנים.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E09B6B-8E26-4813-894D-A9DE0CBEB814}" type="sibTrans" cxnId="{A9198F04-394C-4A8F-A3AA-850D638090B9}">
      <dgm:prSet/>
      <dgm:spPr/>
      <dgm:t>
        <a:bodyPr/>
        <a:lstStyle/>
        <a:p>
          <a:endParaRPr lang="en-US"/>
        </a:p>
      </dgm:t>
    </dgm:pt>
    <dgm:pt modelId="{90199342-3A6A-48AB-A416-7C4DC1041784}" type="parTrans" cxnId="{A9198F04-394C-4A8F-A3AA-850D638090B9}">
      <dgm:prSet/>
      <dgm:spPr/>
      <dgm:t>
        <a:bodyPr/>
        <a:lstStyle/>
        <a:p>
          <a:endParaRPr lang="en-US"/>
        </a:p>
      </dgm:t>
    </dgm:pt>
    <dgm:pt modelId="{3F513D11-9BC5-4F2D-93CB-9D9CA0E7FA3B}" type="pres">
      <dgm:prSet presAssocID="{3E4FE6E7-D343-4BAE-AB51-0F49FE50A98D}" presName="diagram" presStyleCnt="0">
        <dgm:presLayoutVars>
          <dgm:dir/>
          <dgm:resizeHandles val="exact"/>
        </dgm:presLayoutVars>
      </dgm:prSet>
      <dgm:spPr/>
    </dgm:pt>
    <dgm:pt modelId="{04C9D401-0ECD-4E79-AD1E-E019B2462017}" type="pres">
      <dgm:prSet presAssocID="{A35F3F4E-0748-4C63-A6B5-B8EAAB357F95}" presName="node" presStyleLbl="node1" presStyleIdx="0" presStyleCnt="4">
        <dgm:presLayoutVars>
          <dgm:bulletEnabled val="1"/>
        </dgm:presLayoutVars>
      </dgm:prSet>
      <dgm:spPr/>
    </dgm:pt>
    <dgm:pt modelId="{43891CA8-F6ED-4C22-8267-F8A6E6E7F4DE}" type="pres">
      <dgm:prSet presAssocID="{881B0490-8709-45F8-B53D-D02520EFA1B7}" presName="sibTrans" presStyleCnt="0"/>
      <dgm:spPr/>
    </dgm:pt>
    <dgm:pt modelId="{515400EE-0885-42F6-843F-1BFC735EA593}" type="pres">
      <dgm:prSet presAssocID="{DC5F860C-BBBC-49AB-9310-B9916C028AB6}" presName="node" presStyleLbl="node1" presStyleIdx="1" presStyleCnt="4">
        <dgm:presLayoutVars>
          <dgm:bulletEnabled val="1"/>
        </dgm:presLayoutVars>
      </dgm:prSet>
      <dgm:spPr/>
    </dgm:pt>
    <dgm:pt modelId="{16CEF6CA-3A41-420D-9160-BFC19B045B5F}" type="pres">
      <dgm:prSet presAssocID="{2E118E5A-DD28-4DF7-BD87-9E6FF6A9F075}" presName="sibTrans" presStyleCnt="0"/>
      <dgm:spPr/>
    </dgm:pt>
    <dgm:pt modelId="{331C2885-84B4-4DD6-AADA-56725F2A8EE8}" type="pres">
      <dgm:prSet presAssocID="{44894E0F-88AC-4232-BCE4-99F6632FAC46}" presName="node" presStyleLbl="node1" presStyleIdx="2" presStyleCnt="4">
        <dgm:presLayoutVars>
          <dgm:bulletEnabled val="1"/>
        </dgm:presLayoutVars>
      </dgm:prSet>
      <dgm:spPr/>
    </dgm:pt>
    <dgm:pt modelId="{85A1DE2B-9B31-4676-A734-156486B24B22}" type="pres">
      <dgm:prSet presAssocID="{DB2A5E71-F92B-4BFD-B57A-536383FF4368}" presName="sibTrans" presStyleCnt="0"/>
      <dgm:spPr/>
    </dgm:pt>
    <dgm:pt modelId="{D7CECA89-92B5-4C07-81F4-9DBB84E981C7}" type="pres">
      <dgm:prSet presAssocID="{E4418E90-0163-491F-BE44-653E4B101395}" presName="node" presStyleLbl="node1" presStyleIdx="3" presStyleCnt="4" custLinFactNeighborX="-329" custLinFactNeighborY="5">
        <dgm:presLayoutVars>
          <dgm:bulletEnabled val="1"/>
        </dgm:presLayoutVars>
      </dgm:prSet>
      <dgm:spPr/>
    </dgm:pt>
  </dgm:ptLst>
  <dgm:cxnLst>
    <dgm:cxn modelId="{CD87B900-92B5-4D1B-B8F3-E5DD95BAEEE3}" srcId="{3E4FE6E7-D343-4BAE-AB51-0F49FE50A98D}" destId="{E4418E90-0163-491F-BE44-653E4B101395}" srcOrd="3" destOrd="0" parTransId="{5D86FFAD-D33C-425D-9E4D-92D341107574}" sibTransId="{DD51E24D-9EEF-4D5B-9355-D7CA597F6AAD}"/>
    <dgm:cxn modelId="{A9198F04-394C-4A8F-A3AA-850D638090B9}" srcId="{E4418E90-0163-491F-BE44-653E4B101395}" destId="{3264AED5-8AFF-4E70-833B-63FC951EAB68}" srcOrd="0" destOrd="0" parTransId="{90199342-3A6A-48AB-A416-7C4DC1041784}" sibTransId="{A2E09B6B-8E26-4813-894D-A9DE0CBEB814}"/>
    <dgm:cxn modelId="{0F11AD10-76DA-4CE6-8B20-B9247E7A6D8C}" type="presOf" srcId="{A35F3F4E-0748-4C63-A6B5-B8EAAB357F95}" destId="{04C9D401-0ECD-4E79-AD1E-E019B2462017}" srcOrd="0" destOrd="0" presId="urn:microsoft.com/office/officeart/2005/8/layout/default"/>
    <dgm:cxn modelId="{CA395C17-AF9C-4632-A873-4DAF79A1B129}" type="presOf" srcId="{3E4FE6E7-D343-4BAE-AB51-0F49FE50A98D}" destId="{3F513D11-9BC5-4F2D-93CB-9D9CA0E7FA3B}" srcOrd="0" destOrd="0" presId="urn:microsoft.com/office/officeart/2005/8/layout/default"/>
    <dgm:cxn modelId="{BF7AF421-FF27-441D-91E2-B5B1F5183FEF}" type="presOf" srcId="{44894E0F-88AC-4232-BCE4-99F6632FAC46}" destId="{331C2885-84B4-4DD6-AADA-56725F2A8EE8}" srcOrd="0" destOrd="0" presId="urn:microsoft.com/office/officeart/2005/8/layout/default"/>
    <dgm:cxn modelId="{B79E612A-6D65-4288-94CF-A30971DC3C04}" type="presOf" srcId="{3264AED5-8AFF-4E70-833B-63FC951EAB68}" destId="{D7CECA89-92B5-4C07-81F4-9DBB84E981C7}" srcOrd="0" destOrd="1" presId="urn:microsoft.com/office/officeart/2005/8/layout/default"/>
    <dgm:cxn modelId="{2A622480-7A28-49B0-A8DE-42BB49390B0A}" type="presOf" srcId="{E4418E90-0163-491F-BE44-653E4B101395}" destId="{D7CECA89-92B5-4C07-81F4-9DBB84E981C7}" srcOrd="0" destOrd="0" presId="urn:microsoft.com/office/officeart/2005/8/layout/default"/>
    <dgm:cxn modelId="{EFB08A9C-EEA0-4D0B-8694-66FF0CDE9E2C}" srcId="{3E4FE6E7-D343-4BAE-AB51-0F49FE50A98D}" destId="{A35F3F4E-0748-4C63-A6B5-B8EAAB357F95}" srcOrd="0" destOrd="0" parTransId="{CFE26A63-358C-43CD-9B32-98BB0491533E}" sibTransId="{881B0490-8709-45F8-B53D-D02520EFA1B7}"/>
    <dgm:cxn modelId="{27212BF3-775E-482E-96B8-7548D7042FED}" srcId="{3E4FE6E7-D343-4BAE-AB51-0F49FE50A98D}" destId="{44894E0F-88AC-4232-BCE4-99F6632FAC46}" srcOrd="2" destOrd="0" parTransId="{82254153-29F4-4239-AE0A-B217DAFB0BF4}" sibTransId="{DB2A5E71-F92B-4BFD-B57A-536383FF4368}"/>
    <dgm:cxn modelId="{EF7364F7-06E5-44A6-BBAE-13755FE6B54F}" srcId="{3E4FE6E7-D343-4BAE-AB51-0F49FE50A98D}" destId="{DC5F860C-BBBC-49AB-9310-B9916C028AB6}" srcOrd="1" destOrd="0" parTransId="{071E3BBE-2865-4307-B449-FE0F038E4EEB}" sibTransId="{2E118E5A-DD28-4DF7-BD87-9E6FF6A9F075}"/>
    <dgm:cxn modelId="{D1F992FE-C702-479F-998E-ED1CCEEDD46C}" type="presOf" srcId="{DC5F860C-BBBC-49AB-9310-B9916C028AB6}" destId="{515400EE-0885-42F6-843F-1BFC735EA593}" srcOrd="0" destOrd="0" presId="urn:microsoft.com/office/officeart/2005/8/layout/default"/>
    <dgm:cxn modelId="{1FD0DC58-C228-4D49-AFEF-6CAD0C2A9E62}" type="presParOf" srcId="{3F513D11-9BC5-4F2D-93CB-9D9CA0E7FA3B}" destId="{04C9D401-0ECD-4E79-AD1E-E019B2462017}" srcOrd="0" destOrd="0" presId="urn:microsoft.com/office/officeart/2005/8/layout/default"/>
    <dgm:cxn modelId="{3ADE4380-644A-42D4-A1A7-2A145F3B1A6E}" type="presParOf" srcId="{3F513D11-9BC5-4F2D-93CB-9D9CA0E7FA3B}" destId="{43891CA8-F6ED-4C22-8267-F8A6E6E7F4DE}" srcOrd="1" destOrd="0" presId="urn:microsoft.com/office/officeart/2005/8/layout/default"/>
    <dgm:cxn modelId="{4F1F150E-B156-42F6-A100-9BADF7E7B670}" type="presParOf" srcId="{3F513D11-9BC5-4F2D-93CB-9D9CA0E7FA3B}" destId="{515400EE-0885-42F6-843F-1BFC735EA593}" srcOrd="2" destOrd="0" presId="urn:microsoft.com/office/officeart/2005/8/layout/default"/>
    <dgm:cxn modelId="{C5D95D7F-FA11-4B71-8153-EE104551E8D2}" type="presParOf" srcId="{3F513D11-9BC5-4F2D-93CB-9D9CA0E7FA3B}" destId="{16CEF6CA-3A41-420D-9160-BFC19B045B5F}" srcOrd="3" destOrd="0" presId="urn:microsoft.com/office/officeart/2005/8/layout/default"/>
    <dgm:cxn modelId="{0A83D550-023F-4068-8F7B-DD27341F1CB1}" type="presParOf" srcId="{3F513D11-9BC5-4F2D-93CB-9D9CA0E7FA3B}" destId="{331C2885-84B4-4DD6-AADA-56725F2A8EE8}" srcOrd="4" destOrd="0" presId="urn:microsoft.com/office/officeart/2005/8/layout/default"/>
    <dgm:cxn modelId="{C32D7E7E-7F36-4BAE-B647-AD14D4F80C8D}" type="presParOf" srcId="{3F513D11-9BC5-4F2D-93CB-9D9CA0E7FA3B}" destId="{85A1DE2B-9B31-4676-A734-156486B24B22}" srcOrd="5" destOrd="0" presId="urn:microsoft.com/office/officeart/2005/8/layout/default"/>
    <dgm:cxn modelId="{9BAC7357-C05D-45B0-A1FA-F56ACC41B4CD}" type="presParOf" srcId="{3F513D11-9BC5-4F2D-93CB-9D9CA0E7FA3B}" destId="{D7CECA89-92B5-4C07-81F4-9DBB84E981C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FF082-947A-403C-BB4A-2CD671866999}">
      <dsp:nvSpPr>
        <dsp:cNvPr id="0" name=""/>
        <dsp:cNvSpPr/>
      </dsp:nvSpPr>
      <dsp:spPr>
        <a:xfrm rot="10800000">
          <a:off x="1040543" y="0"/>
          <a:ext cx="3250438" cy="83099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6447" tIns="91440" rIns="170688" bIns="91440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400" b="1" i="0" kern="1200" baseline="0"/>
            <a:t>טכנולוגיות עיקריות שהשתמשנו בהם: </a:t>
          </a:r>
          <a:endParaRPr lang="he-IL" sz="2400" kern="1200"/>
        </a:p>
      </dsp:txBody>
      <dsp:txXfrm rot="10800000">
        <a:off x="1248292" y="0"/>
        <a:ext cx="3042689" cy="830997"/>
      </dsp:txXfrm>
    </dsp:sp>
    <dsp:sp modelId="{69906474-AB5C-4716-B067-B0877FCA2B4B}">
      <dsp:nvSpPr>
        <dsp:cNvPr id="0" name=""/>
        <dsp:cNvSpPr/>
      </dsp:nvSpPr>
      <dsp:spPr>
        <a:xfrm>
          <a:off x="610970" y="0"/>
          <a:ext cx="830997" cy="83099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9D401-0ECD-4E79-AD1E-E019B2462017}">
      <dsp:nvSpPr>
        <dsp:cNvPr id="0" name=""/>
        <dsp:cNvSpPr/>
      </dsp:nvSpPr>
      <dsp:spPr>
        <a:xfrm>
          <a:off x="1125714" y="87"/>
          <a:ext cx="2768506" cy="1661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המלצות מאמנים מבוססות בינה מלאכותית:</a:t>
          </a:r>
          <a:endParaRPr lang="en-US" sz="1800" b="1" i="0" kern="1200" baseline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פיתוח מודל למידת מכונה להמלצת מאמנים בהתאם להעדפות המשתמש ואינטראקציות קודמות.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5714" y="87"/>
        <a:ext cx="2768506" cy="1661104"/>
      </dsp:txXfrm>
    </dsp:sp>
    <dsp:sp modelId="{515400EE-0885-42F6-843F-1BFC735EA593}">
      <dsp:nvSpPr>
        <dsp:cNvPr id="0" name=""/>
        <dsp:cNvSpPr/>
      </dsp:nvSpPr>
      <dsp:spPr>
        <a:xfrm>
          <a:off x="4171072" y="87"/>
          <a:ext cx="2768506" cy="166110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מעקב אחר התקדמות האימונים:</a:t>
          </a:r>
          <a:endParaRPr lang="en-US" sz="1800" b="1" i="0" kern="1200" baseline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תכונה שתאפשר למתאמנים לתעד את האימונים ולקבל משוב מהמאמן.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71072" y="87"/>
        <a:ext cx="2768506" cy="1661104"/>
      </dsp:txXfrm>
    </dsp:sp>
    <dsp:sp modelId="{331C2885-84B4-4DD6-AADA-56725F2A8EE8}">
      <dsp:nvSpPr>
        <dsp:cNvPr id="0" name=""/>
        <dsp:cNvSpPr/>
      </dsp:nvSpPr>
      <dsp:spPr>
        <a:xfrm>
          <a:off x="1125714" y="1938042"/>
          <a:ext cx="2768506" cy="16611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שיעורי וידאו חיים:</a:t>
          </a:r>
          <a:endParaRPr lang="en-US" sz="1800" b="1" i="0" kern="1200" baseline="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שילוב עם פלטפורמות כמו </a:t>
          </a:r>
          <a:r>
            <a:rPr lang="he-IL" sz="18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Zoom</a:t>
          </a:r>
          <a:r>
            <a:rPr lang="he-IL" sz="1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לאימונים מרחוק.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25714" y="1938042"/>
        <a:ext cx="2768506" cy="1661104"/>
      </dsp:txXfrm>
    </dsp:sp>
    <dsp:sp modelId="{D7CECA89-92B5-4C07-81F4-9DBB84E981C7}">
      <dsp:nvSpPr>
        <dsp:cNvPr id="0" name=""/>
        <dsp:cNvSpPr/>
      </dsp:nvSpPr>
      <dsp:spPr>
        <a:xfrm>
          <a:off x="4161963" y="1938125"/>
          <a:ext cx="2768506" cy="16611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b="1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תוכניות מנוי בתשלום: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r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he-IL" sz="1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  תכונות </a:t>
          </a:r>
          <a:r>
            <a:rPr lang="he-IL" sz="1800" b="0" i="0" kern="1200" baseline="0" dirty="0" err="1">
              <a:latin typeface="Arial" panose="020B0604020202020204" pitchFamily="34" charset="0"/>
              <a:cs typeface="Arial" panose="020B0604020202020204" pitchFamily="34" charset="0"/>
            </a:rPr>
            <a:t>פרימיום</a:t>
          </a:r>
          <a:r>
            <a:rPr lang="he-IL" sz="1800" b="0" i="0" kern="1200" baseline="0" dirty="0">
              <a:latin typeface="Arial" panose="020B0604020202020204" pitchFamily="34" charset="0"/>
              <a:cs typeface="Arial" panose="020B0604020202020204" pitchFamily="34" charset="0"/>
            </a:rPr>
            <a:t> כמו ניתוחים מתקדמים ותוכן בלעדי של מאמנים.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161963" y="1938125"/>
        <a:ext cx="2768506" cy="1661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E3B4665-3795-4DB5-B66A-9C896A771910}" type="datetimeFigureOut">
              <a:rPr lang="he-IL" smtClean="0"/>
              <a:t>כ"ו/שבט/תשפ"ה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6CB9286E-35AD-444A-83A6-5635EB2EBC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60963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E2270C24-5E66-4485-AF45-8C3FACDD64AA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9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B290-9A69-49ED-9A5B-A751C387A033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7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6CFF-A541-4EB6-8964-2948F62F609C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6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42E17-BE39-4EC1-A8F5-32D259EDF835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2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5DD3F-E140-4D72-AA80-901AAC298CB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2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1CF39-949E-4BE5-8140-4C9EF854EDD6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96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89A51-D768-4455-BF40-60815F601BC2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93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BC6D0-CC3F-4DE5-AEC9-5BF985AD74FF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FD05-A6E5-4B3D-9AE4-2BE9A8895E4C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3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E45F-A12A-44C7-92FB-E8B267BD6402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D24765B4-4613-43E4-92F9-6047E9E114B2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137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CD057D5-65C6-498D-A895-84F963A2B6F7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28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r" defTabSz="914400" rtl="1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kidelchik/appProj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816" y="1349375"/>
            <a:ext cx="7772400" cy="1470025"/>
          </a:xfr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pPr algn="ctr"/>
            <a:r>
              <a:rPr lang="he-IL" sz="6700" dirty="0"/>
              <a:t>אפליקציה למאמנים ומתאמנים:</a:t>
            </a:r>
            <a:br>
              <a:rPr lang="he-IL" dirty="0"/>
            </a:br>
            <a:r>
              <a:rPr lang="he-IL" dirty="0"/>
              <a:t>  </a:t>
            </a:r>
            <a:r>
              <a:rPr lang="en-US" b="1" dirty="0" err="1">
                <a:ln w="0"/>
                <a:solidFill>
                  <a:schemeClr val="tx2">
                    <a:lumMod val="90000"/>
                    <a:lumOff val="1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ea typeface="ADLaM Display" panose="02010000000000000000" pitchFamily="2" charset="0"/>
                <a:cs typeface="Aharoni" panose="02010803020104030203" pitchFamily="2" charset="-79"/>
              </a:rPr>
              <a:t>FitMatch</a:t>
            </a:r>
            <a:endParaRPr lang="en-US" sz="7300" b="1" dirty="0">
              <a:solidFill>
                <a:schemeClr val="tx2">
                  <a:lumMod val="90000"/>
                  <a:lumOff val="10000"/>
                </a:schemeClr>
              </a:solidFill>
              <a:latin typeface="Aharoni" panose="02010803020104030203" pitchFamily="2" charset="-79"/>
              <a:ea typeface="ADLaM Display" panose="02010000000000000000" pitchFamily="2" charset="0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3816" y="3604049"/>
            <a:ext cx="6921151" cy="1645920"/>
          </a:xfrm>
        </p:spPr>
        <p:txBody>
          <a:bodyPr>
            <a:noAutofit/>
          </a:bodyPr>
          <a:lstStyle/>
          <a:p>
            <a:pPr algn="r"/>
            <a:r>
              <a:rPr lang="en-US" sz="2500" dirty="0"/>
              <a:t>Git</a:t>
            </a:r>
            <a:r>
              <a:rPr lang="he-IL" sz="2500" dirty="0"/>
              <a:t>:</a:t>
            </a:r>
            <a:r>
              <a:rPr lang="en-US" sz="2500" dirty="0"/>
              <a:t> </a:t>
            </a:r>
            <a:r>
              <a:rPr lang="en-US" sz="2500" dirty="0">
                <a:hlinkClick r:id="rId2"/>
              </a:rPr>
              <a:t>https://github.com/erikidelchik/appProj.git</a:t>
            </a:r>
            <a:r>
              <a:rPr lang="he-IL" sz="2500" dirty="0"/>
              <a:t> </a:t>
            </a:r>
          </a:p>
          <a:p>
            <a:pPr algn="r"/>
            <a:r>
              <a:rPr lang="he-IL" sz="2500" dirty="0"/>
              <a:t>פותחה על ידי:</a:t>
            </a:r>
          </a:p>
          <a:p>
            <a:pPr algn="r"/>
            <a:r>
              <a:rPr lang="he-IL" sz="2500" dirty="0"/>
              <a:t>אריק </a:t>
            </a:r>
            <a:r>
              <a:rPr lang="he-IL" sz="2500" dirty="0" err="1"/>
              <a:t>אידלצ'יק</a:t>
            </a:r>
            <a:r>
              <a:rPr lang="he-IL" sz="2500" dirty="0"/>
              <a:t> 318876406</a:t>
            </a:r>
          </a:p>
          <a:p>
            <a:pPr algn="r"/>
            <a:r>
              <a:rPr lang="he-IL" sz="2500" dirty="0"/>
              <a:t>לידור מונדל 207478256</a:t>
            </a:r>
          </a:p>
          <a:p>
            <a:pPr algn="r"/>
            <a:r>
              <a:rPr lang="he-IL" sz="2500" dirty="0"/>
              <a:t>רון יעקובוביץ 212767214</a:t>
            </a:r>
          </a:p>
          <a:p>
            <a:pPr algn="r"/>
            <a:r>
              <a:rPr lang="he-IL" sz="2500" dirty="0"/>
              <a:t>יהודה אברהם 325550069</a:t>
            </a:r>
          </a:p>
        </p:txBody>
      </p: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0D47EECB-A4C8-327E-143A-B54FC86E0661}"/>
              </a:ext>
            </a:extLst>
          </p:cNvPr>
          <p:cNvCxnSpPr/>
          <p:nvPr/>
        </p:nvCxnSpPr>
        <p:spPr>
          <a:xfrm>
            <a:off x="274320" y="3154680"/>
            <a:ext cx="8074152" cy="0"/>
          </a:xfrm>
          <a:prstGeom prst="line">
            <a:avLst/>
          </a:prstGeom>
          <a:ln w="57150">
            <a:solidFill>
              <a:schemeClr val="tx2">
                <a:lumMod val="75000"/>
                <a:lumOff val="25000"/>
              </a:schemeClr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6059BCD4-7A5D-3EC7-2A7F-697A3DB14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" y="82550"/>
            <a:ext cx="5236209" cy="64096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0" marR="0" lvl="0" indent="0" algn="r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עיצוב כללי של המערכת</a:t>
            </a:r>
          </a:p>
          <a:p>
            <a:pPr marL="0" marR="0" lvl="0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המערכת פועלת לפי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ארכיטקטורת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לקוח-שרת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שבה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האפליקציה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הסלולרית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מתקשרת</a:t>
            </a:r>
            <a:endParaRPr kumimoji="0" lang="he-IL" altLang="he-IL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עם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שרת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מבוסס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ענן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he-IL" altLang="he-IL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he-IL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פירוט</a:t>
            </a:r>
            <a:r>
              <a:rPr kumimoji="0" lang="en-US" altLang="he-IL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מבנה</a:t>
            </a:r>
            <a:r>
              <a:rPr kumimoji="0" lang="en-US" altLang="he-IL" sz="15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הקוד</a:t>
            </a:r>
            <a:endParaRPr kumimoji="0" lang="en-US" altLang="he-IL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Frontend.1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אפליקציה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סלולרית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פותחה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באמצעות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לאנדרואיד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משתמשת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ב-XML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לעיצוב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ממשק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המשתמש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מיישמת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MVP</a:t>
            </a:r>
            <a:r>
              <a:rPr lang="he-IL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(Model-View-Presenter)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לניהול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קוד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מסודר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וקל</a:t>
            </a:r>
            <a:endParaRPr kumimoji="0" lang="he-IL" altLang="he-IL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לתחזוקה</a:t>
            </a:r>
            <a:r>
              <a:rPr lang="en-US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(בא לידי ביטוי בהצגת המאמנים בדף הבית).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זה בא לידי ביטוי בכך ש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שלנו הוא ה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 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שמחזיק את 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הנתונים. 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 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זה כל המסכים.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Presenter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זה בעצם עמוד הבית שטוען את המאמנים (השם שלהם 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והתמונה) מה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database. 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בחרנו בתבנית עיצוב זו מפני שיש בה הפרדת אחריות ברורה כלומר כל 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רכיב ממלא תפקיד ברור ומוגדר, מה שמקל על תחזוקת הקוד מה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שעושה </a:t>
            </a:r>
          </a:p>
          <a:p>
            <a:pPr lvl="1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את הקוד יותר מודולרי וקל להרחבה.</a:t>
            </a:r>
          </a:p>
          <a:p>
            <a:pPr marL="0" marR="0" lvl="0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Backend.</a:t>
            </a:r>
            <a:r>
              <a:rPr lang="en-US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שירותי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ענן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ושרתים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i="0" u="sng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 </a:t>
            </a:r>
            <a:r>
              <a:rPr kumimoji="0" lang="en-US" altLang="he-IL" sz="1500" i="0" u="sng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Firestore</a:t>
            </a:r>
            <a:r>
              <a:rPr kumimoji="0" lang="he-IL" altLang="he-IL" sz="1500" i="0" u="sng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he-IL" sz="1500" i="0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מסד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נתונים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בענן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לאחסון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פרופילי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משתמשים</a:t>
            </a:r>
            <a:r>
              <a:rPr lang="he-IL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457200" marR="0" lvl="1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he-IL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תוכן הפוסטים, והעוקבים של כל מאמן</a:t>
            </a:r>
            <a:endParaRPr kumimoji="0" lang="en-US" altLang="he-IL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i="0" u="sng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Firebase Authentication</a:t>
            </a:r>
            <a:r>
              <a:rPr kumimoji="0" lang="he-IL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מנהל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התחברות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ורישום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משתמשים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באופן</a:t>
            </a:r>
            <a:endParaRPr kumimoji="0" lang="he-IL" altLang="he-IL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מאובטח</a:t>
            </a:r>
            <a:r>
              <a:rPr kumimoji="0" lang="en-US" altLang="he-IL" sz="15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lang="en-US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</a:t>
            </a:r>
            <a:r>
              <a:rPr lang="en-US" altLang="he-IL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Strorage</a:t>
            </a:r>
            <a:r>
              <a:rPr lang="he-IL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משמש </a:t>
            </a:r>
            <a:r>
              <a:rPr lang="he-IL" altLang="he-IL" sz="15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לאיחסון</a:t>
            </a:r>
            <a:r>
              <a:rPr lang="he-IL" altLang="he-IL" sz="15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תמונות</a:t>
            </a:r>
            <a:endParaRPr kumimoji="0" lang="en-US" altLang="he-IL" sz="15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r>
              <a:rPr kumimoji="0" lang="en-US" altLang="he-IL" sz="1500" i="0" u="sng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Cloud Functions (Node.js)</a:t>
            </a:r>
            <a:r>
              <a:rPr kumimoji="0" lang="he-IL" altLang="he-IL" sz="1500" i="0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משמש לשליחת </a:t>
            </a:r>
            <a:r>
              <a:rPr kumimoji="0" lang="he-IL" altLang="he-IL" sz="1500" i="0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נוטיפיקציות</a:t>
            </a:r>
            <a:r>
              <a:rPr kumimoji="0" lang="he-IL" altLang="he-IL" sz="1500" i="0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r" defTabSz="914400" rtl="1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1500" i="0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15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14138F-CDBF-925A-FF55-3E6BC8592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593" y="643467"/>
            <a:ext cx="2511806" cy="55842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he-IL" sz="3500" b="1" i="0" u="none" strike="noStrike" cap="none" spc="-120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ארכיטקטורת</a:t>
            </a:r>
            <a:r>
              <a:rPr kumimoji="0" lang="en-US" altLang="he-IL" sz="3500" b="1" i="0" u="none" strike="noStrike" cap="none" spc="-120" normalizeH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he-IL" sz="3500" b="1" i="0" u="none" strike="noStrike" cap="none" spc="-120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מערכת</a:t>
            </a:r>
            <a:r>
              <a:rPr kumimoji="0" lang="en-US" altLang="he-IL" sz="3500" b="1" i="0" u="none" strike="noStrike" cap="none" spc="-120" normalizeH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he-IL" sz="3500" b="1" i="0" u="none" strike="noStrike" cap="none" spc="-120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מפורטת</a:t>
            </a:r>
            <a:r>
              <a:rPr kumimoji="0" lang="en-US" altLang="he-IL" sz="3500" b="1" i="0" u="none" strike="noStrike" cap="none" spc="-120" normalizeH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he-IL" sz="3500" b="1" i="0" u="none" strike="noStrike" cap="none" spc="-120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ומבנה</a:t>
            </a:r>
            <a:r>
              <a:rPr kumimoji="0" lang="en-US" altLang="he-IL" sz="3500" b="1" i="0" u="none" strike="noStrike" cap="none" spc="-120" normalizeH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he-IL" sz="3500" b="1" i="0" u="none" strike="noStrike" cap="none" spc="-120" normalizeH="0" dirty="0" err="1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קוד</a:t>
            </a:r>
            <a:endParaRPr kumimoji="0" lang="en-US" altLang="he-IL" sz="3500" b="1" i="0" u="none" strike="noStrike" cap="none" spc="-120" normalizeH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he-IL" sz="3500" b="1" i="0" u="none" strike="noStrike" cap="none" spc="-120" normalizeH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7460940-3912-3735-B5F2-C02F55F93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622" y="327871"/>
            <a:ext cx="3794125" cy="342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he-IL" altLang="he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מערכת דירוג מאמנים</a:t>
            </a: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מתאמנים יכולים לדרג מאמנים על סמך חווייתם.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קיים אזור משוב שבו מאמנים יכולים לצפות בתגובות המתאמנים ולהגיב להן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he-IL" altLang="he-IL" dirty="0"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9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E08F04C-E6E8-BF50-A5ED-9DC7A6B36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1" y="186267"/>
            <a:ext cx="3794124" cy="55842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he-IL" sz="4000" b="1" i="0" u="none" strike="noStrike" cap="none" spc="-120" normalizeH="0" dirty="0">
                <a:ln>
                  <a:noFill/>
                </a:ln>
                <a:solidFill>
                  <a:srgbClr val="22546A"/>
                </a:solidFill>
                <a:effectLst/>
                <a:latin typeface="+mj-lt"/>
                <a:ea typeface="+mj-ea"/>
                <a:cs typeface="+mj-cs"/>
              </a:rPr>
              <a:t>תהליכי משתמש מרכזיים באפליקציה</a:t>
            </a:r>
          </a:p>
          <a:p>
            <a:pPr marL="0" marR="0" lvl="0" indent="0" algn="ctr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he-IL" sz="3500" b="0" i="0" u="none" strike="noStrike" cap="none" spc="-120" normalizeH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72A198E2-C029-A935-7115-D4144B0A3A4D}"/>
              </a:ext>
            </a:extLst>
          </p:cNvPr>
          <p:cNvCxnSpPr/>
          <p:nvPr/>
        </p:nvCxnSpPr>
        <p:spPr>
          <a:xfrm>
            <a:off x="5838825" y="3429000"/>
            <a:ext cx="3171825" cy="0"/>
          </a:xfrm>
          <a:prstGeom prst="line">
            <a:avLst/>
          </a:prstGeom>
          <a:ln w="28575">
            <a:solidFill>
              <a:srgbClr val="22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מחבר ישר 3">
            <a:extLst>
              <a:ext uri="{FF2B5EF4-FFF2-40B4-BE49-F238E27FC236}">
                <a16:creationId xmlns:a16="http://schemas.microsoft.com/office/drawing/2014/main" id="{CBFA23F0-CD5E-B8C9-6406-CFD753A2F65F}"/>
              </a:ext>
            </a:extLst>
          </p:cNvPr>
          <p:cNvCxnSpPr/>
          <p:nvPr/>
        </p:nvCxnSpPr>
        <p:spPr>
          <a:xfrm>
            <a:off x="5838825" y="1847850"/>
            <a:ext cx="3171825" cy="0"/>
          </a:xfrm>
          <a:prstGeom prst="line">
            <a:avLst/>
          </a:prstGeom>
          <a:ln w="28575">
            <a:solidFill>
              <a:srgbClr val="22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4">
            <a:extLst>
              <a:ext uri="{FF2B5EF4-FFF2-40B4-BE49-F238E27FC236}">
                <a16:creationId xmlns:a16="http://schemas.microsoft.com/office/drawing/2014/main" id="{69B773F5-8933-CB60-2A49-5E9DDD4CCE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12" name="תמונה 11" descr="תמונה שמכילה טקסט, צילום מסך, לוגו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4F6300EF-06F6-E355-7B05-BC34FE75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32" y="2176272"/>
            <a:ext cx="1764728" cy="3962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AD9AA-13ED-D75E-0313-C89726154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DAC3ACD-D82D-6206-1D07-30B022454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531" y="266953"/>
            <a:ext cx="3553142" cy="31194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he-IL" b="1" dirty="0">
                <a:latin typeface="Arial" panose="020B0604020202020204" pitchFamily="34" charset="0"/>
              </a:rPr>
              <a:t>2. תצוגת המאמנים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he-IL" dirty="0">
                <a:latin typeface="Arial" panose="020B0604020202020204" pitchFamily="34" charset="0"/>
              </a:rPr>
              <a:t>כל המאמנים מוצגים במסך הבית, וכל המשתמשים יכולים לראות אותם, להיכנס לפרופיל שלהם, וצפייה במספר פלאפון שלהם.</a:t>
            </a: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9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3A5B3A88-3504-5DAD-BE56-3B14CE90F0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7" name="תמונה 6" descr="תמונה שמכילה טקסט, צילום מסך, דף אינטרנט, את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8F96D215-657E-3963-8F9E-83809D228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02" y="266953"/>
            <a:ext cx="2651074" cy="589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74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CED66-C55E-5C6F-485E-DF1469B33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0047155-115A-4D0F-2087-80E22D1AD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0" y="574759"/>
            <a:ext cx="3794125" cy="342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he-IL" altLang="he-IL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פוסטים טקסטואליים של מאמנים</a:t>
            </a:r>
            <a:br>
              <a:rPr kumimoji="0" lang="he-IL" altLang="he-IL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מאמנים</a:t>
            </a:r>
            <a: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יכולים לפרסם תוכן בפרופיל שלהם, כגון:</a:t>
            </a:r>
            <a:b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טיפים לאימונים</a:t>
            </a:r>
            <a:b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עצות תזונה</a:t>
            </a:r>
            <a:b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ציטוטים מעוררי השראה</a:t>
            </a:r>
            <a:b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מתאמנים יכולים לצפות בפוסטים</a:t>
            </a:r>
            <a:b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תכונה זו משפרת את הנראות והמוניטין של המאמן בתוך הרשת</a:t>
            </a:r>
            <a: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he-IL" altLang="he-IL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he-IL" altLang="he-IL" sz="1900" dirty="0">
                <a:latin typeface="Arial" panose="020B0604020202020204" pitchFamily="34" charset="0"/>
              </a:rPr>
            </a:br>
            <a:r>
              <a:rPr lang="he-IL" altLang="he-IL" sz="1900" dirty="0">
                <a:latin typeface="Arial" panose="020B0604020202020204" pitchFamily="34" charset="0"/>
                <a:cs typeface="Arial" panose="020B0604020202020204" pitchFamily="34" charset="0"/>
              </a:rPr>
              <a:t>משתמשים שעוקבים אחרי המאמן מקבלים התראה כאשר המאמן מעלה פוסט.</a:t>
            </a:r>
            <a:endParaRPr kumimoji="0" lang="he-IL" altLang="he-IL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he-IL" altLang="he-IL" dirty="0"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9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B38E042-5B24-0943-F99F-2B764F429D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7" name="תמונה 6" descr="תמונה שמכילה טקסט, צילום מסך, תוכנה">
            <a:extLst>
              <a:ext uri="{FF2B5EF4-FFF2-40B4-BE49-F238E27FC236}">
                <a16:creationId xmlns:a16="http://schemas.microsoft.com/office/drawing/2014/main" id="{85EC8546-8BFF-0257-0582-30AEEFDD7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38" y="158496"/>
            <a:ext cx="2662276" cy="5916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82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5B6C7-CF5A-A84B-4AC3-7D6A3E009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FBB8569C-0C6D-13C2-6739-04A03AB7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37745"/>
            <a:ext cx="7370064" cy="1389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he-IL" altLang="he-IL" dirty="0"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תהליך נוסף: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קבלת התראה לפלאפון של המשתמש כאשר מאמן שהוא עוקב אחריו מעלה פוסט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0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itchFamily="34" charset="0"/>
              <a:buChar char=" "/>
              <a:tabLst/>
            </a:pPr>
            <a:endParaRPr kumimoji="0" lang="en-US" altLang="he-IL" sz="9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0A6BD3B-0750-938D-F6BE-55EFF1549A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ID4096"/>
          </a:p>
        </p:txBody>
      </p:sp>
      <p:pic>
        <p:nvPicPr>
          <p:cNvPr id="4" name="תמונה 3" descr="תמונה שמכילה טקסט, צילום מסך, גופן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BE18AFE7-18A9-610C-F682-2ABA5F143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2424345"/>
            <a:ext cx="4155313" cy="1519767"/>
          </a:xfrm>
          <a:prstGeom prst="rect">
            <a:avLst/>
          </a:prstGeom>
        </p:spPr>
      </p:pic>
      <p:pic>
        <p:nvPicPr>
          <p:cNvPr id="9" name="תמונה 8" descr="תמונה שמכילה צילום מסך, אוכל מהיר, טקסט, אוכל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F623ECD9-4539-E170-F0A0-F06394591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023" y="1501101"/>
            <a:ext cx="2992016" cy="39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59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accent1">
              <a:lumMod val="40000"/>
              <a:lumOff val="6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192" y="658686"/>
            <a:ext cx="8229600" cy="1143000"/>
          </a:xfrm>
          <a:ln w="12700">
            <a:solidFill>
              <a:srgbClr val="50B3C7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4400" b="1" i="0" u="none" strike="noStrike" cap="none" normalizeH="0" baseline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הבדלים בין העיצוב הראשוני ליישום בפועל</a:t>
            </a:r>
            <a:endParaRPr kumimoji="0" lang="he-IL" altLang="he-IL" sz="4400" b="1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08A140-326F-0DAC-F2DB-06A357A45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269" y="1816279"/>
            <a:ext cx="561218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he-IL" alt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תכננו לעשות מערכת צ'אט </a:t>
            </a:r>
            <a:r>
              <a:rPr lang="he-IL" altLang="he-IL" sz="2400" dirty="0" err="1">
                <a:latin typeface="Arial" panose="020B0604020202020204" pitchFamily="34" charset="0"/>
                <a:cs typeface="Arial" panose="020B0604020202020204" pitchFamily="34" charset="0"/>
              </a:rPr>
              <a:t>באפליקצייה</a:t>
            </a:r>
            <a:r>
              <a:rPr lang="he-IL" altLang="he-IL" sz="2400" dirty="0">
                <a:latin typeface="Arial" panose="020B0604020202020204" pitchFamily="34" charset="0"/>
                <a:cs typeface="Arial" panose="020B0604020202020204" pitchFamily="34" charset="0"/>
              </a:rPr>
              <a:t>, ועקב קוצר הזמן עשינו תצוגה של מספר הפלאפון של המאמן.</a:t>
            </a:r>
          </a:p>
          <a:p>
            <a:pPr marL="457200" marR="0" lvl="0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he-IL" alt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he-IL" alt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תכננו לעשות סינון מאמנים על פי המיקום וראינו שהדבר דורש השקעת זמן רב ושהדבר יפגע בסיום האפליקציה ועל כן העדפנו להשקיע בהמשך הפיתוח.</a:t>
            </a:r>
          </a:p>
          <a:p>
            <a:pPr marL="457200" marR="0" lvl="0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he-IL" altLang="he-I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0" indent="-45720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he-IL" altLang="he-IL" sz="2400" dirty="0">
                <a:latin typeface="Arial" panose="020B0604020202020204" pitchFamily="34" charset="0"/>
                <a:cs typeface="Arial" panose="020B0604020202020204" pitchFamily="34" charset="0"/>
              </a:rPr>
              <a:t>רצינו להשקיע יותר בעיצוב האפליקציה, אבל בגלל קוצר הזמן לא עשינו זאת.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תיבת טקסט 4">
            <a:extLst>
              <a:ext uri="{FF2B5EF4-FFF2-40B4-BE49-F238E27FC236}">
                <a16:creationId xmlns:a16="http://schemas.microsoft.com/office/drawing/2014/main" id="{950BD2A0-0CA5-DB90-C420-1144E5E9A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831218"/>
              </p:ext>
            </p:extLst>
          </p:nvPr>
        </p:nvGraphicFramePr>
        <p:xfrm>
          <a:off x="507206" y="2373549"/>
          <a:ext cx="8065294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מלבן 7">
            <a:extLst>
              <a:ext uri="{FF2B5EF4-FFF2-40B4-BE49-F238E27FC236}">
                <a16:creationId xmlns:a16="http://schemas.microsoft.com/office/drawing/2014/main" id="{5159E86B-1409-19A9-5700-91E89A6E794D}"/>
              </a:ext>
            </a:extLst>
          </p:cNvPr>
          <p:cNvSpPr/>
          <p:nvPr/>
        </p:nvSpPr>
        <p:spPr>
          <a:xfrm>
            <a:off x="865645" y="603230"/>
            <a:ext cx="7412710" cy="212365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he-IL" altLang="he-IL" sz="4400" b="1" i="0" strike="noStrike" cap="none" normalizeH="0" baseline="0" dirty="0">
                <a:ln>
                  <a:noFill/>
                </a:ln>
                <a:solidFill>
                  <a:srgbClr val="22546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שיפורים עתידיים ותכונות להוספה</a:t>
            </a:r>
          </a:p>
          <a:p>
            <a:pPr algn="ctr"/>
            <a:endParaRPr lang="he-IL" sz="4400" b="0" cap="none" spc="0" dirty="0">
              <a:ln w="0"/>
              <a:solidFill>
                <a:srgbClr val="22546A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69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945B6-7D4A-87F5-FEE7-121C51869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E1AF587A-C763-809A-8E26-5174C5FA8A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0" r="9900"/>
          <a:stretch/>
        </p:blipFill>
        <p:spPr>
          <a:xfrm>
            <a:off x="460629" y="1030219"/>
            <a:ext cx="7518935" cy="5063682"/>
          </a:xfrm>
          <a:prstGeom prst="rect">
            <a:avLst/>
          </a:prstGeom>
        </p:spPr>
      </p:pic>
      <p:cxnSp>
        <p:nvCxnSpPr>
          <p:cNvPr id="7" name="מחבר: מרפקי 6">
            <a:extLst>
              <a:ext uri="{FF2B5EF4-FFF2-40B4-BE49-F238E27FC236}">
                <a16:creationId xmlns:a16="http://schemas.microsoft.com/office/drawing/2014/main" id="{C5DB5E7E-2C36-C365-698B-1FEDA5B76C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754112" y="474338"/>
            <a:ext cx="1389888" cy="915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1C107C5A-6634-F04C-EA27-EA3CCF1249FF}"/>
              </a:ext>
            </a:extLst>
          </p:cNvPr>
          <p:cNvCxnSpPr/>
          <p:nvPr/>
        </p:nvCxnSpPr>
        <p:spPr>
          <a:xfrm>
            <a:off x="7251192" y="0"/>
            <a:ext cx="694944" cy="74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F8F8E1E2-4FF1-1FD1-134B-2695C1E53F92}"/>
              </a:ext>
            </a:extLst>
          </p:cNvPr>
          <p:cNvCxnSpPr/>
          <p:nvPr/>
        </p:nvCxnSpPr>
        <p:spPr>
          <a:xfrm flipV="1">
            <a:off x="0" y="356616"/>
            <a:ext cx="1097280" cy="44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מחבר: מרפקי 20">
            <a:extLst>
              <a:ext uri="{FF2B5EF4-FFF2-40B4-BE49-F238E27FC236}">
                <a16:creationId xmlns:a16="http://schemas.microsoft.com/office/drawing/2014/main" id="{56281BEA-3E97-2AE5-9E9F-3AB34484919F}"/>
              </a:ext>
            </a:extLst>
          </p:cNvPr>
          <p:cNvCxnSpPr/>
          <p:nvPr/>
        </p:nvCxnSpPr>
        <p:spPr>
          <a:xfrm flipV="1">
            <a:off x="-9144" y="900109"/>
            <a:ext cx="1106424" cy="3108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מחבר חץ ישר 23">
            <a:extLst>
              <a:ext uri="{FF2B5EF4-FFF2-40B4-BE49-F238E27FC236}">
                <a16:creationId xmlns:a16="http://schemas.microsoft.com/office/drawing/2014/main" id="{18AC0F3A-EF2D-0410-AD63-37E11E2F297D}"/>
              </a:ext>
            </a:extLst>
          </p:cNvPr>
          <p:cNvCxnSpPr>
            <a:cxnSpLocks/>
          </p:cNvCxnSpPr>
          <p:nvPr/>
        </p:nvCxnSpPr>
        <p:spPr>
          <a:xfrm flipH="1">
            <a:off x="8449056" y="5770473"/>
            <a:ext cx="694944" cy="529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מחבר: מעוקל 26">
            <a:extLst>
              <a:ext uri="{FF2B5EF4-FFF2-40B4-BE49-F238E27FC236}">
                <a16:creationId xmlns:a16="http://schemas.microsoft.com/office/drawing/2014/main" id="{20635D59-DA95-3F7E-C07D-CEF769F42400}"/>
              </a:ext>
            </a:extLst>
          </p:cNvPr>
          <p:cNvCxnSpPr/>
          <p:nvPr/>
        </p:nvCxnSpPr>
        <p:spPr>
          <a:xfrm rot="10800000" flipV="1">
            <a:off x="7946136" y="1658198"/>
            <a:ext cx="1197864" cy="49064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: מעוקל 30">
            <a:extLst>
              <a:ext uri="{FF2B5EF4-FFF2-40B4-BE49-F238E27FC236}">
                <a16:creationId xmlns:a16="http://schemas.microsoft.com/office/drawing/2014/main" id="{1C2D1256-E4C8-328F-A70A-E7B28DD304E5}"/>
              </a:ext>
            </a:extLst>
          </p:cNvPr>
          <p:cNvCxnSpPr/>
          <p:nvPr/>
        </p:nvCxnSpPr>
        <p:spPr>
          <a:xfrm>
            <a:off x="0" y="6300216"/>
            <a:ext cx="777240" cy="3017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: מרפקי 33">
            <a:extLst>
              <a:ext uri="{FF2B5EF4-FFF2-40B4-BE49-F238E27FC236}">
                <a16:creationId xmlns:a16="http://schemas.microsoft.com/office/drawing/2014/main" id="{BD600880-BBFD-DE3C-7F0D-C35ED0813385}"/>
              </a:ext>
            </a:extLst>
          </p:cNvPr>
          <p:cNvCxnSpPr>
            <a:cxnSpLocks/>
          </p:cNvCxnSpPr>
          <p:nvPr/>
        </p:nvCxnSpPr>
        <p:spPr>
          <a:xfrm>
            <a:off x="0" y="6108192"/>
            <a:ext cx="1700784" cy="4091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: מרפקי 35">
            <a:extLst>
              <a:ext uri="{FF2B5EF4-FFF2-40B4-BE49-F238E27FC236}">
                <a16:creationId xmlns:a16="http://schemas.microsoft.com/office/drawing/2014/main" id="{89939BB7-AB69-457B-29A5-BE729CD0284C}"/>
              </a:ext>
            </a:extLst>
          </p:cNvPr>
          <p:cNvCxnSpPr>
            <a:cxnSpLocks/>
          </p:cNvCxnSpPr>
          <p:nvPr/>
        </p:nvCxnSpPr>
        <p:spPr>
          <a:xfrm rot="10800000">
            <a:off x="8659368" y="5770474"/>
            <a:ext cx="484632" cy="4565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6607C9CB-4E50-5E37-8C9A-314F98780B28}"/>
              </a:ext>
            </a:extLst>
          </p:cNvPr>
          <p:cNvSpPr txBox="1">
            <a:spLocks/>
          </p:cNvSpPr>
          <p:nvPr/>
        </p:nvSpPr>
        <p:spPr>
          <a:xfrm>
            <a:off x="2599387" y="0"/>
            <a:ext cx="3656782" cy="1281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UML Diagram</a:t>
            </a:r>
          </a:p>
        </p:txBody>
      </p:sp>
      <p:cxnSp>
        <p:nvCxnSpPr>
          <p:cNvPr id="4" name="מחבר חץ ישר 3">
            <a:extLst>
              <a:ext uri="{FF2B5EF4-FFF2-40B4-BE49-F238E27FC236}">
                <a16:creationId xmlns:a16="http://schemas.microsoft.com/office/drawing/2014/main" id="{3A2FDB64-AE16-578E-A679-6F624B9DAF2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765754" y="5265420"/>
            <a:ext cx="0" cy="3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476EB732-ACBB-1839-63C7-FB452700192C}"/>
              </a:ext>
            </a:extLst>
          </p:cNvPr>
          <p:cNvSpPr/>
          <p:nvPr/>
        </p:nvSpPr>
        <p:spPr>
          <a:xfrm>
            <a:off x="3228544" y="5641112"/>
            <a:ext cx="1074420" cy="7709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TrainerProfileView</a:t>
            </a:r>
            <a:endParaRPr lang="en-US" sz="800" dirty="0"/>
          </a:p>
          <a:p>
            <a:pPr algn="ctr"/>
            <a:endParaRPr lang="en-US" sz="800" dirty="0"/>
          </a:p>
          <a:p>
            <a:pPr algn="ctr"/>
            <a:r>
              <a:rPr lang="en-US" sz="800" dirty="0" err="1"/>
              <a:t>rateTrainer</a:t>
            </a:r>
            <a:r>
              <a:rPr lang="en-US" sz="800" dirty="0"/>
              <a:t>()</a:t>
            </a:r>
          </a:p>
          <a:p>
            <a:pPr algn="ctr"/>
            <a:endParaRPr lang="en-US" sz="800" dirty="0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5022F472-4379-1EF0-0071-8C077C9C285C}"/>
              </a:ext>
            </a:extLst>
          </p:cNvPr>
          <p:cNvSpPr/>
          <p:nvPr/>
        </p:nvSpPr>
        <p:spPr>
          <a:xfrm>
            <a:off x="4427778" y="5649881"/>
            <a:ext cx="1074420" cy="77092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uploadPost</a:t>
            </a:r>
            <a:r>
              <a:rPr lang="en-US" sz="1100" dirty="0"/>
              <a:t>()</a:t>
            </a:r>
          </a:p>
          <a:p>
            <a:pPr algn="ctr"/>
            <a:endParaRPr lang="en-US" sz="1100" dirty="0"/>
          </a:p>
        </p:txBody>
      </p:sp>
      <p:cxnSp>
        <p:nvCxnSpPr>
          <p:cNvPr id="15" name="מחבר חץ ישר 14">
            <a:extLst>
              <a:ext uri="{FF2B5EF4-FFF2-40B4-BE49-F238E27FC236}">
                <a16:creationId xmlns:a16="http://schemas.microsoft.com/office/drawing/2014/main" id="{05F9420A-5C3A-D883-7F86-CC79CE88F5F9}"/>
              </a:ext>
            </a:extLst>
          </p:cNvPr>
          <p:cNvCxnSpPr>
            <a:cxnSpLocks/>
          </p:cNvCxnSpPr>
          <p:nvPr/>
        </p:nvCxnSpPr>
        <p:spPr>
          <a:xfrm>
            <a:off x="4916374" y="5265420"/>
            <a:ext cx="0" cy="37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FD514F-6DEC-1B3F-798F-48721BB17A87}"/>
              </a:ext>
            </a:extLst>
          </p:cNvPr>
          <p:cNvSpPr txBox="1">
            <a:spLocks/>
          </p:cNvSpPr>
          <p:nvPr/>
        </p:nvSpPr>
        <p:spPr>
          <a:xfrm>
            <a:off x="749853" y="964117"/>
            <a:ext cx="3357518" cy="522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u="sng" dirty="0">
                <a:solidFill>
                  <a:schemeClr val="tx1"/>
                </a:solidFill>
              </a:rPr>
              <a:t>Class diagram</a:t>
            </a:r>
          </a:p>
        </p:txBody>
      </p:sp>
    </p:spTree>
    <p:extLst>
      <p:ext uri="{BB962C8B-B14F-4D97-AF65-F5344CB8AC3E}">
        <p14:creationId xmlns:p14="http://schemas.microsoft.com/office/powerpoint/2010/main" val="411971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CFFEF-5323-AF72-35F1-998FC9118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FF077FC-6FEF-E448-A21C-F084E0A2F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249" y="356616"/>
            <a:ext cx="4868876" cy="6144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95A594D-4BA9-3CCB-EFBE-AEC4B6E58B5A}"/>
              </a:ext>
            </a:extLst>
          </p:cNvPr>
          <p:cNvSpPr txBox="1"/>
          <p:nvPr/>
        </p:nvSpPr>
        <p:spPr>
          <a:xfrm>
            <a:off x="1179576" y="426196"/>
            <a:ext cx="2587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Activity Diagram</a:t>
            </a:r>
            <a:endParaRPr lang="LID4096" b="1" u="sng" dirty="0"/>
          </a:p>
        </p:txBody>
      </p:sp>
    </p:spTree>
    <p:extLst>
      <p:ext uri="{BB962C8B-B14F-4D97-AF65-F5344CB8AC3E}">
        <p14:creationId xmlns:p14="http://schemas.microsoft.com/office/powerpoint/2010/main" val="374374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20645-B63A-9441-D907-1484ECA0B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3677FB4-BC34-CBD1-C892-23710316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9" y="890396"/>
            <a:ext cx="8637522" cy="5098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לבן 5">
            <a:extLst>
              <a:ext uri="{FF2B5EF4-FFF2-40B4-BE49-F238E27FC236}">
                <a16:creationId xmlns:a16="http://schemas.microsoft.com/office/drawing/2014/main" id="{7C2AFC1E-247D-8C7A-EE2D-E3C8BF8BDC5B}"/>
              </a:ext>
            </a:extLst>
          </p:cNvPr>
          <p:cNvSpPr/>
          <p:nvPr/>
        </p:nvSpPr>
        <p:spPr>
          <a:xfrm>
            <a:off x="3520440" y="3993071"/>
            <a:ext cx="1316736" cy="3693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C067962-F3F6-89FD-1904-D4DD2E8FF69D}"/>
              </a:ext>
            </a:extLst>
          </p:cNvPr>
          <p:cNvSpPr txBox="1"/>
          <p:nvPr/>
        </p:nvSpPr>
        <p:spPr>
          <a:xfrm>
            <a:off x="3363468" y="3970640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Rate a trainer</a:t>
            </a:r>
            <a:endParaRPr lang="LID4096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33361B5-F8C6-0CCA-E51D-9C64075C883F}"/>
              </a:ext>
            </a:extLst>
          </p:cNvPr>
          <p:cNvSpPr/>
          <p:nvPr/>
        </p:nvSpPr>
        <p:spPr>
          <a:xfrm>
            <a:off x="3219831" y="4501895"/>
            <a:ext cx="1552194" cy="174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9E6165E8-4199-D4D5-DDAF-E28484BA6AD9}"/>
              </a:ext>
            </a:extLst>
          </p:cNvPr>
          <p:cNvSpPr txBox="1"/>
          <p:nvPr/>
        </p:nvSpPr>
        <p:spPr>
          <a:xfrm>
            <a:off x="3403473" y="4811578"/>
            <a:ext cx="2203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View ratings</a:t>
            </a:r>
            <a:endParaRPr lang="LID4096" dirty="0"/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607E3D33-41EB-D69E-D5ED-85DD1EA13ABD}"/>
              </a:ext>
            </a:extLst>
          </p:cNvPr>
          <p:cNvSpPr txBox="1"/>
          <p:nvPr/>
        </p:nvSpPr>
        <p:spPr>
          <a:xfrm>
            <a:off x="2633472" y="520160"/>
            <a:ext cx="2414016" cy="3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Sequence Diagram </a:t>
            </a:r>
            <a:endParaRPr lang="LID4096" b="1" u="sng" dirty="0"/>
          </a:p>
        </p:txBody>
      </p:sp>
    </p:spTree>
    <p:extLst>
      <p:ext uri="{BB962C8B-B14F-4D97-AF65-F5344CB8AC3E}">
        <p14:creationId xmlns:p14="http://schemas.microsoft.com/office/powerpoint/2010/main" val="301085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46281B-1CB5-59B0-1431-19D61F68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9" y="499533"/>
            <a:ext cx="7343489" cy="1219539"/>
          </a:xfrm>
        </p:spPr>
        <p:txBody>
          <a:bodyPr/>
          <a:lstStyle/>
          <a:p>
            <a:pPr algn="ctr"/>
            <a:r>
              <a:rPr lang="en-US" u="sng" dirty="0"/>
              <a:t>Check-ins</a:t>
            </a:r>
            <a:endParaRPr lang="LID4096" u="sng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C596C0-A9EE-CC1B-5AEB-E11965761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9" y="1938404"/>
            <a:ext cx="7754969" cy="442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319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e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E18020-7141-40C0-98B9-58BE04886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8F0C7F0-FC65-021C-5A10-0EF01B927F2D}"/>
              </a:ext>
            </a:extLst>
          </p:cNvPr>
          <p:cNvSpPr txBox="1"/>
          <p:nvPr/>
        </p:nvSpPr>
        <p:spPr>
          <a:xfrm>
            <a:off x="1505243" y="619431"/>
            <a:ext cx="7144685" cy="419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rtl="1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800" spc="-12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תודה</a:t>
            </a:r>
            <a:r>
              <a:rPr lang="en-US" sz="8800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800" spc="-12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על</a:t>
            </a:r>
            <a:r>
              <a:rPr lang="en-US" sz="8800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8800" spc="-12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ההקשבה</a:t>
            </a:r>
            <a:r>
              <a:rPr lang="en-US" sz="8800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84183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4101DD32-8F8F-145D-D583-D7A85B6FA081}"/>
              </a:ext>
            </a:extLst>
          </p:cNvPr>
          <p:cNvSpPr/>
          <p:nvPr/>
        </p:nvSpPr>
        <p:spPr>
          <a:xfrm>
            <a:off x="2332109" y="239067"/>
            <a:ext cx="461733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he-IL" sz="5400" b="1" dirty="0">
                <a:ln/>
                <a:solidFill>
                  <a:schemeClr val="bg2">
                    <a:lumMod val="10000"/>
                  </a:schemeClr>
                </a:solidFill>
              </a:rPr>
              <a:t>תחומי האחריות של הצוות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3956B5B-BFCF-EE95-345E-1F6C8F904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206" y="2031376"/>
            <a:ext cx="8355440" cy="4313153"/>
          </a:xfrm>
        </p:spPr>
        <p:txBody>
          <a:bodyPr>
            <a:normAutofit fontScale="92500"/>
          </a:bodyPr>
          <a:lstStyle/>
          <a:p>
            <a:r>
              <a:rPr lang="he-IL" sz="3200" dirty="0"/>
              <a:t>אריק – פרופיל מתאמן, פרופיל מאמן – (העלאת תמונה, העלאת פוסטים, מעקב אחרי מתאמן, קבלת </a:t>
            </a:r>
            <a:r>
              <a:rPr lang="he-IL" sz="3200" dirty="0" err="1"/>
              <a:t>נוטיפיקציות</a:t>
            </a:r>
            <a:r>
              <a:rPr lang="he-IL" sz="3200" dirty="0"/>
              <a:t>, דירוג מאמנים)</a:t>
            </a:r>
          </a:p>
          <a:p>
            <a:r>
              <a:rPr lang="he-IL" sz="3200" dirty="0" err="1"/>
              <a:t>לידור</a:t>
            </a:r>
            <a:r>
              <a:rPr lang="he-IL" sz="3200" dirty="0"/>
              <a:t> – דף התחברות, דף הרשמה – (הרשמה עם </a:t>
            </a:r>
            <a:r>
              <a:rPr lang="en-US" sz="3200" dirty="0"/>
              <a:t>Email</a:t>
            </a:r>
            <a:r>
              <a:rPr lang="he-IL" sz="3200" dirty="0"/>
              <a:t>, שמירת נתונים המשתמש ב</a:t>
            </a:r>
            <a:r>
              <a:rPr lang="en-US" sz="3200" dirty="0"/>
              <a:t>firebase</a:t>
            </a:r>
            <a:r>
              <a:rPr lang="he-IL" sz="3200" dirty="0"/>
              <a:t>)</a:t>
            </a:r>
          </a:p>
          <a:p>
            <a:r>
              <a:rPr lang="he-IL" sz="3200" dirty="0"/>
              <a:t>רון – עמוד הבית (הצגת המאמנים, יצירת "כרטיסייה" עבור כל מאמן והצגה שלה בדף, ניווט לפרופיל המאמן מהכרטיסייה).</a:t>
            </a:r>
          </a:p>
          <a:p>
            <a:r>
              <a:rPr lang="he-IL" sz="3200" dirty="0"/>
              <a:t>יהודה – ה </a:t>
            </a:r>
            <a:r>
              <a:rPr lang="en-US" sz="3200" dirty="0"/>
              <a:t>Activity</a:t>
            </a:r>
            <a:r>
              <a:rPr lang="he-IL" sz="3200" dirty="0"/>
              <a:t> שמקשר בין כל ה</a:t>
            </a:r>
            <a:r>
              <a:rPr lang="en-US" sz="3200" dirty="0"/>
              <a:t>fragments</a:t>
            </a:r>
            <a:r>
              <a:rPr lang="he-IL" sz="3200" dirty="0"/>
              <a:t> של </a:t>
            </a:r>
            <a:r>
              <a:rPr lang="he-IL" sz="3200" dirty="0" err="1"/>
              <a:t>האפליקצייה</a:t>
            </a:r>
            <a:r>
              <a:rPr lang="he-IL" sz="3200" dirty="0"/>
              <a:t> </a:t>
            </a:r>
            <a:r>
              <a:rPr lang="he-IL" sz="3200" dirty="0" err="1"/>
              <a:t>וה</a:t>
            </a:r>
            <a:r>
              <a:rPr lang="en-US" sz="3200" dirty="0"/>
              <a:t> toolbar</a:t>
            </a:r>
            <a:r>
              <a:rPr lang="he-IL" sz="3200" dirty="0"/>
              <a:t> שבעזרתו </a:t>
            </a:r>
            <a:r>
              <a:rPr lang="he-IL" sz="3200" dirty="0" err="1"/>
              <a:t>מנוותים</a:t>
            </a:r>
            <a:r>
              <a:rPr lang="he-IL" sz="3200" dirty="0"/>
              <a:t> בין ה</a:t>
            </a:r>
            <a:r>
              <a:rPr lang="en-US" sz="3200" dirty="0"/>
              <a:t> fragments</a:t>
            </a:r>
            <a:r>
              <a:rPr lang="he-IL" sz="3200" dirty="0"/>
              <a:t>.</a:t>
            </a:r>
          </a:p>
          <a:p>
            <a:endParaRPr lang="LID409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90">
          <a:fgClr>
            <a:srgbClr val="50B3C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908" y="3289870"/>
            <a:ext cx="4773674" cy="1535348"/>
          </a:xfrm>
          <a:ln w="952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r" rtl="1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Firebase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: לאימות וניהול נתונים</a:t>
            </a:r>
          </a:p>
          <a:p>
            <a:pPr marL="0" indent="0" algn="r" rtl="1">
              <a:lnSpc>
                <a:spcPct val="100000"/>
              </a:lnSpc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Glide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 ו -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ImagePicker</a:t>
            </a:r>
            <a:r>
              <a:rPr lang="he-IL" dirty="0">
                <a:latin typeface="Arial" panose="020B0604020202020204" pitchFamily="34" charset="0"/>
                <a:cs typeface="Arial" panose="020B0604020202020204" pitchFamily="34" charset="0"/>
              </a:rPr>
              <a:t>:  לטיפול בתמונות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 rtl="1">
              <a:lnSpc>
                <a:spcPct val="100000"/>
              </a:lnSpc>
              <a:buNone/>
            </a:pP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336E86-B37C-833A-8C67-D4B7B1ABA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6" y="1303170"/>
            <a:ext cx="865022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האפליקציה פותחה באמצעות </a:t>
            </a:r>
            <a:r>
              <a:rPr kumimoji="0" lang="he-IL" altLang="he-IL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עם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לעיצוב ממשק המשתמש ו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he-IL" altLang="he-IL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לניהול צד השרת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CEDCA60-0CC8-633B-56BA-931F3E2A7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1408" y="429218"/>
            <a:ext cx="448970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4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טכנולוגיות בשימוש</a:t>
            </a:r>
            <a:endParaRPr kumimoji="0" lang="he-IL" altLang="he-IL" sz="40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altLang="he-IL" sz="2400" b="1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דיאגרמה 9">
            <a:extLst>
              <a:ext uri="{FF2B5EF4-FFF2-40B4-BE49-F238E27FC236}">
                <a16:creationId xmlns:a16="http://schemas.microsoft.com/office/drawing/2014/main" id="{84A1DB0D-D2B3-6F04-EAD6-E50E4B74B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6441194"/>
              </p:ext>
            </p:extLst>
          </p:nvPr>
        </p:nvGraphicFramePr>
        <p:xfrm>
          <a:off x="3191705" y="2268647"/>
          <a:ext cx="4887877" cy="83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40C38FE-AFA6-E476-620C-4EDFB7358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84" y="1323651"/>
            <a:ext cx="7530175" cy="12281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he-IL" sz="5400" spc="-12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מטרות</a:t>
            </a:r>
            <a:r>
              <a:rPr lang="en-US" altLang="he-IL" sz="5400" spc="-12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he-IL" sz="5400" spc="-12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האפליקציה</a:t>
            </a:r>
            <a:endParaRPr kumimoji="0" lang="en-US" altLang="he-IL" sz="2000" b="0" i="0" u="none" strike="noStrike" cap="none" spc="-120" normalizeH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ctr" defTabSz="914400" fontAlgn="base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he-IL" sz="5400" b="0" i="0" u="none" strike="noStrike" cap="none" spc="-120" normalizeH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6F3B3E-2F9C-9BD1-6EF5-B804E9487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84" y="2973313"/>
            <a:ext cx="7530175" cy="29030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R="0" lvl="0" algn="r" defTabSz="914400" rt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המערכת </a:t>
            </a:r>
            <a:r>
              <a:rPr kumimoji="0" lang="en-US" altLang="he-IL" sz="17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המוצעת</a:t>
            </a: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7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נועדה</a:t>
            </a: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7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ליצור</a:t>
            </a: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7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חיבור</a:t>
            </a: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7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חלק</a:t>
            </a: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7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בין</a:t>
            </a: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7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מאמנים</a:t>
            </a: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70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למתאמנים</a:t>
            </a:r>
            <a:r>
              <a:rPr kumimoji="0" lang="en-US" altLang="he-IL" sz="17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algn="r" defTabSz="914400" rt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he-IL" sz="17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r" defTabSz="914400" rtl="1">
              <a:lnSpc>
                <a:spcPct val="150000"/>
              </a:lnSpc>
              <a:spcAft>
                <a:spcPts val="800"/>
              </a:spcAft>
            </a:pPr>
            <a:r>
              <a:rPr kumimoji="0" lang="en-US" altLang="he-IL" sz="1700" b="1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מטרות</a:t>
            </a:r>
            <a:r>
              <a:rPr kumimoji="0" lang="en-US" altLang="he-IL" sz="17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he-IL" sz="17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lvl="0" indent="-285750" algn="r" defTabSz="914400" rtl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לספק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פלטפורמה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שמרכזת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את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כל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המאמנים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במקום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אחד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r" defTabSz="914400" rtl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לאפשר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תקשורת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בין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אישית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באפליקציה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בין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מאמן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למתאמן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r" defTabSz="914400" rtl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לאפשר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למתאמנים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לדרג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את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המאמנים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לצורך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קבלת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המידע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על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טיב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המאמן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algn="r" defTabSz="914400" rtl="1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לאפשר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למתאמנים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למצוא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מאמן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בסביבה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נגישה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וקרובה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he-IL" sz="17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r" defTabSz="914400" rtl="1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he-IL" sz="17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Kettlebells על הרצפה">
            <a:extLst>
              <a:ext uri="{FF2B5EF4-FFF2-40B4-BE49-F238E27FC236}">
                <a16:creationId xmlns:a16="http://schemas.microsoft.com/office/drawing/2014/main" id="{C771617E-C3F7-5DB1-C6DA-31369ADFE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140" r="13122" b="-2"/>
          <a:stretch/>
        </p:blipFill>
        <p:spPr>
          <a:xfrm>
            <a:off x="20" y="-6418"/>
            <a:ext cx="3058077" cy="686441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B0221BD-CBAC-6F0E-468F-51524C7263CE}"/>
              </a:ext>
            </a:extLst>
          </p:cNvPr>
          <p:cNvSpPr txBox="1"/>
          <p:nvPr/>
        </p:nvSpPr>
        <p:spPr>
          <a:xfrm>
            <a:off x="3127248" y="1527048"/>
            <a:ext cx="5660135" cy="44165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נכון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להיום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מציאת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מאמן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מתאים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היא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תהליך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ארוך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ולא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he-IL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יעיל</a:t>
            </a:r>
            <a:r>
              <a:rPr kumimoji="0" lang="en-US" altLang="he-IL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בקרב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מתאמנים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רבים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נשאלות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שאלות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רבות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מיהו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המאמן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האולטימטיבי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כיצד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אני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מגיע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אליו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האם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יש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מאמן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טוב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ממנו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שנמצא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בקרבת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מקום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המגורים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שלי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מהי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רמת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הזמינות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של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אותו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מאמן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כמו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מתאמנים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רבים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מאוכזבים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מהמאמן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שאליו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הגיעו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ביכולת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שלו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להעביר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האימון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והן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ביחסי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אנוש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מאמן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למתאמן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כמו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התשלום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בין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המאמנים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השונים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שונה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ואינו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לכל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כיס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algn="r" defTabSz="914400" rtl="1">
              <a:lnSpc>
                <a:spcPct val="85000"/>
              </a:lnSpc>
              <a:spcAft>
                <a:spcPts val="800"/>
              </a:spcAft>
              <a:buFont typeface="Arial" pitchFamily="34" charset="0"/>
              <a:buChar char=" "/>
            </a:pP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בנוסף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מתאמנים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רבים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של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אותו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המאמן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אינם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מכירים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ובשל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כך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אינם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מציפים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הבעיות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בהם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נתקלים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באימון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אחד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השני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דבר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שמקשה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על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מתאמנים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חדשים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לקבל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שקיפות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מלאה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על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טיב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המאמן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שאיתו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רוצים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לעבוד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91229D5-3D3B-26A8-B34E-9A0818C85D90}"/>
              </a:ext>
            </a:extLst>
          </p:cNvPr>
          <p:cNvSpPr/>
          <p:nvPr/>
        </p:nvSpPr>
        <p:spPr>
          <a:xfrm>
            <a:off x="4111297" y="361295"/>
            <a:ext cx="36920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ניתוח</a:t>
            </a:r>
            <a:r>
              <a:rPr lang="en-US" sz="5400" b="1" cap="none" spc="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5400" b="1" cap="none" spc="0" dirty="0" err="1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הבעיה</a:t>
            </a:r>
            <a:endParaRPr lang="he-IL" sz="54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214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54C4829-CF39-4CF4-973E-6F5A32F80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950" cy="6858000"/>
          </a:xfrm>
          <a:prstGeom prst="rect">
            <a:avLst/>
          </a:prstGeom>
          <a:solidFill>
            <a:schemeClr val="accent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7C18D09-91BB-3F5F-21DE-7AED4F4E456A}"/>
              </a:ext>
            </a:extLst>
          </p:cNvPr>
          <p:cNvSpPr txBox="1"/>
          <p:nvPr/>
        </p:nvSpPr>
        <p:spPr>
          <a:xfrm>
            <a:off x="758953" y="420624"/>
            <a:ext cx="7896606" cy="3306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 defTabSz="9144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endParaRPr lang="en-US" alt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r" defTabSz="914400" rtl="1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כיום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ישנן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אפליקציות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לניהול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הדרכות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אך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אין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אחת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כזו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שמאפשרת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דירוג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מאמנים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לצורך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הנוחות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של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המתאמנים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כדי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לדעת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מי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מאמן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אמין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ומי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לא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.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ובנוסף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האפליקציות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לא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מאפשרות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תקשורת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בין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המאמנים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למתאמנים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באפליקציה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עצמה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.</a:t>
            </a:r>
          </a:p>
          <a:p>
            <a:pPr algn="r" defTabSz="914400" rtl="1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Arial" pitchFamily="34" charset="0"/>
              <a:buChar char=" "/>
            </a:pPr>
            <a:r>
              <a:rPr kumimoji="0" lang="en-US" altLang="he-IL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בנוסף</a:t>
            </a:r>
            <a:r>
              <a:rPr kumimoji="0" lang="en-US" altLang="he-IL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0" lang="en-US" altLang="he-IL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אפשר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למצוא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מאמן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על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ידי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חיפוש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באינטרנט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(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לדוגמא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פייסבוק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או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אינסטגרם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)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אך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גם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שם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אי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אפשר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לדעת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האיכות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שלו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אבל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האפליקצייה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שלנו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מאפשרת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ריכוז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כל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המאמנים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במקום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אחד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וידע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על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הטיב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שלהם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בזכות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הדירוג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.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8FC9DB8-5824-C57E-76A1-4839DA777D31}"/>
              </a:ext>
            </a:extLst>
          </p:cNvPr>
          <p:cNvSpPr txBox="1"/>
          <p:nvPr/>
        </p:nvSpPr>
        <p:spPr>
          <a:xfrm>
            <a:off x="1344167" y="3489829"/>
            <a:ext cx="7040880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he-IL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he-IL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רשת ייעודית למאמנים ולמתאמנים תספק חוויית משתמש מותאמת ואינטראקטיבית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he-IL" altLang="he-IL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תרומת המערכת:</a:t>
            </a:r>
            <a:r>
              <a:rPr kumimoji="0" lang="he-IL" altLang="he-IL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he-IL" alt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הפלטפורמה מפשטת את תהליך החיפוש, מציעה ביקורות, מערכת הודעות ישירה ומערכת תיאום אימונים משולבת</a:t>
            </a:r>
            <a:r>
              <a:rPr kumimoji="0" lang="he-IL" altLang="he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מלבן 1">
            <a:extLst>
              <a:ext uri="{FF2B5EF4-FFF2-40B4-BE49-F238E27FC236}">
                <a16:creationId xmlns:a16="http://schemas.microsoft.com/office/drawing/2014/main" id="{D85A9BD4-57C1-6AA1-9AA7-6826B212C54F}"/>
              </a:ext>
            </a:extLst>
          </p:cNvPr>
          <p:cNvSpPr/>
          <p:nvPr/>
        </p:nvSpPr>
        <p:spPr>
          <a:xfrm>
            <a:off x="4707256" y="375826"/>
            <a:ext cx="4489371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en-US" sz="32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פתרונות</a:t>
            </a:r>
            <a:r>
              <a:rPr lang="en-US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3200" b="1" dirty="0" err="1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קיימים</a:t>
            </a:r>
            <a:r>
              <a:rPr lang="he-IL" sz="32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6841E3B-95CD-5259-E781-69C28260ED60}"/>
              </a:ext>
            </a:extLst>
          </p:cNvPr>
          <p:cNvSpPr/>
          <p:nvPr/>
        </p:nvSpPr>
        <p:spPr>
          <a:xfrm>
            <a:off x="5755801" y="3556510"/>
            <a:ext cx="26292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e-IL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הצורך בפתרון:</a:t>
            </a:r>
            <a:endParaRPr lang="he-IL" sz="3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07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דרישות המערכת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F25F452-1A41-FF86-0372-A5E2FF2F6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520" y="1636086"/>
            <a:ext cx="7551754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המערכת תוכננה לספק חוויית שימוש חלקה למאמנים ולמתאמנים. היא כוללת דרישות פונקציונליות ולא-פונקציונליות.</a:t>
            </a:r>
            <a:endParaRPr kumimoji="0" lang="he-IL" altLang="he-IL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e-IL" altLang="he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מלבן: פינות מעוגלות 5">
            <a:extLst>
              <a:ext uri="{FF2B5EF4-FFF2-40B4-BE49-F238E27FC236}">
                <a16:creationId xmlns:a16="http://schemas.microsoft.com/office/drawing/2014/main" id="{D14CA645-05B9-EDC8-E0DF-91F37A6D94D1}"/>
              </a:ext>
            </a:extLst>
          </p:cNvPr>
          <p:cNvSpPr/>
          <p:nvPr/>
        </p:nvSpPr>
        <p:spPr>
          <a:xfrm>
            <a:off x="1322070" y="2237266"/>
            <a:ext cx="2613660" cy="800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דרישות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פונקציונאליות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מלבן: פינות מעוגלות 6">
            <a:extLst>
              <a:ext uri="{FF2B5EF4-FFF2-40B4-BE49-F238E27FC236}">
                <a16:creationId xmlns:a16="http://schemas.microsoft.com/office/drawing/2014/main" id="{2CFBA43F-8011-38FE-0221-F36100590F80}"/>
              </a:ext>
            </a:extLst>
          </p:cNvPr>
          <p:cNvSpPr/>
          <p:nvPr/>
        </p:nvSpPr>
        <p:spPr>
          <a:xfrm>
            <a:off x="5958840" y="2276874"/>
            <a:ext cx="2613660" cy="800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דרישות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לא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פונקציונאליות</a:t>
            </a:r>
            <a:endParaRPr lang="he-I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B78BD02-0B5E-A1A7-8841-8DF3550A6EAB}"/>
              </a:ext>
            </a:extLst>
          </p:cNvPr>
          <p:cNvSpPr txBox="1"/>
          <p:nvPr/>
        </p:nvSpPr>
        <p:spPr>
          <a:xfrm>
            <a:off x="-144780" y="3116901"/>
            <a:ext cx="4328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רישום משתמשים ואימות (מאמנים ומתאמנים)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.ניהול פרופילים של מאמנים ומתאמנים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3.הצגת מס' פלאפון של מאמן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4.מערכת דירוגים למאמנים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5.מערכת התראות לעדכונים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e-IL" altLang="he-IL" dirty="0">
                <a:latin typeface="Arial" panose="020B0604020202020204" pitchFamily="34" charset="0"/>
                <a:cs typeface="Arial" panose="020B0604020202020204" pitchFamily="34" charset="0"/>
              </a:rPr>
              <a:t>6.עדכון נתוני פרופיל</a:t>
            </a:r>
            <a:endParaRPr kumimoji="0" lang="he-IL" altLang="he-IL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474B9F4C-86B1-9E86-616F-F4C81D0BAAA3}"/>
              </a:ext>
            </a:extLst>
          </p:cNvPr>
          <p:cNvSpPr txBox="1"/>
          <p:nvPr/>
        </p:nvSpPr>
        <p:spPr>
          <a:xfrm>
            <a:off x="4183380" y="3196007"/>
            <a:ext cx="46443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1.אימות משתמשים מאובטח והצפנת נתונים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2.זמינות גבוהה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3.עיצוב</a:t>
            </a:r>
            <a:r>
              <a:rPr kumimoji="0" lang="en-US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UI/UX 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מהיר ותגובתי.</a:t>
            </a: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 defTabSz="914400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תאימות למערכות הפעלה אנדרואיד</a:t>
            </a:r>
            <a:endParaRPr kumimoji="0" lang="en-US" altLang="he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5.אחסון ושליפת נתונים יעילה באמצעות</a:t>
            </a:r>
            <a:r>
              <a:rPr lang="he-IL" altLang="he-I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e-IL" altLang="he-IL" sz="1800" dirty="0" err="1">
                <a:latin typeface="Arial" panose="020B0604020202020204" pitchFamily="34" charset="0"/>
                <a:cs typeface="Arial" panose="020B0604020202020204" pitchFamily="34" charset="0"/>
              </a:rPr>
              <a:t>פירבייס</a:t>
            </a:r>
            <a:r>
              <a:rPr lang="he-IL" altLang="he-IL" sz="1800" dirty="0"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17" name="מחבר ישר 16">
            <a:extLst>
              <a:ext uri="{FF2B5EF4-FFF2-40B4-BE49-F238E27FC236}">
                <a16:creationId xmlns:a16="http://schemas.microsoft.com/office/drawing/2014/main" id="{9E2D97E8-CE60-9688-1884-C65338DE1ACA}"/>
              </a:ext>
            </a:extLst>
          </p:cNvPr>
          <p:cNvCxnSpPr/>
          <p:nvPr/>
        </p:nvCxnSpPr>
        <p:spPr>
          <a:xfrm>
            <a:off x="4442460" y="2237266"/>
            <a:ext cx="0" cy="4148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CCED3B3C-6FDA-0524-8E52-B29B8052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682" r="2479" b="70719"/>
          <a:stretch/>
        </p:blipFill>
        <p:spPr>
          <a:xfrm>
            <a:off x="5663949" y="3990088"/>
            <a:ext cx="3222366" cy="6194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2927"/>
            <a:ext cx="5674724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5109" y="0"/>
            <a:ext cx="61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0200D4D-D5E4-823D-E1E3-AC6AD3D06E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00" b="47600"/>
          <a:stretch/>
        </p:blipFill>
        <p:spPr>
          <a:xfrm>
            <a:off x="1312826" y="591954"/>
            <a:ext cx="4085060" cy="202221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4724" y="3862989"/>
            <a:ext cx="3469276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2DAA1BEC-0B4E-F233-0E51-AAFD03C8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428" r="7901" b="92355"/>
          <a:stretch/>
        </p:blipFill>
        <p:spPr>
          <a:xfrm>
            <a:off x="257074" y="74460"/>
            <a:ext cx="2580288" cy="467035"/>
          </a:xfrm>
          <a:prstGeom prst="rect">
            <a:avLst/>
          </a:prstGeom>
        </p:spPr>
      </p:pic>
      <p:pic>
        <p:nvPicPr>
          <p:cNvPr id="1026" name="Picture 2" descr="Salle de sport La Valette-du-Var (83) - ON AIR Fitness">
            <a:extLst>
              <a:ext uri="{FF2B5EF4-FFF2-40B4-BE49-F238E27FC236}">
                <a16:creationId xmlns:a16="http://schemas.microsoft.com/office/drawing/2014/main" id="{4C96B216-A911-1C82-4E16-57061801F6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/>
          <a:stretch/>
        </p:blipFill>
        <p:spPr bwMode="auto">
          <a:xfrm>
            <a:off x="-1" y="2792873"/>
            <a:ext cx="5675109" cy="406512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אימון כושר 45 דקות - Shalomfit">
            <a:extLst>
              <a:ext uri="{FF2B5EF4-FFF2-40B4-BE49-F238E27FC236}">
                <a16:creationId xmlns:a16="http://schemas.microsoft.com/office/drawing/2014/main" id="{B2F95363-9AD3-0350-D05F-EB79AE17E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831" y="0"/>
            <a:ext cx="3419029" cy="38642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DBA300E3-F39D-253D-06E3-7AC4730BE493}"/>
              </a:ext>
            </a:extLst>
          </p:cNvPr>
          <p:cNvSpPr txBox="1"/>
          <p:nvPr/>
        </p:nvSpPr>
        <p:spPr>
          <a:xfrm>
            <a:off x="6114709" y="4613485"/>
            <a:ext cx="2527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מאמנים – רק מאמנים מוצגים בעמוד הראשי, ויכולים להעלות פוסטים</a:t>
            </a:r>
          </a:p>
        </p:txBody>
      </p:sp>
    </p:spTree>
    <p:extLst>
      <p:ext uri="{BB962C8B-B14F-4D97-AF65-F5344CB8AC3E}">
        <p14:creationId xmlns:p14="http://schemas.microsoft.com/office/powerpoint/2010/main" val="553855486"/>
      </p:ext>
    </p:extLst>
  </p:cSld>
  <p:clrMapOvr>
    <a:masterClrMapping/>
  </p:clrMapOvr>
</p:sld>
</file>

<file path=ppt/theme/theme1.xml><?xml version="1.0" encoding="utf-8"?>
<a:theme xmlns:a="http://schemas.openxmlformats.org/drawingml/2006/main" name="מטרופולין">
  <a:themeElements>
    <a:clrScheme name="מטרופולין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מטרופולי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מטרופולין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TM03457491[[fn=מטרופולין]]</Template>
  <TotalTime>9026</TotalTime>
  <Words>1015</Words>
  <Application>Microsoft Office PowerPoint</Application>
  <PresentationFormat>‫הצגה על המסך (4:3)</PresentationFormat>
  <Paragraphs>151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5" baseType="lpstr">
      <vt:lpstr>Aharoni</vt:lpstr>
      <vt:lpstr>Aptos</vt:lpstr>
      <vt:lpstr>Arial</vt:lpstr>
      <vt:lpstr>Calibri Light</vt:lpstr>
      <vt:lpstr>מטרופולין</vt:lpstr>
      <vt:lpstr>אפליקציה למאמנים ומתאמנים:   FitMatch</vt:lpstr>
      <vt:lpstr>Check-ins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דרישות המערכת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הבדלים בין העיצוב הראשוני ליישום בפועל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אריק אידלצ'יק</cp:lastModifiedBy>
  <cp:revision>51</cp:revision>
  <dcterms:created xsi:type="dcterms:W3CDTF">2013-01-27T09:14:16Z</dcterms:created>
  <dcterms:modified xsi:type="dcterms:W3CDTF">2025-02-24T20:11:21Z</dcterms:modified>
  <cp:category/>
</cp:coreProperties>
</file>