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2"/>
  </p:notesMasterIdLst>
  <p:sldIdLst>
    <p:sldId id="256" r:id="rId2"/>
    <p:sldId id="318" r:id="rId3"/>
    <p:sldId id="257" r:id="rId4"/>
    <p:sldId id="263" r:id="rId5"/>
    <p:sldId id="273" r:id="rId6"/>
    <p:sldId id="276" r:id="rId7"/>
    <p:sldId id="274" r:id="rId8"/>
    <p:sldId id="275" r:id="rId9"/>
    <p:sldId id="264" r:id="rId10"/>
    <p:sldId id="319" r:id="rId11"/>
    <p:sldId id="278" r:id="rId12"/>
    <p:sldId id="280" r:id="rId13"/>
    <p:sldId id="281" r:id="rId14"/>
    <p:sldId id="282" r:id="rId15"/>
    <p:sldId id="283" r:id="rId16"/>
    <p:sldId id="284" r:id="rId17"/>
    <p:sldId id="285" r:id="rId18"/>
    <p:sldId id="286" r:id="rId19"/>
    <p:sldId id="287" r:id="rId20"/>
    <p:sldId id="288" r:id="rId21"/>
    <p:sldId id="289" r:id="rId22"/>
    <p:sldId id="291" r:id="rId23"/>
    <p:sldId id="292" r:id="rId24"/>
    <p:sldId id="293" r:id="rId25"/>
    <p:sldId id="294" r:id="rId26"/>
    <p:sldId id="295" r:id="rId27"/>
    <p:sldId id="301" r:id="rId28"/>
    <p:sldId id="302" r:id="rId29"/>
    <p:sldId id="296" r:id="rId30"/>
    <p:sldId id="297" r:id="rId31"/>
    <p:sldId id="299" r:id="rId32"/>
    <p:sldId id="300" r:id="rId33"/>
    <p:sldId id="320" r:id="rId34"/>
    <p:sldId id="303" r:id="rId35"/>
    <p:sldId id="304" r:id="rId36"/>
    <p:sldId id="305" r:id="rId37"/>
    <p:sldId id="306" r:id="rId38"/>
    <p:sldId id="321" r:id="rId39"/>
    <p:sldId id="311" r:id="rId40"/>
    <p:sldId id="317" r:id="rId41"/>
    <p:sldId id="279" r:id="rId42"/>
    <p:sldId id="314" r:id="rId43"/>
    <p:sldId id="315" r:id="rId44"/>
    <p:sldId id="316" r:id="rId45"/>
    <p:sldId id="307" r:id="rId46"/>
    <p:sldId id="313" r:id="rId47"/>
    <p:sldId id="310" r:id="rId48"/>
    <p:sldId id="308" r:id="rId49"/>
    <p:sldId id="269" r:id="rId50"/>
    <p:sldId id="312" r:id="rId51"/>
  </p:sldIdLst>
  <p:sldSz cx="9144000" cy="5143500" type="screen16x9"/>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66CC"/>
    <a:srgbClr val="003296"/>
    <a:srgbClr val="0099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394" autoAdjust="0"/>
    <p:restoredTop sz="94660"/>
  </p:normalViewPr>
  <p:slideViewPr>
    <p:cSldViewPr>
      <p:cViewPr>
        <p:scale>
          <a:sx n="75" d="100"/>
          <a:sy n="75" d="100"/>
        </p:scale>
        <p:origin x="-2706" y="-1260"/>
      </p:cViewPr>
      <p:guideLst>
        <p:guide orient="horz" pos="162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4A9CCEFF-0A0A-4D18-9D3D-9390754362B8}" type="datetimeFigureOut">
              <a:rPr lang="en-US" smtClean="0"/>
              <a:pPr/>
              <a:t>9/15/2022</a:t>
            </a:fld>
            <a:endParaRPr lang="en-US"/>
          </a:p>
        </p:txBody>
      </p:sp>
      <p:sp>
        <p:nvSpPr>
          <p:cNvPr id="4" name="Slide Image Placeholder 3"/>
          <p:cNvSpPr>
            <a:spLocks noGrp="1" noRot="1" noChangeAspect="1"/>
          </p:cNvSpPr>
          <p:nvPr>
            <p:ph type="sldImg" idx="2"/>
          </p:nvPr>
        </p:nvSpPr>
        <p:spPr>
          <a:xfrm>
            <a:off x="457200" y="720725"/>
            <a:ext cx="6400800" cy="36004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1F85CFD2-25F4-4B4B-9AA5-C29AFAA70475}"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F85CFD2-25F4-4B4B-9AA5-C29AFAA70475}"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F85CFD2-25F4-4B4B-9AA5-C29AFAA70475}"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F85CFD2-25F4-4B4B-9AA5-C29AFAA70475}" type="slidenum">
              <a:rPr lang="en-US" smtClean="0"/>
              <a:pPr/>
              <a:t>10</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F85CFD2-25F4-4B4B-9AA5-C29AFAA70475}" type="slidenum">
              <a:rPr lang="en-US" smtClean="0"/>
              <a:pPr/>
              <a:t>33</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F85CFD2-25F4-4B4B-9AA5-C29AFAA70475}" type="slidenum">
              <a:rPr lang="en-US" smtClean="0"/>
              <a:pPr/>
              <a:t>38</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5384493-6C2E-4221-B622-2C8A1793D230}" type="datetime1">
              <a:rPr lang="en-US" smtClean="0"/>
              <a:pPr/>
              <a:t>9/15/2022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CB9D9F-970B-457E-93DD-7B85396FCE1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C431033-416B-41D0-8B7C-6BFE649EF56E}" type="datetime1">
              <a:rPr lang="en-US" smtClean="0"/>
              <a:pPr/>
              <a:t>9/15/2022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CB9D9F-970B-457E-93DD-7B85396FCE1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4781"/>
            <a:ext cx="2057400" cy="329088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54781"/>
            <a:ext cx="6019800" cy="329088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E25C7E4-0E75-4486-B3A5-5953938EE6C6}" type="datetime1">
              <a:rPr lang="en-US" smtClean="0"/>
              <a:pPr/>
              <a:t>9/15/2022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CB9D9F-970B-457E-93DD-7B85396FCE1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35E0530-5D0A-4ABB-A822-1E5B62D1BA60}" type="datetime1">
              <a:rPr lang="en-US" smtClean="0"/>
              <a:pPr/>
              <a:t>9/15/2022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CB9D9F-970B-457E-93DD-7B85396FCE1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BF756D5-3761-4DAE-BD2E-27BE66F3E870}" type="datetime1">
              <a:rPr lang="en-US" smtClean="0"/>
              <a:pPr/>
              <a:t>9/15/2022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CB9D9F-970B-457E-93DD-7B85396FCE1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BC8C3A4-DC50-4A6A-BEC0-B6AE3C0312C7}" type="datetime1">
              <a:rPr lang="en-US" smtClean="0"/>
              <a:pPr/>
              <a:t>9/15/2022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CB9D9F-970B-457E-93DD-7B85396FCE1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F68112E-7F21-47C6-B028-445D7516FF19}" type="datetime1">
              <a:rPr lang="en-US" smtClean="0"/>
              <a:pPr/>
              <a:t>9/15/2022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3CB9D9F-970B-457E-93DD-7B85396FCE1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0654EAD-A216-466C-9D37-AC9F19558608}" type="datetime1">
              <a:rPr lang="en-US" smtClean="0"/>
              <a:pPr/>
              <a:t>9/15/2022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3CB9D9F-970B-457E-93DD-7B85396FCE1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15DF199-00E4-4648-AC59-DA20B53EC04E}" type="datetime1">
              <a:rPr lang="en-US" smtClean="0"/>
              <a:pPr/>
              <a:t>9/15/2022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3CB9D9F-970B-457E-93DD-7B85396FCE1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CE83A86-787D-4C8E-81CD-32D63D7F2436}" type="datetime1">
              <a:rPr lang="en-US" smtClean="0"/>
              <a:pPr/>
              <a:t>9/15/2022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CB9D9F-970B-457E-93DD-7B85396FCE1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ADFEBCF-C80C-41D3-A781-220C2AEF6D17}" type="datetime1">
              <a:rPr lang="en-US" smtClean="0"/>
              <a:pPr/>
              <a:t>9/15/2022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CB9D9F-970B-457E-93DD-7B85396FCE1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8B6C2BB0-54A9-4236-9357-C9879649F314}" type="datetime1">
              <a:rPr lang="en-US" smtClean="0"/>
              <a:pPr/>
              <a:t>9/15/2022</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63CB9D9F-970B-457E-93DD-7B85396FCE1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366CC"/>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5143500"/>
          </a:xfrm>
        </p:spPr>
        <p:txBody>
          <a:bodyPr>
            <a:normAutofit/>
          </a:bodyPr>
          <a:lstStyle/>
          <a:p>
            <a:r>
              <a:rPr lang="en-US" sz="3500" u="sng" dirty="0" smtClean="0">
                <a:solidFill>
                  <a:schemeClr val="bg1"/>
                </a:solidFill>
                <a:latin typeface="Arial Black" pitchFamily="34" charset="0"/>
              </a:rPr>
              <a:t>FORMS</a:t>
            </a:r>
            <a:endParaRPr lang="en-US" sz="3500" u="sng" dirty="0">
              <a:solidFill>
                <a:schemeClr val="bg1"/>
              </a:solidFill>
              <a:latin typeface="Arial Black"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3366CC"/>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5143500"/>
          </a:xfrm>
        </p:spPr>
        <p:txBody>
          <a:bodyPr>
            <a:normAutofit/>
          </a:bodyPr>
          <a:lstStyle/>
          <a:p>
            <a:r>
              <a:rPr lang="en-US" sz="3500" u="sng" dirty="0" smtClean="0">
                <a:solidFill>
                  <a:schemeClr val="bg1"/>
                </a:solidFill>
                <a:latin typeface="Arial Black" pitchFamily="34" charset="0"/>
              </a:rPr>
              <a:t>INPUT CONTROLS</a:t>
            </a:r>
            <a:endParaRPr lang="en-US" sz="3500" u="sng" dirty="0">
              <a:solidFill>
                <a:schemeClr val="bg1"/>
              </a:solidFill>
              <a:latin typeface="Arial Black"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ctrTitle"/>
          </p:nvPr>
        </p:nvSpPr>
        <p:spPr>
          <a:xfrm>
            <a:off x="0" y="228600"/>
            <a:ext cx="9144000" cy="438150"/>
          </a:xfrm>
        </p:spPr>
        <p:txBody>
          <a:bodyPr>
            <a:noAutofit/>
          </a:bodyPr>
          <a:lstStyle/>
          <a:p>
            <a:r>
              <a:rPr lang="en-US" sz="2500" u="sng" dirty="0" smtClean="0">
                <a:solidFill>
                  <a:srgbClr val="3366CC"/>
                </a:solidFill>
                <a:latin typeface="Arial Black" pitchFamily="34" charset="0"/>
              </a:rPr>
              <a:t>INPUT CONTROLS</a:t>
            </a:r>
            <a:endParaRPr lang="en-US" sz="2500" u="sng" dirty="0">
              <a:solidFill>
                <a:srgbClr val="3366CC"/>
              </a:solidFill>
              <a:latin typeface="Arial Black" pitchFamily="34" charset="0"/>
            </a:endParaRPr>
          </a:p>
        </p:txBody>
      </p:sp>
      <p:pic>
        <p:nvPicPr>
          <p:cNvPr id="8194" name="Picture 2"/>
          <p:cNvPicPr>
            <a:picLocks noChangeAspect="1" noChangeArrowheads="1"/>
          </p:cNvPicPr>
          <p:nvPr/>
        </p:nvPicPr>
        <p:blipFill>
          <a:blip r:embed="rId2" cstate="print"/>
          <a:srcRect/>
          <a:stretch>
            <a:fillRect/>
          </a:stretch>
        </p:blipFill>
        <p:spPr bwMode="auto">
          <a:xfrm>
            <a:off x="1219200" y="1123950"/>
            <a:ext cx="7050865" cy="3609975"/>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ctrTitle"/>
          </p:nvPr>
        </p:nvSpPr>
        <p:spPr>
          <a:xfrm>
            <a:off x="0" y="228600"/>
            <a:ext cx="9144000" cy="438150"/>
          </a:xfrm>
        </p:spPr>
        <p:txBody>
          <a:bodyPr>
            <a:noAutofit/>
          </a:bodyPr>
          <a:lstStyle/>
          <a:p>
            <a:r>
              <a:rPr lang="en-US" sz="2500" u="sng" dirty="0" smtClean="0">
                <a:solidFill>
                  <a:srgbClr val="3366CC"/>
                </a:solidFill>
                <a:latin typeface="Arial Black" pitchFamily="34" charset="0"/>
              </a:rPr>
              <a:t>TEXT INPUT CONTROLS</a:t>
            </a:r>
            <a:endParaRPr lang="en-US" sz="2500" u="sng" dirty="0">
              <a:solidFill>
                <a:srgbClr val="3366CC"/>
              </a:solidFill>
              <a:latin typeface="Arial Black" pitchFamily="34" charset="0"/>
            </a:endParaRPr>
          </a:p>
        </p:txBody>
      </p:sp>
      <p:pic>
        <p:nvPicPr>
          <p:cNvPr id="9219" name="Picture 3"/>
          <p:cNvPicPr>
            <a:picLocks noChangeAspect="1" noChangeArrowheads="1"/>
          </p:cNvPicPr>
          <p:nvPr/>
        </p:nvPicPr>
        <p:blipFill>
          <a:blip r:embed="rId2" cstate="print"/>
          <a:srcRect/>
          <a:stretch>
            <a:fillRect/>
          </a:stretch>
        </p:blipFill>
        <p:spPr bwMode="auto">
          <a:xfrm>
            <a:off x="228600" y="1581150"/>
            <a:ext cx="8494532" cy="2590800"/>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ctrTitle"/>
          </p:nvPr>
        </p:nvSpPr>
        <p:spPr>
          <a:xfrm>
            <a:off x="0" y="228600"/>
            <a:ext cx="9144000" cy="438150"/>
          </a:xfrm>
        </p:spPr>
        <p:txBody>
          <a:bodyPr>
            <a:noAutofit/>
          </a:bodyPr>
          <a:lstStyle/>
          <a:p>
            <a:r>
              <a:rPr lang="en-US" sz="2500" u="sng" dirty="0" smtClean="0">
                <a:solidFill>
                  <a:srgbClr val="3366CC"/>
                </a:solidFill>
                <a:latin typeface="Arial Black" pitchFamily="34" charset="0"/>
              </a:rPr>
              <a:t>TEXT INPUT CONTROLS</a:t>
            </a:r>
            <a:endParaRPr lang="en-US" sz="2500" u="sng" dirty="0">
              <a:solidFill>
                <a:srgbClr val="3366CC"/>
              </a:solidFill>
              <a:latin typeface="Arial Black" pitchFamily="34" charset="0"/>
            </a:endParaRPr>
          </a:p>
        </p:txBody>
      </p:sp>
      <p:pic>
        <p:nvPicPr>
          <p:cNvPr id="10242" name="Picture 2"/>
          <p:cNvPicPr>
            <a:picLocks noChangeAspect="1" noChangeArrowheads="1"/>
          </p:cNvPicPr>
          <p:nvPr/>
        </p:nvPicPr>
        <p:blipFill>
          <a:blip r:embed="rId2" cstate="print"/>
          <a:srcRect/>
          <a:stretch>
            <a:fillRect/>
          </a:stretch>
        </p:blipFill>
        <p:spPr bwMode="auto">
          <a:xfrm>
            <a:off x="2362200" y="1123950"/>
            <a:ext cx="3657600" cy="3670479"/>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ctrTitle"/>
          </p:nvPr>
        </p:nvSpPr>
        <p:spPr>
          <a:xfrm>
            <a:off x="0" y="228600"/>
            <a:ext cx="9144000" cy="438150"/>
          </a:xfrm>
        </p:spPr>
        <p:txBody>
          <a:bodyPr>
            <a:noAutofit/>
          </a:bodyPr>
          <a:lstStyle/>
          <a:p>
            <a:r>
              <a:rPr lang="en-US" sz="2500" u="sng" dirty="0" smtClean="0">
                <a:solidFill>
                  <a:srgbClr val="3366CC"/>
                </a:solidFill>
                <a:latin typeface="Arial Black" pitchFamily="34" charset="0"/>
              </a:rPr>
              <a:t>TEXT INPUT CONTROLS</a:t>
            </a:r>
            <a:endParaRPr lang="en-US" sz="2500" u="sng" dirty="0">
              <a:solidFill>
                <a:srgbClr val="3366CC"/>
              </a:solidFill>
              <a:latin typeface="Arial Black" pitchFamily="34" charset="0"/>
            </a:endParaRPr>
          </a:p>
        </p:txBody>
      </p:sp>
      <p:pic>
        <p:nvPicPr>
          <p:cNvPr id="10243" name="Picture 3"/>
          <p:cNvPicPr>
            <a:picLocks noChangeAspect="1" noChangeArrowheads="1"/>
          </p:cNvPicPr>
          <p:nvPr/>
        </p:nvPicPr>
        <p:blipFill>
          <a:blip r:embed="rId2" cstate="print"/>
          <a:srcRect/>
          <a:stretch>
            <a:fillRect/>
          </a:stretch>
        </p:blipFill>
        <p:spPr bwMode="auto">
          <a:xfrm>
            <a:off x="304800" y="2190750"/>
            <a:ext cx="8530167" cy="1143000"/>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ctrTitle"/>
          </p:nvPr>
        </p:nvSpPr>
        <p:spPr>
          <a:xfrm>
            <a:off x="0" y="228600"/>
            <a:ext cx="9144000" cy="438150"/>
          </a:xfrm>
        </p:spPr>
        <p:txBody>
          <a:bodyPr>
            <a:noAutofit/>
          </a:bodyPr>
          <a:lstStyle/>
          <a:p>
            <a:r>
              <a:rPr lang="en-US" sz="2500" u="sng" dirty="0" smtClean="0">
                <a:solidFill>
                  <a:srgbClr val="3366CC"/>
                </a:solidFill>
                <a:latin typeface="Arial Black" pitchFamily="34" charset="0"/>
              </a:rPr>
              <a:t>DATALIST CONTROL</a:t>
            </a:r>
            <a:endParaRPr lang="en-US" sz="2500" u="sng" dirty="0">
              <a:solidFill>
                <a:srgbClr val="3366CC"/>
              </a:solidFill>
              <a:latin typeface="Arial Black" pitchFamily="34" charset="0"/>
            </a:endParaRPr>
          </a:p>
        </p:txBody>
      </p:sp>
      <p:sp>
        <p:nvSpPr>
          <p:cNvPr id="5" name="Subtitle 2"/>
          <p:cNvSpPr txBox="1">
            <a:spLocks/>
          </p:cNvSpPr>
          <p:nvPr/>
        </p:nvSpPr>
        <p:spPr>
          <a:xfrm>
            <a:off x="304800" y="971550"/>
            <a:ext cx="4191000" cy="3886200"/>
          </a:xfrm>
          <a:prstGeom prst="rect">
            <a:avLst/>
          </a:prstGeom>
        </p:spPr>
        <p:txBody>
          <a:bodyPr vert="horz" lIns="91440" tIns="45720" rIns="91440" bIns="45720" rtlCol="0">
            <a:normAutofit/>
          </a:bodyPr>
          <a:lstStyle/>
          <a:p>
            <a:pPr marL="0" marR="0" lvl="0" indent="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000" b="0" i="0" u="none" strike="noStrike" kern="1200" cap="none" spc="0" normalizeH="0" baseline="0" noProof="0" dirty="0" smtClean="0">
                <a:ln>
                  <a:noFill/>
                </a:ln>
                <a:solidFill>
                  <a:schemeClr val="tx1">
                    <a:lumMod val="65000"/>
                    <a:lumOff val="35000"/>
                  </a:schemeClr>
                </a:solidFill>
                <a:effectLst/>
                <a:uLnTx/>
                <a:uFillTx/>
                <a:latin typeface="Arial" pitchFamily="34" charset="0"/>
                <a:ea typeface="+mn-ea"/>
                <a:cs typeface="Arial" pitchFamily="34" charset="0"/>
              </a:rPr>
              <a:t>The </a:t>
            </a:r>
            <a:r>
              <a:rPr kumimoji="0" lang="en-US" sz="2000" b="0" i="0" u="none" strike="noStrike" kern="1200" cap="none" spc="0" normalizeH="0" baseline="0" noProof="0" dirty="0" err="1" smtClean="0">
                <a:ln>
                  <a:noFill/>
                </a:ln>
                <a:solidFill>
                  <a:schemeClr val="tx1">
                    <a:lumMod val="65000"/>
                    <a:lumOff val="35000"/>
                  </a:schemeClr>
                </a:solidFill>
                <a:effectLst/>
                <a:uLnTx/>
                <a:uFillTx/>
                <a:latin typeface="Arial" pitchFamily="34" charset="0"/>
                <a:ea typeface="+mn-ea"/>
                <a:cs typeface="Arial" pitchFamily="34" charset="0"/>
              </a:rPr>
              <a:t>datalist</a:t>
            </a:r>
            <a:r>
              <a:rPr kumimoji="0" lang="en-US" sz="2000" b="0" i="0" u="none" strike="noStrike" kern="1200" cap="none" spc="0" normalizeH="0" baseline="0" noProof="0" dirty="0" smtClean="0">
                <a:ln>
                  <a:noFill/>
                </a:ln>
                <a:solidFill>
                  <a:schemeClr val="tx1">
                    <a:lumMod val="65000"/>
                    <a:lumOff val="35000"/>
                  </a:schemeClr>
                </a:solidFill>
                <a:effectLst/>
                <a:uLnTx/>
                <a:uFillTx/>
                <a:latin typeface="Arial" pitchFamily="34" charset="0"/>
                <a:ea typeface="+mn-ea"/>
                <a:cs typeface="Arial" pitchFamily="34" charset="0"/>
              </a:rPr>
              <a:t> control is an HTML </a:t>
            </a:r>
            <a:r>
              <a:rPr kumimoji="0" lang="en-US" sz="2000" b="0" i="0" u="none" strike="noStrike" kern="1200" cap="none" spc="0" normalizeH="0" baseline="0" noProof="0" dirty="0" err="1" smtClean="0">
                <a:ln>
                  <a:noFill/>
                </a:ln>
                <a:solidFill>
                  <a:schemeClr val="tx1">
                    <a:lumMod val="65000"/>
                    <a:lumOff val="35000"/>
                  </a:schemeClr>
                </a:solidFill>
                <a:effectLst/>
                <a:uLnTx/>
                <a:uFillTx/>
                <a:latin typeface="Arial" pitchFamily="34" charset="0"/>
                <a:ea typeface="+mn-ea"/>
                <a:cs typeface="Arial" pitchFamily="34" charset="0"/>
              </a:rPr>
              <a:t>autocomplete</a:t>
            </a:r>
            <a:r>
              <a:rPr kumimoji="0" lang="en-US" sz="2000" b="0" i="0" u="none" strike="noStrike" kern="1200" cap="none" spc="0" normalizeH="0" noProof="0" dirty="0" smtClean="0">
                <a:ln>
                  <a:noFill/>
                </a:ln>
                <a:solidFill>
                  <a:schemeClr val="tx1">
                    <a:lumMod val="65000"/>
                    <a:lumOff val="35000"/>
                  </a:schemeClr>
                </a:solidFill>
                <a:effectLst/>
                <a:uLnTx/>
                <a:uFillTx/>
                <a:latin typeface="Arial" pitchFamily="34" charset="0"/>
                <a:ea typeface="+mn-ea"/>
                <a:cs typeface="Arial" pitchFamily="34" charset="0"/>
              </a:rPr>
              <a:t> control.</a:t>
            </a:r>
          </a:p>
          <a:p>
            <a:pPr marL="0" marR="0" lvl="0" indent="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sz="2000" dirty="0" smtClean="0">
                <a:solidFill>
                  <a:schemeClr val="tx1">
                    <a:lumMod val="65000"/>
                    <a:lumOff val="35000"/>
                  </a:schemeClr>
                </a:solidFill>
                <a:latin typeface="Arial" pitchFamily="34" charset="0"/>
                <a:cs typeface="Arial" pitchFamily="34" charset="0"/>
              </a:rPr>
              <a:t>The user has to type a series of keyword for the item to show up.</a:t>
            </a:r>
          </a:p>
          <a:p>
            <a:pPr marL="0" marR="0" lvl="0" indent="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sz="2000" dirty="0" smtClean="0">
                <a:solidFill>
                  <a:schemeClr val="tx1">
                    <a:lumMod val="65000"/>
                    <a:lumOff val="35000"/>
                  </a:schemeClr>
                </a:solidFill>
                <a:latin typeface="Arial" pitchFamily="34" charset="0"/>
                <a:cs typeface="Arial" pitchFamily="34" charset="0"/>
              </a:rPr>
              <a:t>This control can save a lot of time for long lists of items on terms that the user doesn’t fully remember.</a:t>
            </a:r>
          </a:p>
          <a:p>
            <a:pPr marL="0" marR="0" lvl="0" indent="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000" b="0" i="0" u="none" strike="noStrike" kern="1200" cap="none" spc="0" normalizeH="0" baseline="0" noProof="0" dirty="0" smtClean="0">
              <a:ln>
                <a:noFill/>
              </a:ln>
              <a:solidFill>
                <a:schemeClr val="tx1">
                  <a:lumMod val="65000"/>
                  <a:lumOff val="35000"/>
                </a:schemeClr>
              </a:solidFill>
              <a:effectLst/>
              <a:uLnTx/>
              <a:uFillTx/>
              <a:latin typeface="Arial" pitchFamily="34" charset="0"/>
              <a:ea typeface="+mn-ea"/>
              <a:cs typeface="Arial" pitchFamily="34" charset="0"/>
            </a:endParaRPr>
          </a:p>
        </p:txBody>
      </p:sp>
      <p:pic>
        <p:nvPicPr>
          <p:cNvPr id="11266" name="Picture 2"/>
          <p:cNvPicPr>
            <a:picLocks noChangeAspect="1" noChangeArrowheads="1"/>
          </p:cNvPicPr>
          <p:nvPr/>
        </p:nvPicPr>
        <p:blipFill>
          <a:blip r:embed="rId2" cstate="print"/>
          <a:srcRect/>
          <a:stretch>
            <a:fillRect/>
          </a:stretch>
        </p:blipFill>
        <p:spPr bwMode="auto">
          <a:xfrm>
            <a:off x="5029200" y="1504950"/>
            <a:ext cx="3444240" cy="2971800"/>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ctrTitle"/>
          </p:nvPr>
        </p:nvSpPr>
        <p:spPr>
          <a:xfrm>
            <a:off x="0" y="228600"/>
            <a:ext cx="9144000" cy="438150"/>
          </a:xfrm>
        </p:spPr>
        <p:txBody>
          <a:bodyPr>
            <a:noAutofit/>
          </a:bodyPr>
          <a:lstStyle/>
          <a:p>
            <a:r>
              <a:rPr lang="en-US" sz="2500" u="sng" dirty="0" smtClean="0">
                <a:solidFill>
                  <a:srgbClr val="3366CC"/>
                </a:solidFill>
                <a:latin typeface="Arial Black" pitchFamily="34" charset="0"/>
              </a:rPr>
              <a:t>CHOICE CONTROL</a:t>
            </a:r>
            <a:endParaRPr lang="en-US" sz="2500" u="sng" dirty="0">
              <a:solidFill>
                <a:srgbClr val="3366CC"/>
              </a:solidFill>
              <a:latin typeface="Arial Black" pitchFamily="34" charset="0"/>
            </a:endParaRPr>
          </a:p>
        </p:txBody>
      </p:sp>
      <p:sp>
        <p:nvSpPr>
          <p:cNvPr id="5" name="Subtitle 2"/>
          <p:cNvSpPr txBox="1">
            <a:spLocks/>
          </p:cNvSpPr>
          <p:nvPr/>
        </p:nvSpPr>
        <p:spPr>
          <a:xfrm>
            <a:off x="304800" y="971550"/>
            <a:ext cx="8458200" cy="1447800"/>
          </a:xfrm>
          <a:prstGeom prst="rect">
            <a:avLst/>
          </a:prstGeom>
        </p:spPr>
        <p:txBody>
          <a:bodyPr vert="horz" lIns="91440" tIns="45720" rIns="91440" bIns="45720" rtlCol="0">
            <a:normAutofit fontScale="92500"/>
          </a:bodyPr>
          <a:lstStyle/>
          <a:p>
            <a:pPr marL="0" marR="0" lvl="0" indent="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000" b="0" i="0" u="none" strike="noStrike" kern="1200" cap="none" spc="0" normalizeH="0" baseline="0" noProof="0" dirty="0" smtClean="0">
                <a:ln>
                  <a:noFill/>
                </a:ln>
                <a:solidFill>
                  <a:schemeClr val="tx1">
                    <a:lumMod val="65000"/>
                    <a:lumOff val="35000"/>
                  </a:schemeClr>
                </a:solidFill>
                <a:effectLst/>
                <a:uLnTx/>
                <a:uFillTx/>
                <a:latin typeface="Arial" pitchFamily="34" charset="0"/>
                <a:ea typeface="+mn-ea"/>
                <a:cs typeface="Arial" pitchFamily="34" charset="0"/>
              </a:rPr>
              <a:t>Choice controls are often used to let the user select</a:t>
            </a:r>
            <a:r>
              <a:rPr kumimoji="0" lang="en-US" sz="2000" b="0" i="0" u="none" strike="noStrike" kern="1200" cap="none" spc="0" normalizeH="0" noProof="0" dirty="0" smtClean="0">
                <a:ln>
                  <a:noFill/>
                </a:ln>
                <a:solidFill>
                  <a:schemeClr val="tx1">
                    <a:lumMod val="65000"/>
                    <a:lumOff val="35000"/>
                  </a:schemeClr>
                </a:solidFill>
                <a:effectLst/>
                <a:uLnTx/>
                <a:uFillTx/>
                <a:latin typeface="Arial" pitchFamily="34" charset="0"/>
                <a:ea typeface="+mn-ea"/>
                <a:cs typeface="Arial" pitchFamily="34" charset="0"/>
              </a:rPr>
              <a:t> an option from a group of existing choices.</a:t>
            </a:r>
          </a:p>
          <a:p>
            <a:pPr marL="0" marR="0" lvl="0" indent="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sz="2000" dirty="0" smtClean="0">
                <a:solidFill>
                  <a:schemeClr val="tx1">
                    <a:lumMod val="65000"/>
                    <a:lumOff val="35000"/>
                  </a:schemeClr>
                </a:solidFill>
                <a:latin typeface="Arial" pitchFamily="34" charset="0"/>
                <a:cs typeface="Arial" pitchFamily="34" charset="0"/>
              </a:rPr>
              <a:t>These include radio buttons, checkboxes, or dropdowns.</a:t>
            </a:r>
          </a:p>
          <a:p>
            <a:pPr marL="0" marR="0" lvl="0" indent="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sz="2000" dirty="0" smtClean="0">
                <a:solidFill>
                  <a:schemeClr val="tx1">
                    <a:lumMod val="65000"/>
                    <a:lumOff val="35000"/>
                  </a:schemeClr>
                </a:solidFill>
                <a:latin typeface="Arial" pitchFamily="34" charset="0"/>
                <a:cs typeface="Arial" pitchFamily="34" charset="0"/>
              </a:rPr>
              <a:t>The value attribute of the option element is what is sent back to the server.</a:t>
            </a:r>
          </a:p>
          <a:p>
            <a:pPr marL="0" marR="0" lvl="0" indent="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000" b="0" i="0" u="none" strike="noStrike" kern="1200" cap="none" spc="0" normalizeH="0" baseline="0" noProof="0" dirty="0" smtClean="0">
              <a:ln>
                <a:noFill/>
              </a:ln>
              <a:solidFill>
                <a:schemeClr val="tx1">
                  <a:lumMod val="65000"/>
                  <a:lumOff val="35000"/>
                </a:schemeClr>
              </a:solidFill>
              <a:effectLst/>
              <a:uLnTx/>
              <a:uFillTx/>
              <a:latin typeface="Arial" pitchFamily="34" charset="0"/>
              <a:ea typeface="+mn-ea"/>
              <a:cs typeface="Arial" pitchFamily="34" charset="0"/>
            </a:endParaRPr>
          </a:p>
        </p:txBody>
      </p:sp>
      <p:pic>
        <p:nvPicPr>
          <p:cNvPr id="2" name="Picture 2"/>
          <p:cNvPicPr>
            <a:picLocks noChangeAspect="1" noChangeArrowheads="1"/>
          </p:cNvPicPr>
          <p:nvPr/>
        </p:nvPicPr>
        <p:blipFill>
          <a:blip r:embed="rId2" cstate="print"/>
          <a:srcRect/>
          <a:stretch>
            <a:fillRect/>
          </a:stretch>
        </p:blipFill>
        <p:spPr bwMode="auto">
          <a:xfrm>
            <a:off x="609600" y="2495550"/>
            <a:ext cx="7783073" cy="2114550"/>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ctrTitle"/>
          </p:nvPr>
        </p:nvSpPr>
        <p:spPr>
          <a:xfrm>
            <a:off x="0" y="228600"/>
            <a:ext cx="9144000" cy="438150"/>
          </a:xfrm>
        </p:spPr>
        <p:txBody>
          <a:bodyPr>
            <a:noAutofit/>
          </a:bodyPr>
          <a:lstStyle/>
          <a:p>
            <a:r>
              <a:rPr lang="en-US" sz="2500" u="sng" dirty="0" smtClean="0">
                <a:solidFill>
                  <a:srgbClr val="3366CC"/>
                </a:solidFill>
                <a:latin typeface="Arial Black" pitchFamily="34" charset="0"/>
              </a:rPr>
              <a:t>CHOICE CONTROL</a:t>
            </a:r>
            <a:endParaRPr lang="en-US" sz="2500" u="sng" dirty="0">
              <a:solidFill>
                <a:srgbClr val="3366CC"/>
              </a:solidFill>
              <a:latin typeface="Arial Black" pitchFamily="34" charset="0"/>
            </a:endParaRPr>
          </a:p>
        </p:txBody>
      </p:sp>
      <p:pic>
        <p:nvPicPr>
          <p:cNvPr id="2050" name="Picture 2"/>
          <p:cNvPicPr>
            <a:picLocks noChangeAspect="1" noChangeArrowheads="1"/>
          </p:cNvPicPr>
          <p:nvPr/>
        </p:nvPicPr>
        <p:blipFill>
          <a:blip r:embed="rId2" cstate="print"/>
          <a:srcRect/>
          <a:stretch>
            <a:fillRect/>
          </a:stretch>
        </p:blipFill>
        <p:spPr bwMode="auto">
          <a:xfrm>
            <a:off x="2514600" y="1123950"/>
            <a:ext cx="4343400" cy="3581217"/>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ctrTitle"/>
          </p:nvPr>
        </p:nvSpPr>
        <p:spPr>
          <a:xfrm>
            <a:off x="0" y="228600"/>
            <a:ext cx="9144000" cy="438150"/>
          </a:xfrm>
        </p:spPr>
        <p:txBody>
          <a:bodyPr>
            <a:noAutofit/>
          </a:bodyPr>
          <a:lstStyle/>
          <a:p>
            <a:r>
              <a:rPr lang="en-US" sz="2500" u="sng" dirty="0" smtClean="0">
                <a:solidFill>
                  <a:srgbClr val="3366CC"/>
                </a:solidFill>
                <a:latin typeface="Arial Black" pitchFamily="34" charset="0"/>
              </a:rPr>
              <a:t>CHOICE CONTROL</a:t>
            </a:r>
            <a:endParaRPr lang="en-US" sz="2500" u="sng" dirty="0">
              <a:solidFill>
                <a:srgbClr val="3366CC"/>
              </a:solidFill>
              <a:latin typeface="Arial Black" pitchFamily="34" charset="0"/>
            </a:endParaRPr>
          </a:p>
        </p:txBody>
      </p:sp>
      <p:pic>
        <p:nvPicPr>
          <p:cNvPr id="3074" name="Picture 2"/>
          <p:cNvPicPr>
            <a:picLocks noChangeAspect="1" noChangeArrowheads="1"/>
          </p:cNvPicPr>
          <p:nvPr/>
        </p:nvPicPr>
        <p:blipFill>
          <a:blip r:embed="rId2" cstate="print"/>
          <a:srcRect/>
          <a:stretch>
            <a:fillRect/>
          </a:stretch>
        </p:blipFill>
        <p:spPr bwMode="auto">
          <a:xfrm>
            <a:off x="1295400" y="1123950"/>
            <a:ext cx="6477000" cy="3629353"/>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ctrTitle"/>
          </p:nvPr>
        </p:nvSpPr>
        <p:spPr>
          <a:xfrm>
            <a:off x="0" y="228600"/>
            <a:ext cx="9144000" cy="438150"/>
          </a:xfrm>
        </p:spPr>
        <p:txBody>
          <a:bodyPr>
            <a:noAutofit/>
          </a:bodyPr>
          <a:lstStyle/>
          <a:p>
            <a:r>
              <a:rPr lang="en-US" sz="2500" u="sng" dirty="0" smtClean="0">
                <a:solidFill>
                  <a:srgbClr val="3366CC"/>
                </a:solidFill>
                <a:latin typeface="Arial Black" pitchFamily="34" charset="0"/>
              </a:rPr>
              <a:t>CHOICE CONTROL</a:t>
            </a:r>
            <a:endParaRPr lang="en-US" sz="2500" u="sng" dirty="0">
              <a:solidFill>
                <a:srgbClr val="3366CC"/>
              </a:solidFill>
              <a:latin typeface="Arial Black" pitchFamily="34" charset="0"/>
            </a:endParaRPr>
          </a:p>
        </p:txBody>
      </p:sp>
      <p:pic>
        <p:nvPicPr>
          <p:cNvPr id="3075" name="Picture 3"/>
          <p:cNvPicPr>
            <a:picLocks noChangeAspect="1" noChangeArrowheads="1"/>
          </p:cNvPicPr>
          <p:nvPr/>
        </p:nvPicPr>
        <p:blipFill>
          <a:blip r:embed="rId2" cstate="print"/>
          <a:srcRect/>
          <a:stretch>
            <a:fillRect/>
          </a:stretch>
        </p:blipFill>
        <p:spPr bwMode="auto">
          <a:xfrm>
            <a:off x="381000" y="2266950"/>
            <a:ext cx="8305800" cy="1098957"/>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3366CC"/>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5143500"/>
          </a:xfrm>
        </p:spPr>
        <p:txBody>
          <a:bodyPr>
            <a:normAutofit/>
          </a:bodyPr>
          <a:lstStyle/>
          <a:p>
            <a:r>
              <a:rPr lang="en-US" sz="3500" u="sng" dirty="0" smtClean="0">
                <a:solidFill>
                  <a:schemeClr val="bg1"/>
                </a:solidFill>
                <a:latin typeface="Arial Black" pitchFamily="34" charset="0"/>
              </a:rPr>
              <a:t>OVERVIEW</a:t>
            </a:r>
            <a:endParaRPr lang="en-US" sz="3500" u="sng" dirty="0">
              <a:solidFill>
                <a:schemeClr val="bg1"/>
              </a:solidFill>
              <a:latin typeface="Arial Black"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ctrTitle"/>
          </p:nvPr>
        </p:nvSpPr>
        <p:spPr>
          <a:xfrm>
            <a:off x="0" y="228600"/>
            <a:ext cx="9144000" cy="438150"/>
          </a:xfrm>
        </p:spPr>
        <p:txBody>
          <a:bodyPr>
            <a:noAutofit/>
          </a:bodyPr>
          <a:lstStyle/>
          <a:p>
            <a:r>
              <a:rPr lang="en-US" sz="2500" u="sng" dirty="0" smtClean="0">
                <a:solidFill>
                  <a:srgbClr val="3366CC"/>
                </a:solidFill>
                <a:latin typeface="Arial Black" pitchFamily="34" charset="0"/>
              </a:rPr>
              <a:t>RADIOS</a:t>
            </a:r>
            <a:endParaRPr lang="en-US" sz="2500" u="sng" dirty="0">
              <a:solidFill>
                <a:srgbClr val="3366CC"/>
              </a:solidFill>
              <a:latin typeface="Arial Black" pitchFamily="34" charset="0"/>
            </a:endParaRPr>
          </a:p>
        </p:txBody>
      </p:sp>
      <p:sp>
        <p:nvSpPr>
          <p:cNvPr id="5" name="Subtitle 2"/>
          <p:cNvSpPr txBox="1">
            <a:spLocks/>
          </p:cNvSpPr>
          <p:nvPr/>
        </p:nvSpPr>
        <p:spPr>
          <a:xfrm>
            <a:off x="304800" y="971550"/>
            <a:ext cx="8458200" cy="1447800"/>
          </a:xfrm>
          <a:prstGeom prst="rect">
            <a:avLst/>
          </a:prstGeom>
        </p:spPr>
        <p:txBody>
          <a:bodyPr vert="horz" lIns="91440" tIns="45720" rIns="91440" bIns="45720" rtlCol="0">
            <a:normAutofit/>
          </a:bodyPr>
          <a:lstStyle/>
          <a:p>
            <a:pPr marL="0" marR="0" lvl="0" indent="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sz="2000" dirty="0" smtClean="0">
                <a:solidFill>
                  <a:schemeClr val="tx1">
                    <a:lumMod val="65000"/>
                    <a:lumOff val="35000"/>
                  </a:schemeClr>
                </a:solidFill>
                <a:latin typeface="Arial" pitchFamily="34" charset="0"/>
                <a:cs typeface="Arial" pitchFamily="34" charset="0"/>
              </a:rPr>
              <a:t>Radio buttons are useful when the user wants to select a single item(mutually exclusive) from a list as opposed to checkboxes.</a:t>
            </a:r>
          </a:p>
          <a:p>
            <a:pPr marL="0" marR="0" lvl="0" indent="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sz="2000" dirty="0" smtClean="0">
                <a:solidFill>
                  <a:schemeClr val="tx1">
                    <a:lumMod val="65000"/>
                    <a:lumOff val="35000"/>
                  </a:schemeClr>
                </a:solidFill>
                <a:latin typeface="Arial" pitchFamily="34" charset="0"/>
                <a:cs typeface="Arial" pitchFamily="34" charset="0"/>
              </a:rPr>
              <a:t>Radio buttons take more space than dropdowns but they only require 1 click, as opposed to 2 clicks.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ctrTitle"/>
          </p:nvPr>
        </p:nvSpPr>
        <p:spPr>
          <a:xfrm>
            <a:off x="0" y="228600"/>
            <a:ext cx="9144000" cy="438150"/>
          </a:xfrm>
        </p:spPr>
        <p:txBody>
          <a:bodyPr>
            <a:noAutofit/>
          </a:bodyPr>
          <a:lstStyle/>
          <a:p>
            <a:r>
              <a:rPr lang="en-US" sz="2500" u="sng" dirty="0" smtClean="0">
                <a:solidFill>
                  <a:srgbClr val="3366CC"/>
                </a:solidFill>
                <a:latin typeface="Arial Black" pitchFamily="34" charset="0"/>
              </a:rPr>
              <a:t>CHECKBOXES</a:t>
            </a:r>
            <a:endParaRPr lang="en-US" sz="2500" u="sng" dirty="0">
              <a:solidFill>
                <a:srgbClr val="3366CC"/>
              </a:solidFill>
              <a:latin typeface="Arial Black" pitchFamily="34" charset="0"/>
            </a:endParaRPr>
          </a:p>
        </p:txBody>
      </p:sp>
      <p:sp>
        <p:nvSpPr>
          <p:cNvPr id="5" name="Subtitle 2"/>
          <p:cNvSpPr txBox="1">
            <a:spLocks/>
          </p:cNvSpPr>
          <p:nvPr/>
        </p:nvSpPr>
        <p:spPr>
          <a:xfrm>
            <a:off x="304800" y="971550"/>
            <a:ext cx="8458200" cy="1447800"/>
          </a:xfrm>
          <a:prstGeom prst="rect">
            <a:avLst/>
          </a:prstGeom>
        </p:spPr>
        <p:txBody>
          <a:bodyPr vert="horz" lIns="91440" tIns="45720" rIns="91440" bIns="45720" rtlCol="0">
            <a:normAutofit/>
          </a:bodyPr>
          <a:lstStyle/>
          <a:p>
            <a:pPr marL="0" marR="0" lvl="0" indent="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sz="2000" dirty="0" smtClean="0">
                <a:solidFill>
                  <a:schemeClr val="tx1">
                    <a:lumMod val="65000"/>
                    <a:lumOff val="35000"/>
                  </a:schemeClr>
                </a:solidFill>
                <a:latin typeface="Arial" pitchFamily="34" charset="0"/>
                <a:cs typeface="Arial" pitchFamily="34" charset="0"/>
              </a:rPr>
              <a:t>Checkboxes are used for binary(yes/no) responses from users.</a:t>
            </a:r>
          </a:p>
          <a:p>
            <a:pPr marL="0" marR="0" lvl="0" indent="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sz="2000" dirty="0" smtClean="0">
                <a:solidFill>
                  <a:schemeClr val="tx1">
                    <a:lumMod val="65000"/>
                    <a:lumOff val="35000"/>
                  </a:schemeClr>
                </a:solidFill>
                <a:latin typeface="Arial" pitchFamily="34" charset="0"/>
                <a:cs typeface="Arial" pitchFamily="34" charset="0"/>
              </a:rPr>
              <a:t>Checkboxes can be grouped but are not necessarily mutually exclusive.</a:t>
            </a:r>
          </a:p>
        </p:txBody>
      </p:sp>
      <p:pic>
        <p:nvPicPr>
          <p:cNvPr id="4098" name="Picture 2"/>
          <p:cNvPicPr>
            <a:picLocks noChangeAspect="1" noChangeArrowheads="1"/>
          </p:cNvPicPr>
          <p:nvPr/>
        </p:nvPicPr>
        <p:blipFill>
          <a:blip r:embed="rId2" cstate="print"/>
          <a:srcRect/>
          <a:stretch>
            <a:fillRect/>
          </a:stretch>
        </p:blipFill>
        <p:spPr bwMode="auto">
          <a:xfrm>
            <a:off x="533400" y="2038350"/>
            <a:ext cx="8150225" cy="2590800"/>
          </a:xfrm>
          <a:prstGeom prst="rect">
            <a:avLst/>
          </a:prstGeom>
          <a:noFill/>
          <a:ln w="9525">
            <a:noFill/>
            <a:miter lim="800000"/>
            <a:headEnd/>
            <a:tailEnd/>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ctrTitle"/>
          </p:nvPr>
        </p:nvSpPr>
        <p:spPr>
          <a:xfrm>
            <a:off x="0" y="228600"/>
            <a:ext cx="9144000" cy="438150"/>
          </a:xfrm>
        </p:spPr>
        <p:txBody>
          <a:bodyPr>
            <a:noAutofit/>
          </a:bodyPr>
          <a:lstStyle/>
          <a:p>
            <a:r>
              <a:rPr lang="en-US" sz="2500" u="sng" dirty="0" smtClean="0">
                <a:solidFill>
                  <a:srgbClr val="3366CC"/>
                </a:solidFill>
                <a:latin typeface="Arial Black" pitchFamily="34" charset="0"/>
              </a:rPr>
              <a:t>BUTTONS</a:t>
            </a:r>
            <a:endParaRPr lang="en-US" sz="2500" u="sng" dirty="0">
              <a:solidFill>
                <a:srgbClr val="3366CC"/>
              </a:solidFill>
              <a:latin typeface="Arial Black" pitchFamily="34" charset="0"/>
            </a:endParaRPr>
          </a:p>
        </p:txBody>
      </p:sp>
      <p:pic>
        <p:nvPicPr>
          <p:cNvPr id="7" name="Picture 2"/>
          <p:cNvPicPr>
            <a:picLocks noChangeAspect="1" noChangeArrowheads="1"/>
          </p:cNvPicPr>
          <p:nvPr/>
        </p:nvPicPr>
        <p:blipFill>
          <a:blip r:embed="rId2" cstate="print"/>
          <a:srcRect/>
          <a:stretch>
            <a:fillRect/>
          </a:stretch>
        </p:blipFill>
        <p:spPr bwMode="auto">
          <a:xfrm>
            <a:off x="1676400" y="1047750"/>
            <a:ext cx="6036330" cy="3752850"/>
          </a:xfrm>
          <a:prstGeom prst="rect">
            <a:avLst/>
          </a:prstGeom>
          <a:noFill/>
          <a:ln w="9525">
            <a:noFill/>
            <a:miter lim="800000"/>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ctrTitle"/>
          </p:nvPr>
        </p:nvSpPr>
        <p:spPr>
          <a:xfrm>
            <a:off x="0" y="228600"/>
            <a:ext cx="9144000" cy="438150"/>
          </a:xfrm>
        </p:spPr>
        <p:txBody>
          <a:bodyPr>
            <a:noAutofit/>
          </a:bodyPr>
          <a:lstStyle/>
          <a:p>
            <a:r>
              <a:rPr lang="en-US" sz="2500" u="sng" dirty="0" smtClean="0">
                <a:solidFill>
                  <a:srgbClr val="3366CC"/>
                </a:solidFill>
                <a:latin typeface="Arial Black" pitchFamily="34" charset="0"/>
              </a:rPr>
              <a:t>BUTTONS</a:t>
            </a:r>
            <a:endParaRPr lang="en-US" sz="2500" u="sng" dirty="0">
              <a:solidFill>
                <a:srgbClr val="3366CC"/>
              </a:solidFill>
              <a:latin typeface="Arial Black" pitchFamily="34" charset="0"/>
            </a:endParaRPr>
          </a:p>
        </p:txBody>
      </p:sp>
      <p:pic>
        <p:nvPicPr>
          <p:cNvPr id="6146" name="Picture 2"/>
          <p:cNvPicPr>
            <a:picLocks noChangeAspect="1" noChangeArrowheads="1"/>
          </p:cNvPicPr>
          <p:nvPr/>
        </p:nvPicPr>
        <p:blipFill>
          <a:blip r:embed="rId2" cstate="print"/>
          <a:srcRect/>
          <a:stretch>
            <a:fillRect/>
          </a:stretch>
        </p:blipFill>
        <p:spPr bwMode="auto">
          <a:xfrm>
            <a:off x="1828800" y="1047750"/>
            <a:ext cx="5430223" cy="3705225"/>
          </a:xfrm>
          <a:prstGeom prst="rect">
            <a:avLst/>
          </a:prstGeom>
          <a:noFill/>
          <a:ln w="9525">
            <a:noFill/>
            <a:miter lim="800000"/>
            <a:headEnd/>
            <a:tailEnd/>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ctrTitle"/>
          </p:nvPr>
        </p:nvSpPr>
        <p:spPr>
          <a:xfrm>
            <a:off x="0" y="228600"/>
            <a:ext cx="9144000" cy="438150"/>
          </a:xfrm>
        </p:spPr>
        <p:txBody>
          <a:bodyPr>
            <a:noAutofit/>
          </a:bodyPr>
          <a:lstStyle/>
          <a:p>
            <a:r>
              <a:rPr lang="en-US" sz="2500" u="sng" dirty="0" smtClean="0">
                <a:solidFill>
                  <a:srgbClr val="3366CC"/>
                </a:solidFill>
                <a:latin typeface="Arial Black" pitchFamily="34" charset="0"/>
              </a:rPr>
              <a:t>BUTTONS</a:t>
            </a:r>
            <a:endParaRPr lang="en-US" sz="2500" u="sng" dirty="0">
              <a:solidFill>
                <a:srgbClr val="3366CC"/>
              </a:solidFill>
              <a:latin typeface="Arial Black" pitchFamily="34" charset="0"/>
            </a:endParaRPr>
          </a:p>
        </p:txBody>
      </p:sp>
      <p:pic>
        <p:nvPicPr>
          <p:cNvPr id="7170" name="Picture 2"/>
          <p:cNvPicPr>
            <a:picLocks noChangeAspect="1" noChangeArrowheads="1"/>
          </p:cNvPicPr>
          <p:nvPr/>
        </p:nvPicPr>
        <p:blipFill>
          <a:blip r:embed="rId2" cstate="print"/>
          <a:srcRect/>
          <a:stretch>
            <a:fillRect/>
          </a:stretch>
        </p:blipFill>
        <p:spPr bwMode="auto">
          <a:xfrm>
            <a:off x="838200" y="2114550"/>
            <a:ext cx="7560652" cy="1295400"/>
          </a:xfrm>
          <a:prstGeom prst="rect">
            <a:avLst/>
          </a:prstGeom>
          <a:noFill/>
          <a:ln w="9525">
            <a:noFill/>
            <a:miter lim="800000"/>
            <a:headEnd/>
            <a:tailEnd/>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ctrTitle"/>
          </p:nvPr>
        </p:nvSpPr>
        <p:spPr>
          <a:xfrm>
            <a:off x="0" y="228600"/>
            <a:ext cx="9144000" cy="438150"/>
          </a:xfrm>
        </p:spPr>
        <p:txBody>
          <a:bodyPr>
            <a:noAutofit/>
          </a:bodyPr>
          <a:lstStyle/>
          <a:p>
            <a:r>
              <a:rPr lang="en-US" sz="2500" u="sng" dirty="0" smtClean="0">
                <a:solidFill>
                  <a:srgbClr val="3366CC"/>
                </a:solidFill>
                <a:latin typeface="Arial Black" pitchFamily="34" charset="0"/>
              </a:rPr>
              <a:t>INPUT TYPES</a:t>
            </a:r>
            <a:endParaRPr lang="en-US" sz="2500" u="sng" dirty="0">
              <a:solidFill>
                <a:srgbClr val="3366CC"/>
              </a:solidFill>
              <a:latin typeface="Arial Black" pitchFamily="34" charset="0"/>
            </a:endParaRPr>
          </a:p>
        </p:txBody>
      </p:sp>
      <p:pic>
        <p:nvPicPr>
          <p:cNvPr id="8194" name="Picture 2"/>
          <p:cNvPicPr>
            <a:picLocks noChangeAspect="1" noChangeArrowheads="1"/>
          </p:cNvPicPr>
          <p:nvPr/>
        </p:nvPicPr>
        <p:blipFill>
          <a:blip r:embed="rId2" cstate="print"/>
          <a:srcRect/>
          <a:stretch>
            <a:fillRect/>
          </a:stretch>
        </p:blipFill>
        <p:spPr bwMode="auto">
          <a:xfrm>
            <a:off x="685800" y="1504950"/>
            <a:ext cx="7911693" cy="2990850"/>
          </a:xfrm>
          <a:prstGeom prst="rect">
            <a:avLst/>
          </a:prstGeom>
          <a:noFill/>
          <a:ln w="9525">
            <a:noFill/>
            <a:miter lim="800000"/>
            <a:headEnd/>
            <a:tailEnd/>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ctrTitle"/>
          </p:nvPr>
        </p:nvSpPr>
        <p:spPr>
          <a:xfrm>
            <a:off x="0" y="228600"/>
            <a:ext cx="9144000" cy="438150"/>
          </a:xfrm>
        </p:spPr>
        <p:txBody>
          <a:bodyPr>
            <a:noAutofit/>
          </a:bodyPr>
          <a:lstStyle/>
          <a:p>
            <a:r>
              <a:rPr lang="en-US" sz="2500" u="sng" dirty="0" smtClean="0">
                <a:solidFill>
                  <a:srgbClr val="3366CC"/>
                </a:solidFill>
                <a:latin typeface="Arial Black" pitchFamily="34" charset="0"/>
              </a:rPr>
              <a:t>INPUT TYPES</a:t>
            </a:r>
            <a:endParaRPr lang="en-US" sz="2500" u="sng" dirty="0">
              <a:solidFill>
                <a:srgbClr val="3366CC"/>
              </a:solidFill>
              <a:latin typeface="Arial Black" pitchFamily="34" charset="0"/>
            </a:endParaRPr>
          </a:p>
        </p:txBody>
      </p:sp>
      <p:pic>
        <p:nvPicPr>
          <p:cNvPr id="9218" name="Picture 2"/>
          <p:cNvPicPr>
            <a:picLocks noChangeAspect="1" noChangeArrowheads="1"/>
          </p:cNvPicPr>
          <p:nvPr/>
        </p:nvPicPr>
        <p:blipFill>
          <a:blip r:embed="rId2" cstate="print"/>
          <a:srcRect/>
          <a:stretch>
            <a:fillRect/>
          </a:stretch>
        </p:blipFill>
        <p:spPr bwMode="auto">
          <a:xfrm>
            <a:off x="1600200" y="1123950"/>
            <a:ext cx="6010275" cy="3629025"/>
          </a:xfrm>
          <a:prstGeom prst="rect">
            <a:avLst/>
          </a:prstGeom>
          <a:noFill/>
          <a:ln w="9525">
            <a:noFill/>
            <a:miter lim="800000"/>
            <a:headEnd/>
            <a:tailEnd/>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ctrTitle"/>
          </p:nvPr>
        </p:nvSpPr>
        <p:spPr>
          <a:xfrm>
            <a:off x="0" y="228600"/>
            <a:ext cx="9144000" cy="438150"/>
          </a:xfrm>
        </p:spPr>
        <p:txBody>
          <a:bodyPr>
            <a:noAutofit/>
          </a:bodyPr>
          <a:lstStyle/>
          <a:p>
            <a:r>
              <a:rPr lang="en-US" sz="2500" u="sng" dirty="0" smtClean="0">
                <a:solidFill>
                  <a:srgbClr val="3366CC"/>
                </a:solidFill>
                <a:latin typeface="Arial Black" pitchFamily="34" charset="0"/>
              </a:rPr>
              <a:t>INPUT TYPES</a:t>
            </a:r>
            <a:endParaRPr lang="en-US" sz="2500" u="sng" dirty="0">
              <a:solidFill>
                <a:srgbClr val="3366CC"/>
              </a:solidFill>
              <a:latin typeface="Arial Black" pitchFamily="34" charset="0"/>
            </a:endParaRPr>
          </a:p>
        </p:txBody>
      </p:sp>
      <p:pic>
        <p:nvPicPr>
          <p:cNvPr id="14338" name="Picture 2"/>
          <p:cNvPicPr>
            <a:picLocks noChangeAspect="1" noChangeArrowheads="1"/>
          </p:cNvPicPr>
          <p:nvPr/>
        </p:nvPicPr>
        <p:blipFill>
          <a:blip r:embed="rId2" cstate="print"/>
          <a:srcRect/>
          <a:stretch>
            <a:fillRect/>
          </a:stretch>
        </p:blipFill>
        <p:spPr bwMode="auto">
          <a:xfrm>
            <a:off x="1143000" y="1200150"/>
            <a:ext cx="6705600" cy="3529980"/>
          </a:xfrm>
          <a:prstGeom prst="rect">
            <a:avLst/>
          </a:prstGeom>
          <a:noFill/>
          <a:ln w="9525">
            <a:noFill/>
            <a:miter lim="800000"/>
            <a:headEnd/>
            <a:tailEnd/>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ctrTitle"/>
          </p:nvPr>
        </p:nvSpPr>
        <p:spPr>
          <a:xfrm>
            <a:off x="0" y="228600"/>
            <a:ext cx="9144000" cy="438150"/>
          </a:xfrm>
        </p:spPr>
        <p:txBody>
          <a:bodyPr>
            <a:noAutofit/>
          </a:bodyPr>
          <a:lstStyle/>
          <a:p>
            <a:r>
              <a:rPr lang="en-US" sz="2500" u="sng" dirty="0" smtClean="0">
                <a:solidFill>
                  <a:srgbClr val="3366CC"/>
                </a:solidFill>
                <a:latin typeface="Arial Black" pitchFamily="34" charset="0"/>
              </a:rPr>
              <a:t>INPUT ATTRIBUTES</a:t>
            </a:r>
            <a:endParaRPr lang="en-US" sz="2500" u="sng" dirty="0">
              <a:solidFill>
                <a:srgbClr val="3366CC"/>
              </a:solidFill>
              <a:latin typeface="Arial Black" pitchFamily="34" charset="0"/>
            </a:endParaRPr>
          </a:p>
        </p:txBody>
      </p:sp>
      <p:sp>
        <p:nvSpPr>
          <p:cNvPr id="5" name="Subtitle 2"/>
          <p:cNvSpPr txBox="1">
            <a:spLocks/>
          </p:cNvSpPr>
          <p:nvPr/>
        </p:nvSpPr>
        <p:spPr>
          <a:xfrm>
            <a:off x="304800" y="971550"/>
            <a:ext cx="8458200" cy="3886200"/>
          </a:xfrm>
          <a:prstGeom prst="rect">
            <a:avLst/>
          </a:prstGeom>
        </p:spPr>
        <p:txBody>
          <a:bodyPr vert="horz" lIns="91440" tIns="45720" rIns="91440" bIns="45720" rtlCol="0">
            <a:normAutofit/>
          </a:bodyPr>
          <a:lstStyle/>
          <a:p>
            <a:pPr marL="0" marR="0" lvl="0" indent="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sz="2000" dirty="0" smtClean="0">
                <a:solidFill>
                  <a:schemeClr val="tx1">
                    <a:lumMod val="65000"/>
                    <a:lumOff val="35000"/>
                  </a:schemeClr>
                </a:solidFill>
                <a:latin typeface="Arial" pitchFamily="34" charset="0"/>
                <a:cs typeface="Arial" pitchFamily="34" charset="0"/>
              </a:rPr>
              <a:t>The ‘value’ attribute is used to define the value of an input.</a:t>
            </a:r>
          </a:p>
          <a:p>
            <a:pPr marL="0" marR="0" lvl="0" indent="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sz="2000" dirty="0" smtClean="0">
                <a:solidFill>
                  <a:schemeClr val="tx1">
                    <a:lumMod val="65000"/>
                    <a:lumOff val="35000"/>
                  </a:schemeClr>
                </a:solidFill>
                <a:latin typeface="Arial" pitchFamily="34" charset="0"/>
                <a:cs typeface="Arial" pitchFamily="34" charset="0"/>
              </a:rPr>
              <a:t>The ‘</a:t>
            </a:r>
            <a:r>
              <a:rPr lang="en-US" sz="2000" dirty="0" err="1" smtClean="0">
                <a:solidFill>
                  <a:schemeClr val="tx1">
                    <a:lumMod val="65000"/>
                    <a:lumOff val="35000"/>
                  </a:schemeClr>
                </a:solidFill>
                <a:latin typeface="Arial" pitchFamily="34" charset="0"/>
                <a:cs typeface="Arial" pitchFamily="34" charset="0"/>
              </a:rPr>
              <a:t>readonly</a:t>
            </a:r>
            <a:r>
              <a:rPr lang="en-US" sz="2000" dirty="0" smtClean="0">
                <a:solidFill>
                  <a:schemeClr val="tx1">
                    <a:lumMod val="65000"/>
                    <a:lumOff val="35000"/>
                  </a:schemeClr>
                </a:solidFill>
                <a:latin typeface="Arial" pitchFamily="34" charset="0"/>
                <a:cs typeface="Arial" pitchFamily="34" charset="0"/>
              </a:rPr>
              <a:t>’ attribute removes the ability to edit an input.</a:t>
            </a:r>
          </a:p>
          <a:p>
            <a:pPr marL="0" marR="0" lvl="0" indent="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sz="2000" dirty="0" smtClean="0">
                <a:solidFill>
                  <a:schemeClr val="tx1">
                    <a:lumMod val="65000"/>
                    <a:lumOff val="35000"/>
                  </a:schemeClr>
                </a:solidFill>
                <a:latin typeface="Arial" pitchFamily="34" charset="0"/>
                <a:cs typeface="Arial" pitchFamily="34" charset="0"/>
              </a:rPr>
              <a:t>The ‘disabled’ attribute sets an input field to be unusable and un-clickable.</a:t>
            </a:r>
          </a:p>
          <a:p>
            <a:pPr marL="0" marR="0" lvl="0" indent="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sz="2000" dirty="0" smtClean="0">
                <a:solidFill>
                  <a:schemeClr val="tx1">
                    <a:lumMod val="65000"/>
                    <a:lumOff val="35000"/>
                  </a:schemeClr>
                </a:solidFill>
                <a:latin typeface="Arial" pitchFamily="34" charset="0"/>
                <a:cs typeface="Arial" pitchFamily="34" charset="0"/>
              </a:rPr>
              <a:t>The ‘size’ attribute specifies the visible width, in characters, of an input field.</a:t>
            </a:r>
          </a:p>
          <a:p>
            <a:pPr marL="0" marR="0" lvl="0" indent="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sz="2000" dirty="0" smtClean="0">
                <a:solidFill>
                  <a:schemeClr val="tx1">
                    <a:lumMod val="65000"/>
                    <a:lumOff val="35000"/>
                  </a:schemeClr>
                </a:solidFill>
                <a:latin typeface="Arial" pitchFamily="34" charset="0"/>
                <a:cs typeface="Arial" pitchFamily="34" charset="0"/>
              </a:rPr>
              <a:t>The ‘multiple’ attribute allows the user to enter more than one value.</a:t>
            </a:r>
          </a:p>
          <a:p>
            <a:pPr marL="0" marR="0" lvl="0" indent="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sz="2000" dirty="0" smtClean="0">
                <a:solidFill>
                  <a:schemeClr val="tx1">
                    <a:lumMod val="65000"/>
                    <a:lumOff val="35000"/>
                  </a:schemeClr>
                </a:solidFill>
                <a:latin typeface="Arial" pitchFamily="34" charset="0"/>
                <a:cs typeface="Arial" pitchFamily="34" charset="0"/>
              </a:rPr>
              <a:t>The ‘pattern’ attribute is used to add </a:t>
            </a:r>
            <a:r>
              <a:rPr lang="en-US" sz="2000" dirty="0" err="1" smtClean="0">
                <a:solidFill>
                  <a:schemeClr val="tx1">
                    <a:lumMod val="65000"/>
                    <a:lumOff val="35000"/>
                  </a:schemeClr>
                </a:solidFill>
                <a:latin typeface="Arial" pitchFamily="34" charset="0"/>
                <a:cs typeface="Arial" pitchFamily="34" charset="0"/>
              </a:rPr>
              <a:t>regex</a:t>
            </a:r>
            <a:r>
              <a:rPr lang="en-US" sz="2000" dirty="0" smtClean="0">
                <a:solidFill>
                  <a:schemeClr val="tx1">
                    <a:lumMod val="65000"/>
                    <a:lumOff val="35000"/>
                  </a:schemeClr>
                </a:solidFill>
                <a:latin typeface="Arial" pitchFamily="34" charset="0"/>
                <a:cs typeface="Arial" pitchFamily="34" charset="0"/>
              </a:rPr>
              <a:t> to an input.</a:t>
            </a:r>
          </a:p>
          <a:p>
            <a:pPr marL="0" marR="0" lvl="0" indent="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sz="2000" dirty="0" smtClean="0">
                <a:solidFill>
                  <a:schemeClr val="tx1">
                    <a:lumMod val="65000"/>
                    <a:lumOff val="35000"/>
                  </a:schemeClr>
                </a:solidFill>
                <a:latin typeface="Arial" pitchFamily="34" charset="0"/>
                <a:cs typeface="Arial" pitchFamily="34" charset="0"/>
              </a:rPr>
              <a:t>The ‘placeholder’ attribute is used to enter pre-text on an input.</a:t>
            </a:r>
          </a:p>
          <a:p>
            <a:pPr marL="0" marR="0" lvl="0" indent="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sz="2000" dirty="0" smtClean="0">
                <a:solidFill>
                  <a:schemeClr val="tx1">
                    <a:lumMod val="65000"/>
                    <a:lumOff val="35000"/>
                  </a:schemeClr>
                </a:solidFill>
                <a:latin typeface="Arial" pitchFamily="34" charset="0"/>
                <a:cs typeface="Arial" pitchFamily="34" charset="0"/>
              </a:rPr>
              <a:t>The ‘required’ attribute is used to assure that a value is entered on an input.</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ctrTitle"/>
          </p:nvPr>
        </p:nvSpPr>
        <p:spPr>
          <a:xfrm>
            <a:off x="0" y="228600"/>
            <a:ext cx="9144000" cy="438150"/>
          </a:xfrm>
        </p:spPr>
        <p:txBody>
          <a:bodyPr>
            <a:noAutofit/>
          </a:bodyPr>
          <a:lstStyle/>
          <a:p>
            <a:r>
              <a:rPr lang="en-US" sz="2500" u="sng" dirty="0" smtClean="0">
                <a:solidFill>
                  <a:srgbClr val="3366CC"/>
                </a:solidFill>
                <a:latin typeface="Arial Black" pitchFamily="34" charset="0"/>
              </a:rPr>
              <a:t>DATE TIME PICKERS</a:t>
            </a:r>
            <a:endParaRPr lang="en-US" sz="2500" u="sng" dirty="0">
              <a:solidFill>
                <a:srgbClr val="3366CC"/>
              </a:solidFill>
              <a:latin typeface="Arial Black" pitchFamily="34" charset="0"/>
            </a:endParaRPr>
          </a:p>
        </p:txBody>
      </p:sp>
      <p:sp>
        <p:nvSpPr>
          <p:cNvPr id="5" name="Subtitle 2"/>
          <p:cNvSpPr txBox="1">
            <a:spLocks/>
          </p:cNvSpPr>
          <p:nvPr/>
        </p:nvSpPr>
        <p:spPr>
          <a:xfrm>
            <a:off x="304800" y="971550"/>
            <a:ext cx="8458200" cy="1447800"/>
          </a:xfrm>
          <a:prstGeom prst="rect">
            <a:avLst/>
          </a:prstGeom>
        </p:spPr>
        <p:txBody>
          <a:bodyPr vert="horz" lIns="91440" tIns="45720" rIns="91440" bIns="45720" rtlCol="0">
            <a:normAutofit fontScale="92500" lnSpcReduction="20000"/>
          </a:bodyPr>
          <a:lstStyle/>
          <a:p>
            <a:pPr marL="0" marR="0" lvl="0" indent="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sz="2000" dirty="0" smtClean="0">
                <a:solidFill>
                  <a:schemeClr val="tx1">
                    <a:lumMod val="65000"/>
                    <a:lumOff val="35000"/>
                  </a:schemeClr>
                </a:solidFill>
                <a:latin typeface="Arial" pitchFamily="34" charset="0"/>
                <a:cs typeface="Arial" pitchFamily="34" charset="0"/>
              </a:rPr>
              <a:t>Asking user to pick dates and times is very common in web development.</a:t>
            </a:r>
          </a:p>
          <a:p>
            <a:pPr marL="0" marR="0" lvl="0" indent="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sz="2000" dirty="0" smtClean="0">
                <a:solidFill>
                  <a:schemeClr val="tx1">
                    <a:lumMod val="65000"/>
                    <a:lumOff val="35000"/>
                  </a:schemeClr>
                </a:solidFill>
                <a:latin typeface="Arial" pitchFamily="34" charset="0"/>
                <a:cs typeface="Arial" pitchFamily="34" charset="0"/>
              </a:rPr>
              <a:t>Dates are known to be very tricky in software development, because not only do they come in many different formats(MM/DD/YY or YYYY/MM/DD) but also that they can be affected by daylight savings time, time zones, and server locations.</a:t>
            </a:r>
          </a:p>
        </p:txBody>
      </p:sp>
      <p:pic>
        <p:nvPicPr>
          <p:cNvPr id="10242" name="Picture 2"/>
          <p:cNvPicPr>
            <a:picLocks noChangeAspect="1" noChangeArrowheads="1"/>
          </p:cNvPicPr>
          <p:nvPr/>
        </p:nvPicPr>
        <p:blipFill>
          <a:blip r:embed="rId2" cstate="print"/>
          <a:srcRect/>
          <a:stretch>
            <a:fillRect/>
          </a:stretch>
        </p:blipFill>
        <p:spPr bwMode="auto">
          <a:xfrm>
            <a:off x="838200" y="2343150"/>
            <a:ext cx="7402633" cy="2438400"/>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04800" y="971550"/>
            <a:ext cx="8458200" cy="3962400"/>
          </a:xfrm>
        </p:spPr>
        <p:txBody>
          <a:bodyPr>
            <a:normAutofit/>
          </a:bodyPr>
          <a:lstStyle/>
          <a:p>
            <a:pPr algn="l">
              <a:buFont typeface="Arial" pitchFamily="34" charset="0"/>
              <a:buChar char="●"/>
              <a:defRPr/>
            </a:pPr>
            <a:r>
              <a:rPr lang="en-US" sz="2000" dirty="0" smtClean="0">
                <a:solidFill>
                  <a:schemeClr val="tx1">
                    <a:lumMod val="65000"/>
                    <a:lumOff val="35000"/>
                  </a:schemeClr>
                </a:solidFill>
                <a:latin typeface="Arial" pitchFamily="34" charset="0"/>
                <a:cs typeface="Arial" pitchFamily="34" charset="0"/>
              </a:rPr>
              <a:t>Review importance of forms and their structures.</a:t>
            </a:r>
          </a:p>
          <a:p>
            <a:pPr algn="l">
              <a:buFont typeface="Arial" pitchFamily="34" charset="0"/>
              <a:buChar char="●"/>
              <a:defRPr/>
            </a:pPr>
            <a:r>
              <a:rPr lang="en-US" sz="2000" dirty="0" smtClean="0">
                <a:solidFill>
                  <a:schemeClr val="tx1">
                    <a:lumMod val="65000"/>
                    <a:lumOff val="35000"/>
                  </a:schemeClr>
                </a:solidFill>
                <a:latin typeface="Arial" pitchFamily="34" charset="0"/>
                <a:cs typeface="Arial" pitchFamily="34" charset="0"/>
              </a:rPr>
              <a:t>Review common form controls such as textboxes and dropdowns.</a:t>
            </a:r>
          </a:p>
          <a:p>
            <a:pPr algn="l">
              <a:buFont typeface="Arial" pitchFamily="34" charset="0"/>
              <a:buChar char="●"/>
              <a:defRPr/>
            </a:pPr>
            <a:r>
              <a:rPr lang="en-US" sz="2000" dirty="0" smtClean="0">
                <a:solidFill>
                  <a:schemeClr val="tx1">
                    <a:lumMod val="65000"/>
                    <a:lumOff val="35000"/>
                  </a:schemeClr>
                </a:solidFill>
                <a:latin typeface="Arial" pitchFamily="34" charset="0"/>
                <a:cs typeface="Arial" pitchFamily="34" charset="0"/>
              </a:rPr>
              <a:t>Review JavaScript libraries such as bootstrap, moment, and processing.</a:t>
            </a:r>
          </a:p>
        </p:txBody>
      </p:sp>
      <p:sp>
        <p:nvSpPr>
          <p:cNvPr id="6" name="Title 1"/>
          <p:cNvSpPr>
            <a:spLocks noGrp="1"/>
          </p:cNvSpPr>
          <p:nvPr>
            <p:ph type="ctrTitle"/>
          </p:nvPr>
        </p:nvSpPr>
        <p:spPr>
          <a:xfrm>
            <a:off x="0" y="228600"/>
            <a:ext cx="9144000" cy="438150"/>
          </a:xfrm>
        </p:spPr>
        <p:txBody>
          <a:bodyPr>
            <a:noAutofit/>
          </a:bodyPr>
          <a:lstStyle/>
          <a:p>
            <a:r>
              <a:rPr lang="en-US" sz="2500" u="sng" dirty="0" smtClean="0">
                <a:solidFill>
                  <a:srgbClr val="3366CC"/>
                </a:solidFill>
                <a:latin typeface="Arial Black" pitchFamily="34" charset="0"/>
              </a:rPr>
              <a:t>OVERVIEW</a:t>
            </a:r>
            <a:endParaRPr lang="en-US" sz="2500" u="sng" dirty="0">
              <a:solidFill>
                <a:srgbClr val="3366CC"/>
              </a:solidFill>
              <a:latin typeface="Arial Black" pitchFamily="34"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ctrTitle"/>
          </p:nvPr>
        </p:nvSpPr>
        <p:spPr>
          <a:xfrm>
            <a:off x="0" y="228600"/>
            <a:ext cx="9144000" cy="438150"/>
          </a:xfrm>
        </p:spPr>
        <p:txBody>
          <a:bodyPr>
            <a:noAutofit/>
          </a:bodyPr>
          <a:lstStyle/>
          <a:p>
            <a:r>
              <a:rPr lang="en-US" sz="2500" u="sng" dirty="0" smtClean="0">
                <a:solidFill>
                  <a:srgbClr val="3366CC"/>
                </a:solidFill>
                <a:latin typeface="Arial Black" pitchFamily="34" charset="0"/>
              </a:rPr>
              <a:t>DATE TIME PICKERS</a:t>
            </a:r>
            <a:endParaRPr lang="en-US" sz="2500" u="sng" dirty="0">
              <a:solidFill>
                <a:srgbClr val="3366CC"/>
              </a:solidFill>
              <a:latin typeface="Arial Black" pitchFamily="34" charset="0"/>
            </a:endParaRPr>
          </a:p>
        </p:txBody>
      </p:sp>
      <p:pic>
        <p:nvPicPr>
          <p:cNvPr id="11266" name="Picture 2"/>
          <p:cNvPicPr>
            <a:picLocks noChangeAspect="1" noChangeArrowheads="1"/>
          </p:cNvPicPr>
          <p:nvPr/>
        </p:nvPicPr>
        <p:blipFill>
          <a:blip r:embed="rId2" cstate="print"/>
          <a:srcRect/>
          <a:stretch>
            <a:fillRect/>
          </a:stretch>
        </p:blipFill>
        <p:spPr bwMode="auto">
          <a:xfrm>
            <a:off x="609600" y="1733550"/>
            <a:ext cx="3981450" cy="2400300"/>
          </a:xfrm>
          <a:prstGeom prst="rect">
            <a:avLst/>
          </a:prstGeom>
          <a:noFill/>
          <a:ln w="9525">
            <a:noFill/>
            <a:miter lim="800000"/>
            <a:headEnd/>
            <a:tailEnd/>
          </a:ln>
        </p:spPr>
      </p:pic>
      <p:pic>
        <p:nvPicPr>
          <p:cNvPr id="11267" name="Picture 3"/>
          <p:cNvPicPr>
            <a:picLocks noChangeAspect="1" noChangeArrowheads="1"/>
          </p:cNvPicPr>
          <p:nvPr/>
        </p:nvPicPr>
        <p:blipFill>
          <a:blip r:embed="rId3" cstate="print"/>
          <a:srcRect/>
          <a:stretch>
            <a:fillRect/>
          </a:stretch>
        </p:blipFill>
        <p:spPr bwMode="auto">
          <a:xfrm>
            <a:off x="4953000" y="1581150"/>
            <a:ext cx="3352800" cy="2739823"/>
          </a:xfrm>
          <a:prstGeom prst="rect">
            <a:avLst/>
          </a:prstGeom>
          <a:noFill/>
          <a:ln w="9525">
            <a:noFill/>
            <a:miter lim="800000"/>
            <a:headEnd/>
            <a:tailEnd/>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ctrTitle"/>
          </p:nvPr>
        </p:nvSpPr>
        <p:spPr>
          <a:xfrm>
            <a:off x="0" y="228600"/>
            <a:ext cx="9144000" cy="438150"/>
          </a:xfrm>
        </p:spPr>
        <p:txBody>
          <a:bodyPr>
            <a:noAutofit/>
          </a:bodyPr>
          <a:lstStyle/>
          <a:p>
            <a:r>
              <a:rPr lang="en-US" sz="2500" u="sng" dirty="0" smtClean="0">
                <a:solidFill>
                  <a:srgbClr val="3366CC"/>
                </a:solidFill>
                <a:latin typeface="Arial Black" pitchFamily="34" charset="0"/>
              </a:rPr>
              <a:t>MICROFORMATS</a:t>
            </a:r>
            <a:endParaRPr lang="en-US" sz="2500" u="sng" dirty="0">
              <a:solidFill>
                <a:srgbClr val="3366CC"/>
              </a:solidFill>
              <a:latin typeface="Arial Black" pitchFamily="34" charset="0"/>
            </a:endParaRPr>
          </a:p>
        </p:txBody>
      </p:sp>
      <p:sp>
        <p:nvSpPr>
          <p:cNvPr id="7" name="Subtitle 2"/>
          <p:cNvSpPr txBox="1">
            <a:spLocks/>
          </p:cNvSpPr>
          <p:nvPr/>
        </p:nvSpPr>
        <p:spPr>
          <a:xfrm>
            <a:off x="304800" y="971550"/>
            <a:ext cx="2895600" cy="3962400"/>
          </a:xfrm>
          <a:prstGeom prst="rect">
            <a:avLst/>
          </a:prstGeom>
        </p:spPr>
        <p:txBody>
          <a:bodyPr vert="horz" lIns="91440" tIns="45720" rIns="91440" bIns="45720" rtlCol="0">
            <a:normAutofit/>
          </a:bodyPr>
          <a:lstStyle/>
          <a:p>
            <a:pPr marL="0" marR="0" lvl="0" indent="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sz="2000" dirty="0" err="1" smtClean="0">
                <a:solidFill>
                  <a:schemeClr val="tx1">
                    <a:lumMod val="65000"/>
                    <a:lumOff val="35000"/>
                  </a:schemeClr>
                </a:solidFill>
                <a:latin typeface="Arial" pitchFamily="34" charset="0"/>
                <a:cs typeface="Arial" pitchFamily="34" charset="0"/>
              </a:rPr>
              <a:t>Microformats</a:t>
            </a:r>
            <a:r>
              <a:rPr lang="en-US" sz="2000" dirty="0" smtClean="0">
                <a:solidFill>
                  <a:schemeClr val="tx1">
                    <a:lumMod val="65000"/>
                    <a:lumOff val="35000"/>
                  </a:schemeClr>
                </a:solidFill>
                <a:latin typeface="Arial" pitchFamily="34" charset="0"/>
                <a:cs typeface="Arial" pitchFamily="34" charset="0"/>
              </a:rPr>
              <a:t> are standard formats used for common page attributes like contact information.</a:t>
            </a:r>
          </a:p>
          <a:p>
            <a:pPr marL="0" marR="0" lvl="0" indent="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sz="2000" dirty="0" smtClean="0">
                <a:solidFill>
                  <a:schemeClr val="tx1">
                    <a:lumMod val="65000"/>
                    <a:lumOff val="35000"/>
                  </a:schemeClr>
                </a:solidFill>
                <a:latin typeface="Arial" pitchFamily="34" charset="0"/>
                <a:cs typeface="Arial" pitchFamily="34" charset="0"/>
              </a:rPr>
              <a:t>They are useful for maintaining consistency when running web scraping scripts.</a:t>
            </a:r>
          </a:p>
        </p:txBody>
      </p:sp>
      <p:pic>
        <p:nvPicPr>
          <p:cNvPr id="12291" name="Picture 3"/>
          <p:cNvPicPr>
            <a:picLocks noChangeAspect="1" noChangeArrowheads="1"/>
          </p:cNvPicPr>
          <p:nvPr/>
        </p:nvPicPr>
        <p:blipFill>
          <a:blip r:embed="rId2" cstate="print"/>
          <a:srcRect/>
          <a:stretch>
            <a:fillRect/>
          </a:stretch>
        </p:blipFill>
        <p:spPr bwMode="auto">
          <a:xfrm>
            <a:off x="3352800" y="1352550"/>
            <a:ext cx="5435206" cy="3152775"/>
          </a:xfrm>
          <a:prstGeom prst="rect">
            <a:avLst/>
          </a:prstGeom>
          <a:noFill/>
          <a:ln w="9525">
            <a:noFill/>
            <a:miter lim="800000"/>
            <a:headEnd/>
            <a:tailEnd/>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ctrTitle"/>
          </p:nvPr>
        </p:nvSpPr>
        <p:spPr>
          <a:xfrm>
            <a:off x="0" y="228600"/>
            <a:ext cx="9144000" cy="438150"/>
          </a:xfrm>
        </p:spPr>
        <p:txBody>
          <a:bodyPr>
            <a:noAutofit/>
          </a:bodyPr>
          <a:lstStyle/>
          <a:p>
            <a:r>
              <a:rPr lang="en-US" sz="2500" u="sng" dirty="0" smtClean="0">
                <a:solidFill>
                  <a:srgbClr val="3366CC"/>
                </a:solidFill>
                <a:latin typeface="Arial Black" pitchFamily="34" charset="0"/>
              </a:rPr>
              <a:t>MICROFORMATS</a:t>
            </a:r>
            <a:endParaRPr lang="en-US" sz="2500" u="sng" dirty="0">
              <a:solidFill>
                <a:srgbClr val="3366CC"/>
              </a:solidFill>
              <a:latin typeface="Arial Black" pitchFamily="34" charset="0"/>
            </a:endParaRPr>
          </a:p>
        </p:txBody>
      </p:sp>
      <p:pic>
        <p:nvPicPr>
          <p:cNvPr id="13314" name="Picture 2"/>
          <p:cNvPicPr>
            <a:picLocks noChangeAspect="1" noChangeArrowheads="1"/>
          </p:cNvPicPr>
          <p:nvPr/>
        </p:nvPicPr>
        <p:blipFill>
          <a:blip r:embed="rId2" cstate="print"/>
          <a:srcRect/>
          <a:stretch>
            <a:fillRect/>
          </a:stretch>
        </p:blipFill>
        <p:spPr bwMode="auto">
          <a:xfrm>
            <a:off x="1066800" y="1276350"/>
            <a:ext cx="7239000" cy="3349004"/>
          </a:xfrm>
          <a:prstGeom prst="rect">
            <a:avLst/>
          </a:prstGeom>
          <a:noFill/>
          <a:ln w="9525">
            <a:noFill/>
            <a:miter lim="800000"/>
            <a:headEnd/>
            <a:tailEnd/>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3366CC"/>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5143500"/>
          </a:xfrm>
        </p:spPr>
        <p:txBody>
          <a:bodyPr>
            <a:normAutofit/>
          </a:bodyPr>
          <a:lstStyle/>
          <a:p>
            <a:r>
              <a:rPr lang="en-US" sz="3500" u="sng" dirty="0" smtClean="0">
                <a:solidFill>
                  <a:schemeClr val="bg1"/>
                </a:solidFill>
                <a:latin typeface="Arial Black" pitchFamily="34" charset="0"/>
              </a:rPr>
              <a:t>VALIDATION</a:t>
            </a:r>
            <a:endParaRPr lang="en-US" sz="3500" u="sng" dirty="0">
              <a:solidFill>
                <a:schemeClr val="bg1"/>
              </a:solidFill>
              <a:latin typeface="Arial Black" pitchFamily="34"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ctrTitle"/>
          </p:nvPr>
        </p:nvSpPr>
        <p:spPr>
          <a:xfrm>
            <a:off x="0" y="228600"/>
            <a:ext cx="9144000" cy="438150"/>
          </a:xfrm>
        </p:spPr>
        <p:txBody>
          <a:bodyPr>
            <a:noAutofit/>
          </a:bodyPr>
          <a:lstStyle/>
          <a:p>
            <a:r>
              <a:rPr lang="en-US" sz="2500" u="sng" dirty="0" smtClean="0">
                <a:solidFill>
                  <a:srgbClr val="3366CC"/>
                </a:solidFill>
                <a:latin typeface="Arial Black" pitchFamily="34" charset="0"/>
              </a:rPr>
              <a:t>VALIDATION OVERVIEW</a:t>
            </a:r>
            <a:endParaRPr lang="en-US" sz="2500" u="sng" dirty="0">
              <a:solidFill>
                <a:srgbClr val="3366CC"/>
              </a:solidFill>
              <a:latin typeface="Arial Black" pitchFamily="34" charset="0"/>
            </a:endParaRPr>
          </a:p>
        </p:txBody>
      </p:sp>
      <p:sp>
        <p:nvSpPr>
          <p:cNvPr id="5" name="Subtitle 2"/>
          <p:cNvSpPr txBox="1">
            <a:spLocks/>
          </p:cNvSpPr>
          <p:nvPr/>
        </p:nvSpPr>
        <p:spPr>
          <a:xfrm>
            <a:off x="304800" y="971550"/>
            <a:ext cx="8610600" cy="4038600"/>
          </a:xfrm>
          <a:prstGeom prst="rect">
            <a:avLst/>
          </a:prstGeom>
        </p:spPr>
        <p:txBody>
          <a:bodyPr vert="horz" lIns="91440" tIns="45720" rIns="91440" bIns="45720" rtlCol="0">
            <a:normAutofit lnSpcReduction="10000"/>
          </a:bodyPr>
          <a:lstStyle/>
          <a:p>
            <a:pPr marL="0" marR="0" lvl="0" indent="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000" b="0" i="0" u="none" strike="noStrike" kern="1200" cap="none" spc="0" normalizeH="0" baseline="0" noProof="0" dirty="0" smtClean="0">
                <a:ln>
                  <a:noFill/>
                </a:ln>
                <a:solidFill>
                  <a:schemeClr val="tx1">
                    <a:lumMod val="65000"/>
                    <a:lumOff val="35000"/>
                  </a:schemeClr>
                </a:solidFill>
                <a:effectLst/>
                <a:uLnTx/>
                <a:uFillTx/>
                <a:latin typeface="Arial" pitchFamily="34" charset="0"/>
                <a:ea typeface="+mn-ea"/>
                <a:cs typeface="Arial" pitchFamily="34" charset="0"/>
              </a:rPr>
              <a:t>Validation is the process of making sure that user inputs are valid before submitting.</a:t>
            </a:r>
          </a:p>
          <a:p>
            <a:pPr marL="0" marR="0" lvl="0" indent="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sz="2000" dirty="0" smtClean="0">
                <a:solidFill>
                  <a:schemeClr val="tx1">
                    <a:lumMod val="65000"/>
                    <a:lumOff val="35000"/>
                  </a:schemeClr>
                </a:solidFill>
                <a:latin typeface="Arial" pitchFamily="34" charset="0"/>
                <a:cs typeface="Arial" pitchFamily="34" charset="0"/>
              </a:rPr>
              <a:t>Writing code to pre-validate forms side will reduce the number of incorrect submission on the backend.</a:t>
            </a:r>
          </a:p>
          <a:p>
            <a:pPr marL="0" marR="0" lvl="0" indent="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sz="2000" dirty="0" smtClean="0">
                <a:solidFill>
                  <a:schemeClr val="tx1">
                    <a:lumMod val="65000"/>
                    <a:lumOff val="35000"/>
                  </a:schemeClr>
                </a:solidFill>
                <a:latin typeface="Arial" pitchFamily="34" charset="0"/>
                <a:cs typeface="Arial" pitchFamily="34" charset="0"/>
              </a:rPr>
              <a:t>Although most validation occurs on the server side (since client-side JavaScript can be circumvented), JavaScript pre-validation is best practice.</a:t>
            </a:r>
          </a:p>
          <a:p>
            <a:pPr marL="0" marR="0" lvl="0" indent="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sz="2000" dirty="0" smtClean="0">
                <a:solidFill>
                  <a:schemeClr val="tx1">
                    <a:lumMod val="65000"/>
                    <a:lumOff val="35000"/>
                  </a:schemeClr>
                </a:solidFill>
                <a:latin typeface="Arial" pitchFamily="34" charset="0"/>
                <a:cs typeface="Arial" pitchFamily="34" charset="0"/>
              </a:rPr>
              <a:t>Common validation includes required, email, phone, and number entries.</a:t>
            </a:r>
          </a:p>
          <a:p>
            <a:pPr marL="0" marR="0" lvl="0" indent="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sz="2000" dirty="0" smtClean="0">
                <a:solidFill>
                  <a:schemeClr val="tx1">
                    <a:lumMod val="65000"/>
                    <a:lumOff val="35000"/>
                  </a:schemeClr>
                </a:solidFill>
                <a:latin typeface="Arial" pitchFamily="34" charset="0"/>
                <a:cs typeface="Arial" pitchFamily="34" charset="0"/>
              </a:rPr>
              <a:t>It is common to validate using </a:t>
            </a:r>
            <a:r>
              <a:rPr lang="en-US" sz="2000" dirty="0" err="1" smtClean="0">
                <a:solidFill>
                  <a:schemeClr val="tx1">
                    <a:lumMod val="65000"/>
                    <a:lumOff val="35000"/>
                  </a:schemeClr>
                </a:solidFill>
                <a:latin typeface="Arial" pitchFamily="34" charset="0"/>
                <a:cs typeface="Arial" pitchFamily="34" charset="0"/>
              </a:rPr>
              <a:t>regex</a:t>
            </a:r>
            <a:r>
              <a:rPr lang="en-US" sz="2000" dirty="0" smtClean="0">
                <a:solidFill>
                  <a:schemeClr val="tx1">
                    <a:lumMod val="65000"/>
                    <a:lumOff val="35000"/>
                  </a:schemeClr>
                </a:solidFill>
                <a:latin typeface="Arial" pitchFamily="34" charset="0"/>
                <a:cs typeface="Arial" pitchFamily="34" charset="0"/>
              </a:rPr>
              <a:t>.</a:t>
            </a:r>
          </a:p>
          <a:p>
            <a:pPr marL="0" marR="0" lvl="0" indent="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sz="2000" dirty="0" smtClean="0">
                <a:solidFill>
                  <a:schemeClr val="tx1">
                    <a:lumMod val="65000"/>
                    <a:lumOff val="35000"/>
                  </a:schemeClr>
                </a:solidFill>
                <a:latin typeface="Arial" pitchFamily="34" charset="0"/>
                <a:cs typeface="Arial" pitchFamily="34" charset="0"/>
              </a:rPr>
              <a:t>Most people are not familiar with </a:t>
            </a:r>
            <a:r>
              <a:rPr lang="en-US" sz="2000" dirty="0" err="1" smtClean="0">
                <a:solidFill>
                  <a:schemeClr val="tx1">
                    <a:lumMod val="65000"/>
                    <a:lumOff val="35000"/>
                  </a:schemeClr>
                </a:solidFill>
                <a:latin typeface="Arial" pitchFamily="34" charset="0"/>
                <a:cs typeface="Arial" pitchFamily="34" charset="0"/>
              </a:rPr>
              <a:t>regex</a:t>
            </a:r>
            <a:r>
              <a:rPr lang="en-US" sz="2000" dirty="0" smtClean="0">
                <a:solidFill>
                  <a:schemeClr val="tx1">
                    <a:lumMod val="65000"/>
                    <a:lumOff val="35000"/>
                  </a:schemeClr>
                </a:solidFill>
                <a:latin typeface="Arial" pitchFamily="34" charset="0"/>
                <a:cs typeface="Arial" pitchFamily="34" charset="0"/>
              </a:rPr>
              <a:t>, and will often copy something from the internet not understanding how it works.</a:t>
            </a:r>
          </a:p>
          <a:p>
            <a:pPr marL="0" marR="0" lvl="0" indent="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sz="2000" dirty="0" smtClean="0">
                <a:solidFill>
                  <a:schemeClr val="tx1">
                    <a:lumMod val="65000"/>
                    <a:lumOff val="35000"/>
                  </a:schemeClr>
                </a:solidFill>
                <a:latin typeface="Arial" pitchFamily="34" charset="0"/>
                <a:cs typeface="Arial" pitchFamily="34" charset="0"/>
              </a:rPr>
              <a:t>Invalid results can be notified with an alert that triggers on submit or an inline </a:t>
            </a:r>
            <a:r>
              <a:rPr lang="en-US" sz="2000" dirty="0" err="1" smtClean="0">
                <a:solidFill>
                  <a:schemeClr val="tx1">
                    <a:lumMod val="65000"/>
                    <a:lumOff val="35000"/>
                  </a:schemeClr>
                </a:solidFill>
                <a:latin typeface="Arial" pitchFamily="34" charset="0"/>
                <a:cs typeface="Arial" pitchFamily="34" charset="0"/>
              </a:rPr>
              <a:t>validator</a:t>
            </a:r>
            <a:r>
              <a:rPr lang="en-US" sz="2000" dirty="0" smtClean="0">
                <a:solidFill>
                  <a:schemeClr val="tx1">
                    <a:lumMod val="65000"/>
                    <a:lumOff val="35000"/>
                  </a:schemeClr>
                </a:solidFill>
                <a:latin typeface="Arial" pitchFamily="34" charset="0"/>
                <a:cs typeface="Arial" pitchFamily="34" charset="0"/>
              </a:rPr>
              <a:t>.  Most libraries include textboxes with built-in </a:t>
            </a:r>
            <a:r>
              <a:rPr lang="en-US" sz="2000" dirty="0" err="1" smtClean="0">
                <a:solidFill>
                  <a:schemeClr val="tx1">
                    <a:lumMod val="65000"/>
                    <a:lumOff val="35000"/>
                  </a:schemeClr>
                </a:solidFill>
                <a:latin typeface="Arial" pitchFamily="34" charset="0"/>
                <a:cs typeface="Arial" pitchFamily="34" charset="0"/>
              </a:rPr>
              <a:t>validators</a:t>
            </a:r>
            <a:r>
              <a:rPr lang="en-US" sz="2000" dirty="0" smtClean="0">
                <a:solidFill>
                  <a:schemeClr val="tx1">
                    <a:lumMod val="65000"/>
                    <a:lumOff val="35000"/>
                  </a:schemeClr>
                </a:solidFill>
                <a:latin typeface="Arial" pitchFamily="34" charset="0"/>
                <a:cs typeface="Arial" pitchFamily="34" charset="0"/>
              </a:rPr>
              <a:t>.</a:t>
            </a:r>
          </a:p>
          <a:p>
            <a:pPr marL="0" marR="0" lvl="0" indent="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000" b="0" i="0" u="none" strike="noStrike" kern="1200" cap="none" spc="0" normalizeH="0" baseline="0" noProof="0" dirty="0" smtClean="0">
              <a:ln>
                <a:noFill/>
              </a:ln>
              <a:solidFill>
                <a:schemeClr val="tx1">
                  <a:lumMod val="65000"/>
                  <a:lumOff val="35000"/>
                </a:schemeClr>
              </a:solidFill>
              <a:effectLst/>
              <a:uLnTx/>
              <a:uFillTx/>
              <a:latin typeface="Arial" pitchFamily="34" charset="0"/>
              <a:ea typeface="+mn-ea"/>
              <a:cs typeface="Arial" pitchFamily="34"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ctrTitle"/>
          </p:nvPr>
        </p:nvSpPr>
        <p:spPr>
          <a:xfrm>
            <a:off x="0" y="228600"/>
            <a:ext cx="9144000" cy="438150"/>
          </a:xfrm>
        </p:spPr>
        <p:txBody>
          <a:bodyPr>
            <a:noAutofit/>
          </a:bodyPr>
          <a:lstStyle/>
          <a:p>
            <a:r>
              <a:rPr lang="en-US" sz="2500" u="sng" dirty="0" smtClean="0">
                <a:solidFill>
                  <a:srgbClr val="3366CC"/>
                </a:solidFill>
                <a:latin typeface="Arial Black" pitchFamily="34" charset="0"/>
              </a:rPr>
              <a:t>EMPTY FIELD VALIDATION</a:t>
            </a:r>
            <a:endParaRPr lang="en-US" sz="2500" u="sng" dirty="0">
              <a:solidFill>
                <a:srgbClr val="3366CC"/>
              </a:solidFill>
              <a:latin typeface="Arial Black" pitchFamily="34" charset="0"/>
            </a:endParaRPr>
          </a:p>
        </p:txBody>
      </p:sp>
      <p:sp>
        <p:nvSpPr>
          <p:cNvPr id="5" name="Subtitle 2"/>
          <p:cNvSpPr txBox="1">
            <a:spLocks/>
          </p:cNvSpPr>
          <p:nvPr/>
        </p:nvSpPr>
        <p:spPr>
          <a:xfrm>
            <a:off x="304800" y="971550"/>
            <a:ext cx="8610600" cy="3886200"/>
          </a:xfrm>
          <a:prstGeom prst="rect">
            <a:avLst/>
          </a:prstGeom>
        </p:spPr>
        <p:txBody>
          <a:bodyPr vert="horz" lIns="91440" tIns="45720" rIns="91440" bIns="45720" rtlCol="0">
            <a:normAutofit/>
          </a:bodyPr>
          <a:lstStyle/>
          <a:p>
            <a:pPr marL="0" marR="0" lvl="0" indent="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000" b="0" i="0" u="none" strike="noStrike" kern="1200" cap="none" spc="0" normalizeH="0" baseline="0" noProof="0" dirty="0" smtClean="0">
                <a:ln>
                  <a:noFill/>
                </a:ln>
                <a:solidFill>
                  <a:schemeClr val="tx1">
                    <a:lumMod val="65000"/>
                    <a:lumOff val="35000"/>
                  </a:schemeClr>
                </a:solidFill>
                <a:effectLst/>
                <a:uLnTx/>
                <a:uFillTx/>
                <a:latin typeface="Arial" pitchFamily="34" charset="0"/>
                <a:ea typeface="+mn-ea"/>
                <a:cs typeface="Arial" pitchFamily="34" charset="0"/>
              </a:rPr>
              <a:t>The most common validation is making sure a user entered something into a field.  There’s no reason to save an empty entry in a database.</a:t>
            </a:r>
          </a:p>
          <a:p>
            <a:pPr marL="0" marR="0" lvl="0" indent="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sz="2000" dirty="0" smtClean="0">
                <a:solidFill>
                  <a:schemeClr val="tx1">
                    <a:lumMod val="65000"/>
                    <a:lumOff val="35000"/>
                  </a:schemeClr>
                </a:solidFill>
                <a:latin typeface="Arial" pitchFamily="34" charset="0"/>
                <a:cs typeface="Arial" pitchFamily="34" charset="0"/>
              </a:rPr>
              <a:t>Checkboxes may require different validation compared to textboxes.</a:t>
            </a:r>
          </a:p>
          <a:p>
            <a:pPr marL="0" marR="0" lvl="0" indent="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000" b="0" i="0" u="none" strike="noStrike" kern="1200" cap="none" spc="0" normalizeH="0" baseline="0" noProof="0" dirty="0" smtClean="0">
              <a:ln>
                <a:noFill/>
              </a:ln>
              <a:solidFill>
                <a:schemeClr val="tx1">
                  <a:lumMod val="65000"/>
                  <a:lumOff val="35000"/>
                </a:schemeClr>
              </a:solidFill>
              <a:effectLst/>
              <a:uLnTx/>
              <a:uFillTx/>
              <a:latin typeface="Arial" pitchFamily="34" charset="0"/>
              <a:ea typeface="+mn-ea"/>
              <a:cs typeface="Arial" pitchFamily="34" charset="0"/>
            </a:endParaRPr>
          </a:p>
        </p:txBody>
      </p:sp>
      <p:pic>
        <p:nvPicPr>
          <p:cNvPr id="2050" name="Picture 2"/>
          <p:cNvPicPr>
            <a:picLocks noChangeAspect="1" noChangeArrowheads="1"/>
          </p:cNvPicPr>
          <p:nvPr/>
        </p:nvPicPr>
        <p:blipFill>
          <a:blip r:embed="rId2" cstate="print"/>
          <a:srcRect/>
          <a:stretch>
            <a:fillRect/>
          </a:stretch>
        </p:blipFill>
        <p:spPr bwMode="auto">
          <a:xfrm>
            <a:off x="2133600" y="2114550"/>
            <a:ext cx="4572000" cy="1533525"/>
          </a:xfrm>
          <a:prstGeom prst="rect">
            <a:avLst/>
          </a:prstGeom>
          <a:noFill/>
          <a:ln w="9525">
            <a:noFill/>
            <a:miter lim="800000"/>
            <a:headEnd/>
            <a:tailEnd/>
          </a:ln>
        </p:spPr>
      </p:pic>
      <p:pic>
        <p:nvPicPr>
          <p:cNvPr id="2051" name="Picture 3"/>
          <p:cNvPicPr>
            <a:picLocks noChangeAspect="1" noChangeArrowheads="1"/>
          </p:cNvPicPr>
          <p:nvPr/>
        </p:nvPicPr>
        <p:blipFill>
          <a:blip r:embed="rId3" cstate="print"/>
          <a:srcRect/>
          <a:stretch>
            <a:fillRect/>
          </a:stretch>
        </p:blipFill>
        <p:spPr bwMode="auto">
          <a:xfrm>
            <a:off x="1981200" y="3714750"/>
            <a:ext cx="4778829" cy="1066800"/>
          </a:xfrm>
          <a:prstGeom prst="rect">
            <a:avLst/>
          </a:prstGeom>
          <a:noFill/>
          <a:ln w="9525">
            <a:noFill/>
            <a:miter lim="800000"/>
            <a:headEnd/>
            <a:tailEnd/>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ctrTitle"/>
          </p:nvPr>
        </p:nvSpPr>
        <p:spPr>
          <a:xfrm>
            <a:off x="0" y="228600"/>
            <a:ext cx="9144000" cy="438150"/>
          </a:xfrm>
        </p:spPr>
        <p:txBody>
          <a:bodyPr>
            <a:noAutofit/>
          </a:bodyPr>
          <a:lstStyle/>
          <a:p>
            <a:r>
              <a:rPr lang="en-US" sz="2500" u="sng" dirty="0" smtClean="0">
                <a:solidFill>
                  <a:srgbClr val="3366CC"/>
                </a:solidFill>
                <a:latin typeface="Arial Black" pitchFamily="34" charset="0"/>
              </a:rPr>
              <a:t>NUMBER VALIDATION</a:t>
            </a:r>
            <a:endParaRPr lang="en-US" sz="2500" u="sng" dirty="0">
              <a:solidFill>
                <a:srgbClr val="3366CC"/>
              </a:solidFill>
              <a:latin typeface="Arial Black" pitchFamily="34" charset="0"/>
            </a:endParaRPr>
          </a:p>
        </p:txBody>
      </p:sp>
      <p:sp>
        <p:nvSpPr>
          <p:cNvPr id="5" name="Subtitle 2"/>
          <p:cNvSpPr txBox="1">
            <a:spLocks/>
          </p:cNvSpPr>
          <p:nvPr/>
        </p:nvSpPr>
        <p:spPr>
          <a:xfrm>
            <a:off x="304800" y="971550"/>
            <a:ext cx="8610600" cy="3886200"/>
          </a:xfrm>
          <a:prstGeom prst="rect">
            <a:avLst/>
          </a:prstGeom>
        </p:spPr>
        <p:txBody>
          <a:bodyPr vert="horz" lIns="91440" tIns="45720" rIns="91440" bIns="45720" rtlCol="0">
            <a:normAutofit/>
          </a:bodyPr>
          <a:lstStyle/>
          <a:p>
            <a:pPr marL="0" marR="0" lvl="0" indent="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000" b="0" i="0" u="none" strike="noStrike" kern="1200" cap="none" spc="0" normalizeH="0" baseline="0" noProof="0" dirty="0" smtClean="0">
                <a:ln>
                  <a:noFill/>
                </a:ln>
                <a:solidFill>
                  <a:schemeClr val="tx1">
                    <a:lumMod val="65000"/>
                    <a:lumOff val="35000"/>
                  </a:schemeClr>
                </a:solidFill>
                <a:effectLst/>
                <a:uLnTx/>
                <a:uFillTx/>
                <a:latin typeface="Arial" pitchFamily="34" charset="0"/>
                <a:ea typeface="+mn-ea"/>
                <a:cs typeface="Arial" pitchFamily="34" charset="0"/>
              </a:rPr>
              <a:t>It’s also</a:t>
            </a:r>
            <a:r>
              <a:rPr kumimoji="0" lang="en-US" sz="2000" b="0" i="0" u="none" strike="noStrike" kern="1200" cap="none" spc="0" normalizeH="0" noProof="0" dirty="0" smtClean="0">
                <a:ln>
                  <a:noFill/>
                </a:ln>
                <a:solidFill>
                  <a:schemeClr val="tx1">
                    <a:lumMod val="65000"/>
                    <a:lumOff val="35000"/>
                  </a:schemeClr>
                </a:solidFill>
                <a:effectLst/>
                <a:uLnTx/>
                <a:uFillTx/>
                <a:latin typeface="Arial" pitchFamily="34" charset="0"/>
                <a:ea typeface="+mn-ea"/>
                <a:cs typeface="Arial" pitchFamily="34" charset="0"/>
              </a:rPr>
              <a:t> common to validate for numbers, because downstream operations may expect numbers only from the database, and may fault otherwise.</a:t>
            </a:r>
          </a:p>
          <a:p>
            <a:pPr marL="0" marR="0" lvl="0" indent="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sz="2000" dirty="0" smtClean="0">
                <a:solidFill>
                  <a:schemeClr val="tx1">
                    <a:lumMod val="65000"/>
                    <a:lumOff val="35000"/>
                  </a:schemeClr>
                </a:solidFill>
                <a:latin typeface="Arial" pitchFamily="34" charset="0"/>
                <a:cs typeface="Arial" pitchFamily="34" charset="0"/>
              </a:rPr>
              <a:t>Common ways to check for numbers in JavaScript is using </a:t>
            </a:r>
            <a:r>
              <a:rPr lang="en-US" sz="2000" dirty="0" err="1" smtClean="0">
                <a:solidFill>
                  <a:schemeClr val="tx1">
                    <a:lumMod val="65000"/>
                    <a:lumOff val="35000"/>
                  </a:schemeClr>
                </a:solidFill>
                <a:latin typeface="Arial" pitchFamily="34" charset="0"/>
                <a:cs typeface="Arial" pitchFamily="34" charset="0"/>
              </a:rPr>
              <a:t>parseInt</a:t>
            </a:r>
            <a:r>
              <a:rPr lang="en-US" sz="2000" dirty="0" smtClean="0">
                <a:solidFill>
                  <a:schemeClr val="tx1">
                    <a:lumMod val="65000"/>
                    <a:lumOff val="35000"/>
                  </a:schemeClr>
                </a:solidFill>
                <a:latin typeface="Arial" pitchFamily="34" charset="0"/>
                <a:cs typeface="Arial" pitchFamily="34" charset="0"/>
              </a:rPr>
              <a:t>(), </a:t>
            </a:r>
            <a:r>
              <a:rPr lang="en-US" sz="2000" dirty="0" err="1" smtClean="0">
                <a:solidFill>
                  <a:schemeClr val="tx1">
                    <a:lumMod val="65000"/>
                    <a:lumOff val="35000"/>
                  </a:schemeClr>
                </a:solidFill>
                <a:latin typeface="Arial" pitchFamily="34" charset="0"/>
                <a:cs typeface="Arial" pitchFamily="34" charset="0"/>
              </a:rPr>
              <a:t>isNAN</a:t>
            </a:r>
            <a:r>
              <a:rPr lang="en-US" sz="2000" dirty="0" smtClean="0">
                <a:solidFill>
                  <a:schemeClr val="tx1">
                    <a:lumMod val="65000"/>
                    <a:lumOff val="35000"/>
                  </a:schemeClr>
                </a:solidFill>
                <a:latin typeface="Arial" pitchFamily="34" charset="0"/>
                <a:cs typeface="Arial" pitchFamily="34" charset="0"/>
              </a:rPr>
              <a:t>(), and </a:t>
            </a:r>
            <a:r>
              <a:rPr lang="en-US" sz="2000" dirty="0" err="1" smtClean="0">
                <a:solidFill>
                  <a:schemeClr val="tx1">
                    <a:lumMod val="65000"/>
                    <a:lumOff val="35000"/>
                  </a:schemeClr>
                </a:solidFill>
                <a:latin typeface="Arial" pitchFamily="34" charset="0"/>
                <a:cs typeface="Arial" pitchFamily="34" charset="0"/>
              </a:rPr>
              <a:t>isFinite</a:t>
            </a:r>
            <a:r>
              <a:rPr lang="en-US" sz="2000" dirty="0" smtClean="0">
                <a:solidFill>
                  <a:schemeClr val="tx1">
                    <a:lumMod val="65000"/>
                    <a:lumOff val="35000"/>
                  </a:schemeClr>
                </a:solidFill>
                <a:latin typeface="Arial" pitchFamily="34" charset="0"/>
                <a:cs typeface="Arial" pitchFamily="34" charset="0"/>
              </a:rPr>
              <a:t>()</a:t>
            </a:r>
          </a:p>
          <a:p>
            <a:pPr marL="0" marR="0" lvl="0" indent="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000" b="0" i="0" u="none" strike="noStrike" kern="1200" cap="none" spc="0" normalizeH="0" baseline="0" noProof="0" dirty="0" smtClean="0">
              <a:ln>
                <a:noFill/>
              </a:ln>
              <a:solidFill>
                <a:schemeClr val="tx1">
                  <a:lumMod val="65000"/>
                  <a:lumOff val="35000"/>
                </a:schemeClr>
              </a:solidFill>
              <a:effectLst/>
              <a:uLnTx/>
              <a:uFillTx/>
              <a:latin typeface="Arial" pitchFamily="34" charset="0"/>
              <a:ea typeface="+mn-ea"/>
              <a:cs typeface="Arial" pitchFamily="34" charset="0"/>
            </a:endParaRPr>
          </a:p>
        </p:txBody>
      </p:sp>
      <p:pic>
        <p:nvPicPr>
          <p:cNvPr id="3074" name="Picture 2"/>
          <p:cNvPicPr>
            <a:picLocks noChangeAspect="1" noChangeArrowheads="1"/>
          </p:cNvPicPr>
          <p:nvPr/>
        </p:nvPicPr>
        <p:blipFill>
          <a:blip r:embed="rId2" cstate="print"/>
          <a:srcRect/>
          <a:stretch>
            <a:fillRect/>
          </a:stretch>
        </p:blipFill>
        <p:spPr bwMode="auto">
          <a:xfrm>
            <a:off x="1295400" y="3257550"/>
            <a:ext cx="6302375" cy="952500"/>
          </a:xfrm>
          <a:prstGeom prst="rect">
            <a:avLst/>
          </a:prstGeom>
          <a:noFill/>
          <a:ln w="9525">
            <a:noFill/>
            <a:miter lim="800000"/>
            <a:headEnd/>
            <a:tailEnd/>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ctrTitle"/>
          </p:nvPr>
        </p:nvSpPr>
        <p:spPr>
          <a:xfrm>
            <a:off x="0" y="228600"/>
            <a:ext cx="9144000" cy="438150"/>
          </a:xfrm>
        </p:spPr>
        <p:txBody>
          <a:bodyPr>
            <a:noAutofit/>
          </a:bodyPr>
          <a:lstStyle/>
          <a:p>
            <a:r>
              <a:rPr lang="en-US" sz="2500" u="sng" dirty="0" smtClean="0">
                <a:solidFill>
                  <a:srgbClr val="3366CC"/>
                </a:solidFill>
                <a:latin typeface="Arial Black" pitchFamily="34" charset="0"/>
              </a:rPr>
              <a:t>ISNAN()</a:t>
            </a:r>
            <a:endParaRPr lang="en-US" sz="2500" u="sng" dirty="0">
              <a:solidFill>
                <a:srgbClr val="3366CC"/>
              </a:solidFill>
              <a:latin typeface="Arial Black" pitchFamily="34" charset="0"/>
            </a:endParaRPr>
          </a:p>
        </p:txBody>
      </p:sp>
      <p:pic>
        <p:nvPicPr>
          <p:cNvPr id="2" name="Picture 2"/>
          <p:cNvPicPr>
            <a:picLocks noChangeAspect="1" noChangeArrowheads="1"/>
          </p:cNvPicPr>
          <p:nvPr/>
        </p:nvPicPr>
        <p:blipFill>
          <a:blip r:embed="rId2" cstate="print"/>
          <a:srcRect/>
          <a:stretch>
            <a:fillRect/>
          </a:stretch>
        </p:blipFill>
        <p:spPr bwMode="auto">
          <a:xfrm>
            <a:off x="3352800" y="819150"/>
            <a:ext cx="2895600" cy="3841573"/>
          </a:xfrm>
          <a:prstGeom prst="rect">
            <a:avLst/>
          </a:prstGeom>
          <a:noFill/>
          <a:ln w="9525">
            <a:noFill/>
            <a:miter lim="800000"/>
            <a:headEnd/>
            <a:tailEnd/>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3366CC"/>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5143500"/>
          </a:xfrm>
        </p:spPr>
        <p:txBody>
          <a:bodyPr>
            <a:normAutofit/>
          </a:bodyPr>
          <a:lstStyle/>
          <a:p>
            <a:r>
              <a:rPr lang="en-US" sz="3500" u="sng" smtClean="0">
                <a:solidFill>
                  <a:schemeClr val="bg1"/>
                </a:solidFill>
                <a:latin typeface="Arial Black" pitchFamily="34" charset="0"/>
              </a:rPr>
              <a:t>DESIGN</a:t>
            </a:r>
            <a:br>
              <a:rPr lang="en-US" sz="3500" u="sng" smtClean="0">
                <a:solidFill>
                  <a:schemeClr val="bg1"/>
                </a:solidFill>
                <a:latin typeface="Arial Black" pitchFamily="34" charset="0"/>
              </a:rPr>
            </a:br>
            <a:r>
              <a:rPr lang="en-US" sz="3500" u="sng" smtClean="0">
                <a:solidFill>
                  <a:schemeClr val="bg1"/>
                </a:solidFill>
                <a:latin typeface="Arial Black" pitchFamily="34" charset="0"/>
              </a:rPr>
              <a:t>CONSIDERATIONS</a:t>
            </a:r>
            <a:endParaRPr lang="en-US" sz="3500" u="sng" dirty="0">
              <a:solidFill>
                <a:schemeClr val="bg1"/>
              </a:solidFill>
              <a:latin typeface="Arial Black" pitchFamily="34"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ctrTitle"/>
          </p:nvPr>
        </p:nvSpPr>
        <p:spPr>
          <a:xfrm>
            <a:off x="0" y="228600"/>
            <a:ext cx="9144000" cy="438150"/>
          </a:xfrm>
        </p:spPr>
        <p:txBody>
          <a:bodyPr>
            <a:noAutofit/>
          </a:bodyPr>
          <a:lstStyle/>
          <a:p>
            <a:r>
              <a:rPr lang="en-US" sz="2500" u="sng" dirty="0" smtClean="0">
                <a:solidFill>
                  <a:srgbClr val="3366CC"/>
                </a:solidFill>
                <a:latin typeface="Arial Black" pitchFamily="34" charset="0"/>
              </a:rPr>
              <a:t>ACCESSIBILITY</a:t>
            </a:r>
            <a:endParaRPr lang="en-US" sz="2500" u="sng" dirty="0">
              <a:solidFill>
                <a:srgbClr val="3366CC"/>
              </a:solidFill>
              <a:latin typeface="Arial Black" pitchFamily="34" charset="0"/>
            </a:endParaRPr>
          </a:p>
        </p:txBody>
      </p:sp>
      <p:sp>
        <p:nvSpPr>
          <p:cNvPr id="7" name="Subtitle 2"/>
          <p:cNvSpPr txBox="1">
            <a:spLocks/>
          </p:cNvSpPr>
          <p:nvPr/>
        </p:nvSpPr>
        <p:spPr>
          <a:xfrm>
            <a:off x="304800" y="971550"/>
            <a:ext cx="8458200" cy="3962400"/>
          </a:xfrm>
          <a:prstGeom prst="rect">
            <a:avLst/>
          </a:prstGeom>
        </p:spPr>
        <p:txBody>
          <a:bodyPr vert="horz" lIns="91440" tIns="45720" rIns="91440" bIns="45720" rtlCol="0">
            <a:normAutofit/>
          </a:bodyPr>
          <a:lstStyle/>
          <a:p>
            <a:pPr marL="0" marR="0" lvl="0" indent="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sz="2000" dirty="0" smtClean="0">
                <a:solidFill>
                  <a:schemeClr val="tx1">
                    <a:lumMod val="65000"/>
                    <a:lumOff val="35000"/>
                  </a:schemeClr>
                </a:solidFill>
                <a:latin typeface="Arial" pitchFamily="34" charset="0"/>
                <a:cs typeface="Arial" pitchFamily="34" charset="0"/>
              </a:rPr>
              <a:t>Accessibility deals with the process of viewing the contents of pages to all users.</a:t>
            </a:r>
          </a:p>
          <a:p>
            <a:pPr marL="0" marR="0" lvl="0" indent="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sz="2000" dirty="0" smtClean="0">
                <a:solidFill>
                  <a:schemeClr val="tx1">
                    <a:lumMod val="65000"/>
                    <a:lumOff val="35000"/>
                  </a:schemeClr>
                </a:solidFill>
                <a:latin typeface="Arial" pitchFamily="34" charset="0"/>
                <a:cs typeface="Arial" pitchFamily="34" charset="0"/>
              </a:rPr>
              <a:t>For instance, color blind people may only see certain colors or users with muscle issues may have trouble accessing a mouse.</a:t>
            </a:r>
          </a:p>
          <a:p>
            <a:pPr marL="0" marR="0" lvl="0" indent="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sz="2000" dirty="0" smtClean="0">
                <a:solidFill>
                  <a:schemeClr val="tx1">
                    <a:lumMod val="65000"/>
                    <a:lumOff val="35000"/>
                  </a:schemeClr>
                </a:solidFill>
                <a:latin typeface="Arial" pitchFamily="34" charset="0"/>
                <a:cs typeface="Arial" pitchFamily="34" charset="0"/>
              </a:rPr>
              <a:t>To address this, the W3C created the </a:t>
            </a:r>
            <a:r>
              <a:rPr lang="en-US" sz="2000" b="1" dirty="0" smtClean="0">
                <a:solidFill>
                  <a:schemeClr val="tx1">
                    <a:lumMod val="65000"/>
                    <a:lumOff val="35000"/>
                  </a:schemeClr>
                </a:solidFill>
                <a:latin typeface="Arial" pitchFamily="34" charset="0"/>
                <a:cs typeface="Arial" pitchFamily="34" charset="0"/>
              </a:rPr>
              <a:t>Web Accessibly Initiative</a:t>
            </a:r>
            <a:r>
              <a:rPr lang="en-US" sz="2000" dirty="0" smtClean="0">
                <a:solidFill>
                  <a:schemeClr val="tx1">
                    <a:lumMod val="65000"/>
                    <a:lumOff val="35000"/>
                  </a:schemeClr>
                </a:solidFill>
                <a:latin typeface="Arial" pitchFamily="34" charset="0"/>
                <a:cs typeface="Arial" pitchFamily="34" charset="0"/>
              </a:rPr>
              <a:t>(WAI) in 1997.</a:t>
            </a:r>
          </a:p>
          <a:p>
            <a:pPr marL="0" marR="0" lvl="0" indent="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sz="2000" dirty="0" smtClean="0">
                <a:solidFill>
                  <a:schemeClr val="tx1">
                    <a:lumMod val="65000"/>
                    <a:lumOff val="35000"/>
                  </a:schemeClr>
                </a:solidFill>
                <a:latin typeface="Arial" pitchFamily="34" charset="0"/>
                <a:cs typeface="Arial" pitchFamily="34" charset="0"/>
              </a:rPr>
              <a:t>It provides text, content, and display alternatives to help make everything easy to access by many.</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ctrTitle"/>
          </p:nvPr>
        </p:nvSpPr>
        <p:spPr>
          <a:xfrm>
            <a:off x="0" y="228600"/>
            <a:ext cx="9144000" cy="438150"/>
          </a:xfrm>
        </p:spPr>
        <p:txBody>
          <a:bodyPr>
            <a:noAutofit/>
          </a:bodyPr>
          <a:lstStyle/>
          <a:p>
            <a:r>
              <a:rPr lang="en-US" sz="2500" u="sng" dirty="0" smtClean="0">
                <a:solidFill>
                  <a:srgbClr val="3366CC"/>
                </a:solidFill>
                <a:latin typeface="Arial Black" pitchFamily="34" charset="0"/>
              </a:rPr>
              <a:t>BACKGROUND</a:t>
            </a:r>
            <a:endParaRPr lang="en-US" sz="2500" u="sng" dirty="0">
              <a:solidFill>
                <a:srgbClr val="3366CC"/>
              </a:solidFill>
              <a:latin typeface="Arial Black" pitchFamily="34" charset="0"/>
            </a:endParaRPr>
          </a:p>
        </p:txBody>
      </p:sp>
      <p:sp>
        <p:nvSpPr>
          <p:cNvPr id="7" name="Subtitle 2"/>
          <p:cNvSpPr txBox="1">
            <a:spLocks/>
          </p:cNvSpPr>
          <p:nvPr/>
        </p:nvSpPr>
        <p:spPr>
          <a:xfrm>
            <a:off x="304800" y="971550"/>
            <a:ext cx="8610600" cy="3886200"/>
          </a:xfrm>
          <a:prstGeom prst="rect">
            <a:avLst/>
          </a:prstGeom>
        </p:spPr>
        <p:txBody>
          <a:bodyPr vert="horz" lIns="91440" tIns="45720" rIns="91440" bIns="45720" rtlCol="0">
            <a:normAutofit/>
          </a:bodyPr>
          <a:lstStyle/>
          <a:p>
            <a:pPr marL="0" marR="0" lvl="0" indent="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000" b="0" i="0" u="none" strike="noStrike" kern="1200" cap="none" spc="0" normalizeH="0" baseline="0" noProof="0" dirty="0" smtClean="0">
                <a:ln>
                  <a:noFill/>
                </a:ln>
                <a:solidFill>
                  <a:schemeClr val="tx1">
                    <a:lumMod val="65000"/>
                    <a:lumOff val="35000"/>
                  </a:schemeClr>
                </a:solidFill>
                <a:effectLst/>
                <a:uLnTx/>
                <a:uFillTx/>
                <a:latin typeface="Arial" pitchFamily="34" charset="0"/>
                <a:ea typeface="+mn-ea"/>
                <a:cs typeface="Arial" pitchFamily="34" charset="0"/>
              </a:rPr>
              <a:t>Forms are flagship products of full-stack development.</a:t>
            </a:r>
          </a:p>
          <a:p>
            <a:pPr marL="0" marR="0" lvl="0" indent="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sz="2000" dirty="0" smtClean="0">
                <a:solidFill>
                  <a:schemeClr val="tx1">
                    <a:lumMod val="65000"/>
                    <a:lumOff val="35000"/>
                  </a:schemeClr>
                </a:solidFill>
                <a:latin typeface="Arial" pitchFamily="34" charset="0"/>
                <a:cs typeface="Arial" pitchFamily="34" charset="0"/>
              </a:rPr>
              <a:t>They provide a way for users to input information that can interact with a web server.</a:t>
            </a:r>
          </a:p>
          <a:p>
            <a:pPr marL="0" marR="0" lvl="0" indent="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000" b="0" i="0" u="none" strike="noStrike" kern="1200" cap="none" spc="0" normalizeH="0" baseline="0" noProof="0" dirty="0" smtClean="0">
                <a:ln>
                  <a:noFill/>
                </a:ln>
                <a:solidFill>
                  <a:schemeClr val="tx1">
                    <a:lumMod val="65000"/>
                    <a:lumOff val="35000"/>
                  </a:schemeClr>
                </a:solidFill>
                <a:effectLst/>
                <a:uLnTx/>
                <a:uFillTx/>
                <a:latin typeface="Arial" pitchFamily="34" charset="0"/>
                <a:ea typeface="+mn-ea"/>
                <a:cs typeface="Arial" pitchFamily="34" charset="0"/>
              </a:rPr>
              <a:t>Users can enter text, choose items</a:t>
            </a:r>
            <a:r>
              <a:rPr kumimoji="0" lang="en-US" sz="2000" b="0" i="0" u="none" strike="noStrike" kern="1200" cap="none" spc="0" normalizeH="0" noProof="0" dirty="0" smtClean="0">
                <a:ln>
                  <a:noFill/>
                </a:ln>
                <a:solidFill>
                  <a:schemeClr val="tx1">
                    <a:lumMod val="65000"/>
                    <a:lumOff val="35000"/>
                  </a:schemeClr>
                </a:solidFill>
                <a:effectLst/>
                <a:uLnTx/>
                <a:uFillTx/>
                <a:latin typeface="Arial" pitchFamily="34" charset="0"/>
                <a:ea typeface="+mn-ea"/>
                <a:cs typeface="Arial" pitchFamily="34" charset="0"/>
              </a:rPr>
              <a:t> from lists, and click buttons.</a:t>
            </a:r>
            <a:endParaRPr kumimoji="0" lang="en-US" sz="2000" b="0" i="0" u="none" strike="noStrike" kern="1200" cap="none" spc="0" normalizeH="0" baseline="0" noProof="0" dirty="0" smtClean="0">
              <a:ln>
                <a:noFill/>
              </a:ln>
              <a:solidFill>
                <a:schemeClr val="tx1">
                  <a:lumMod val="65000"/>
                  <a:lumOff val="35000"/>
                </a:schemeClr>
              </a:solidFill>
              <a:effectLst/>
              <a:uLnTx/>
              <a:uFillTx/>
              <a:latin typeface="Arial" pitchFamily="34" charset="0"/>
              <a:ea typeface="+mn-ea"/>
              <a:cs typeface="Arial" pitchFamily="34"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ctrTitle"/>
          </p:nvPr>
        </p:nvSpPr>
        <p:spPr>
          <a:xfrm>
            <a:off x="0" y="228600"/>
            <a:ext cx="9144000" cy="438150"/>
          </a:xfrm>
        </p:spPr>
        <p:txBody>
          <a:bodyPr>
            <a:noAutofit/>
          </a:bodyPr>
          <a:lstStyle/>
          <a:p>
            <a:r>
              <a:rPr lang="en-US" sz="2500" u="sng" dirty="0" smtClean="0">
                <a:solidFill>
                  <a:srgbClr val="3366CC"/>
                </a:solidFill>
                <a:latin typeface="Arial Black" pitchFamily="34" charset="0"/>
              </a:rPr>
              <a:t>TABBING</a:t>
            </a:r>
            <a:endParaRPr lang="en-US" sz="2500" u="sng" dirty="0">
              <a:solidFill>
                <a:srgbClr val="3366CC"/>
              </a:solidFill>
              <a:latin typeface="Arial Black" pitchFamily="34" charset="0"/>
            </a:endParaRPr>
          </a:p>
        </p:txBody>
      </p:sp>
      <p:sp>
        <p:nvSpPr>
          <p:cNvPr id="7" name="Subtitle 2"/>
          <p:cNvSpPr txBox="1">
            <a:spLocks/>
          </p:cNvSpPr>
          <p:nvPr/>
        </p:nvSpPr>
        <p:spPr>
          <a:xfrm>
            <a:off x="304800" y="971550"/>
            <a:ext cx="8458200" cy="3962400"/>
          </a:xfrm>
          <a:prstGeom prst="rect">
            <a:avLst/>
          </a:prstGeom>
        </p:spPr>
        <p:txBody>
          <a:bodyPr vert="horz" lIns="91440" tIns="45720" rIns="91440" bIns="45720" rtlCol="0">
            <a:normAutofit/>
          </a:bodyPr>
          <a:lstStyle/>
          <a:p>
            <a:pPr marL="0" marR="0" lvl="0" indent="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sz="2000" dirty="0" smtClean="0">
                <a:solidFill>
                  <a:schemeClr val="tx1">
                    <a:lumMod val="65000"/>
                    <a:lumOff val="35000"/>
                  </a:schemeClr>
                </a:solidFill>
                <a:latin typeface="Arial" pitchFamily="34" charset="0"/>
                <a:cs typeface="Arial" pitchFamily="34" charset="0"/>
              </a:rPr>
              <a:t>In every app, pressing TAB causes the browser to focus on the next sequential control input, going from left to right and top to bottom.</a:t>
            </a:r>
          </a:p>
          <a:p>
            <a:pPr marL="0" marR="0" lvl="0" indent="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sz="2000" dirty="0" smtClean="0">
                <a:solidFill>
                  <a:schemeClr val="tx1">
                    <a:lumMod val="65000"/>
                    <a:lumOff val="35000"/>
                  </a:schemeClr>
                </a:solidFill>
                <a:latin typeface="Arial" pitchFamily="34" charset="0"/>
                <a:cs typeface="Arial" pitchFamily="34" charset="0"/>
              </a:rPr>
              <a:t>Some inputs want to be skipped during this tabbing process, and this is achieved by adding a </a:t>
            </a:r>
            <a:r>
              <a:rPr lang="en-US" sz="2000" b="1" dirty="0" err="1" smtClean="0">
                <a:solidFill>
                  <a:srgbClr val="0070C0"/>
                </a:solidFill>
                <a:latin typeface="Consolas" pitchFamily="49" charset="0"/>
                <a:cs typeface="Arial" pitchFamily="34" charset="0"/>
              </a:rPr>
              <a:t>tabindex</a:t>
            </a:r>
            <a:r>
              <a:rPr lang="en-US" sz="2000" b="1" dirty="0" smtClean="0">
                <a:solidFill>
                  <a:srgbClr val="0070C0"/>
                </a:solidFill>
                <a:latin typeface="Consolas" pitchFamily="49" charset="0"/>
                <a:cs typeface="Arial" pitchFamily="34" charset="0"/>
              </a:rPr>
              <a:t>=“-1” </a:t>
            </a:r>
            <a:r>
              <a:rPr lang="en-US" sz="2000" dirty="0" smtClean="0">
                <a:solidFill>
                  <a:schemeClr val="tx1">
                    <a:lumMod val="65000"/>
                    <a:lumOff val="35000"/>
                  </a:schemeClr>
                </a:solidFill>
                <a:latin typeface="Arial" pitchFamily="34" charset="0"/>
                <a:cs typeface="Arial" pitchFamily="34" charset="0"/>
              </a:rPr>
              <a:t>as an attribute of the html element to skip.</a:t>
            </a:r>
          </a:p>
          <a:p>
            <a:pPr marL="0" marR="0" lvl="0" indent="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sz="2000" dirty="0" smtClean="0">
                <a:solidFill>
                  <a:schemeClr val="tx1">
                    <a:lumMod val="65000"/>
                    <a:lumOff val="35000"/>
                  </a:schemeClr>
                </a:solidFill>
                <a:latin typeface="Arial" pitchFamily="34" charset="0"/>
                <a:cs typeface="Arial" pitchFamily="34" charset="0"/>
              </a:rPr>
              <a:t>One key difference between </a:t>
            </a:r>
            <a:r>
              <a:rPr lang="en-US" sz="2000" dirty="0" err="1" smtClean="0">
                <a:solidFill>
                  <a:schemeClr val="tx1">
                    <a:lumMod val="65000"/>
                    <a:lumOff val="35000"/>
                  </a:schemeClr>
                </a:solidFill>
                <a:latin typeface="Arial" pitchFamily="34" charset="0"/>
                <a:cs typeface="Arial" pitchFamily="34" charset="0"/>
              </a:rPr>
              <a:t>readonly</a:t>
            </a:r>
            <a:r>
              <a:rPr lang="en-US" sz="2000" dirty="0" smtClean="0">
                <a:solidFill>
                  <a:schemeClr val="tx1">
                    <a:lumMod val="65000"/>
                    <a:lumOff val="35000"/>
                  </a:schemeClr>
                </a:solidFill>
                <a:latin typeface="Arial" pitchFamily="34" charset="0"/>
                <a:cs typeface="Arial" pitchFamily="34" charset="0"/>
              </a:rPr>
              <a:t> and disabled textboxes is that disabled textboxes can’t be focused.</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ctrTitle"/>
          </p:nvPr>
        </p:nvSpPr>
        <p:spPr>
          <a:xfrm>
            <a:off x="0" y="228600"/>
            <a:ext cx="9144000" cy="438150"/>
          </a:xfrm>
        </p:spPr>
        <p:txBody>
          <a:bodyPr>
            <a:noAutofit/>
          </a:bodyPr>
          <a:lstStyle/>
          <a:p>
            <a:r>
              <a:rPr lang="en-US" sz="2500" u="sng" dirty="0" smtClean="0">
                <a:solidFill>
                  <a:srgbClr val="3366CC"/>
                </a:solidFill>
                <a:latin typeface="Arial Black" pitchFamily="34" charset="0"/>
              </a:rPr>
              <a:t>CLICK COUNT</a:t>
            </a:r>
            <a:endParaRPr lang="en-US" sz="2500" u="sng" dirty="0">
              <a:solidFill>
                <a:srgbClr val="3366CC"/>
              </a:solidFill>
              <a:latin typeface="Arial Black" pitchFamily="34" charset="0"/>
            </a:endParaRPr>
          </a:p>
        </p:txBody>
      </p:sp>
      <p:sp>
        <p:nvSpPr>
          <p:cNvPr id="7" name="Subtitle 2"/>
          <p:cNvSpPr txBox="1">
            <a:spLocks/>
          </p:cNvSpPr>
          <p:nvPr/>
        </p:nvSpPr>
        <p:spPr>
          <a:xfrm>
            <a:off x="304800" y="971550"/>
            <a:ext cx="8610600" cy="3886200"/>
          </a:xfrm>
          <a:prstGeom prst="rect">
            <a:avLst/>
          </a:prstGeom>
        </p:spPr>
        <p:txBody>
          <a:bodyPr vert="horz" lIns="91440" tIns="45720" rIns="91440" bIns="45720" rtlCol="0">
            <a:normAutofit/>
          </a:bodyPr>
          <a:lstStyle/>
          <a:p>
            <a:pPr marL="0" marR="0" lvl="0" indent="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000" b="0" i="0" u="none" strike="noStrike" kern="1200" cap="none" spc="0" normalizeH="0" baseline="0" noProof="0" dirty="0" smtClean="0">
                <a:ln>
                  <a:noFill/>
                </a:ln>
                <a:solidFill>
                  <a:schemeClr val="tx1">
                    <a:lumMod val="65000"/>
                    <a:lumOff val="35000"/>
                  </a:schemeClr>
                </a:solidFill>
                <a:effectLst/>
                <a:uLnTx/>
                <a:uFillTx/>
                <a:latin typeface="Arial" pitchFamily="34" charset="0"/>
                <a:ea typeface="+mn-ea"/>
                <a:cs typeface="Arial" pitchFamily="34" charset="0"/>
              </a:rPr>
              <a:t>When choosing a</a:t>
            </a:r>
            <a:r>
              <a:rPr kumimoji="0" lang="en-US" sz="2000" b="0" i="0" u="none" strike="noStrike" kern="1200" cap="none" spc="0" normalizeH="0" noProof="0" dirty="0" smtClean="0">
                <a:ln>
                  <a:noFill/>
                </a:ln>
                <a:solidFill>
                  <a:schemeClr val="tx1">
                    <a:lumMod val="65000"/>
                    <a:lumOff val="35000"/>
                  </a:schemeClr>
                </a:solidFill>
                <a:effectLst/>
                <a:uLnTx/>
                <a:uFillTx/>
                <a:latin typeface="Arial" pitchFamily="34" charset="0"/>
                <a:ea typeface="+mn-ea"/>
                <a:cs typeface="Arial" pitchFamily="34" charset="0"/>
              </a:rPr>
              <a:t> control input, </a:t>
            </a:r>
            <a:r>
              <a:rPr lang="en-US" sz="2000" dirty="0" smtClean="0">
                <a:solidFill>
                  <a:schemeClr val="tx1">
                    <a:lumMod val="65000"/>
                    <a:lumOff val="35000"/>
                  </a:schemeClr>
                </a:solidFill>
                <a:latin typeface="Arial" pitchFamily="34" charset="0"/>
                <a:cs typeface="Arial" pitchFamily="34" charset="0"/>
              </a:rPr>
              <a:t>it’s important to reduce click count as much as possible.</a:t>
            </a:r>
          </a:p>
          <a:p>
            <a:pPr marL="0" marR="0" lvl="0" indent="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000" b="0" i="0" u="none" strike="noStrike" kern="1200" cap="none" spc="0" normalizeH="0" baseline="0" noProof="0" dirty="0" smtClean="0">
                <a:ln>
                  <a:noFill/>
                </a:ln>
                <a:solidFill>
                  <a:schemeClr val="tx1">
                    <a:lumMod val="65000"/>
                    <a:lumOff val="35000"/>
                  </a:schemeClr>
                </a:solidFill>
                <a:effectLst/>
                <a:uLnTx/>
                <a:uFillTx/>
                <a:latin typeface="Arial" pitchFamily="34" charset="0"/>
                <a:ea typeface="+mn-ea"/>
                <a:cs typeface="Arial" pitchFamily="34" charset="0"/>
              </a:rPr>
              <a:t>For example,</a:t>
            </a:r>
            <a:r>
              <a:rPr kumimoji="0" lang="en-US" sz="2000" b="0" i="0" u="none" strike="noStrike" kern="1200" cap="none" spc="0" normalizeH="0" noProof="0" dirty="0" smtClean="0">
                <a:ln>
                  <a:noFill/>
                </a:ln>
                <a:solidFill>
                  <a:schemeClr val="tx1">
                    <a:lumMod val="65000"/>
                    <a:lumOff val="35000"/>
                  </a:schemeClr>
                </a:solidFill>
                <a:effectLst/>
                <a:uLnTx/>
                <a:uFillTx/>
                <a:latin typeface="Arial" pitchFamily="34" charset="0"/>
                <a:ea typeface="+mn-ea"/>
                <a:cs typeface="Arial" pitchFamily="34" charset="0"/>
              </a:rPr>
              <a:t> a dropdown requires 2 clicks, one to open the list, and another to select.  A radio button only requires one click to select.  However, a radio button takes more space than a dropdown.</a:t>
            </a:r>
          </a:p>
          <a:p>
            <a:pPr marL="0" marR="0" lvl="0" indent="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sz="2000" baseline="0" dirty="0" smtClean="0">
                <a:solidFill>
                  <a:schemeClr val="tx1">
                    <a:lumMod val="65000"/>
                    <a:lumOff val="35000"/>
                  </a:schemeClr>
                </a:solidFill>
                <a:latin typeface="Arial" pitchFamily="34" charset="0"/>
                <a:cs typeface="Arial" pitchFamily="34" charset="0"/>
              </a:rPr>
              <a:t>On</a:t>
            </a:r>
            <a:r>
              <a:rPr lang="en-US" sz="2000" dirty="0" smtClean="0">
                <a:solidFill>
                  <a:schemeClr val="tx1">
                    <a:lumMod val="65000"/>
                    <a:lumOff val="35000"/>
                  </a:schemeClr>
                </a:solidFill>
                <a:latin typeface="Arial" pitchFamily="34" charset="0"/>
                <a:cs typeface="Arial" pitchFamily="34" charset="0"/>
              </a:rPr>
              <a:t> some occasions, consistency has more precedence than click count.  If the entire form has dropdowns, it’s best to keep them all dropdowns, even if one of the lists only has 2 items.</a:t>
            </a:r>
            <a:endParaRPr kumimoji="0" lang="en-US" sz="2000" b="0" i="0" u="none" strike="noStrike" kern="1200" cap="none" spc="0" normalizeH="0" baseline="0" noProof="0" dirty="0" smtClean="0">
              <a:ln>
                <a:noFill/>
              </a:ln>
              <a:solidFill>
                <a:schemeClr val="tx1">
                  <a:lumMod val="65000"/>
                  <a:lumOff val="35000"/>
                </a:schemeClr>
              </a:solidFill>
              <a:effectLst/>
              <a:uLnTx/>
              <a:uFillTx/>
              <a:latin typeface="Arial" pitchFamily="34" charset="0"/>
              <a:ea typeface="+mn-ea"/>
              <a:cs typeface="Arial" pitchFamily="34"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ctrTitle"/>
          </p:nvPr>
        </p:nvSpPr>
        <p:spPr>
          <a:xfrm>
            <a:off x="0" y="228600"/>
            <a:ext cx="9144000" cy="438150"/>
          </a:xfrm>
        </p:spPr>
        <p:txBody>
          <a:bodyPr>
            <a:noAutofit/>
          </a:bodyPr>
          <a:lstStyle/>
          <a:p>
            <a:r>
              <a:rPr lang="en-US" sz="2500" u="sng" dirty="0" smtClean="0">
                <a:solidFill>
                  <a:srgbClr val="3366CC"/>
                </a:solidFill>
                <a:latin typeface="Arial Black" pitchFamily="34" charset="0"/>
              </a:rPr>
              <a:t>HIDING UNUSED TEXTBOXES</a:t>
            </a:r>
            <a:endParaRPr lang="en-US" sz="2500" u="sng" dirty="0">
              <a:solidFill>
                <a:srgbClr val="3366CC"/>
              </a:solidFill>
              <a:latin typeface="Arial Black" pitchFamily="34" charset="0"/>
            </a:endParaRPr>
          </a:p>
        </p:txBody>
      </p:sp>
      <p:sp>
        <p:nvSpPr>
          <p:cNvPr id="7" name="Subtitle 2"/>
          <p:cNvSpPr txBox="1">
            <a:spLocks/>
          </p:cNvSpPr>
          <p:nvPr/>
        </p:nvSpPr>
        <p:spPr>
          <a:xfrm>
            <a:off x="304800" y="971550"/>
            <a:ext cx="8610600" cy="1371600"/>
          </a:xfrm>
          <a:prstGeom prst="rect">
            <a:avLst/>
          </a:prstGeom>
        </p:spPr>
        <p:txBody>
          <a:bodyPr vert="horz" lIns="91440" tIns="45720" rIns="91440" bIns="45720" rtlCol="0">
            <a:normAutofit/>
          </a:bodyPr>
          <a:lstStyle/>
          <a:p>
            <a:pPr marL="0" marR="0" lvl="0" indent="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sz="2000" noProof="0" dirty="0" smtClean="0">
                <a:solidFill>
                  <a:schemeClr val="tx1">
                    <a:lumMod val="65000"/>
                    <a:lumOff val="35000"/>
                  </a:schemeClr>
                </a:solidFill>
                <a:latin typeface="Arial" pitchFamily="34" charset="0"/>
                <a:cs typeface="Arial" pitchFamily="34" charset="0"/>
              </a:rPr>
              <a:t>It’s good practice to hide UI elements that are irrelevant to the user.</a:t>
            </a:r>
          </a:p>
          <a:p>
            <a:pPr marL="0" marR="0" lvl="0" indent="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000" b="0" i="0" u="none" strike="noStrike" kern="1200" cap="none" spc="0" normalizeH="0" baseline="0" dirty="0" smtClean="0">
                <a:ln>
                  <a:noFill/>
                </a:ln>
                <a:solidFill>
                  <a:schemeClr val="tx1">
                    <a:lumMod val="65000"/>
                    <a:lumOff val="35000"/>
                  </a:schemeClr>
                </a:solidFill>
                <a:effectLst/>
                <a:uLnTx/>
                <a:uFillTx/>
                <a:latin typeface="Arial" pitchFamily="34" charset="0"/>
                <a:ea typeface="+mn-ea"/>
                <a:cs typeface="Arial" pitchFamily="34" charset="0"/>
              </a:rPr>
              <a:t>For</a:t>
            </a:r>
            <a:r>
              <a:rPr kumimoji="0" lang="en-US" sz="2000" b="0" i="0" u="none" strike="noStrike" kern="1200" cap="none" spc="0" normalizeH="0" dirty="0" smtClean="0">
                <a:ln>
                  <a:noFill/>
                </a:ln>
                <a:solidFill>
                  <a:schemeClr val="tx1">
                    <a:lumMod val="65000"/>
                    <a:lumOff val="35000"/>
                  </a:schemeClr>
                </a:solidFill>
                <a:effectLst/>
                <a:uLnTx/>
                <a:uFillTx/>
                <a:latin typeface="Arial" pitchFamily="34" charset="0"/>
                <a:ea typeface="+mn-ea"/>
                <a:cs typeface="Arial" pitchFamily="34" charset="0"/>
              </a:rPr>
              <a:t> instance, if a checkbox is only relevant for user of type A, that checkbox should be hidden for that user, instead of making it read only, or keeping it there.</a:t>
            </a:r>
            <a:endParaRPr kumimoji="0" lang="en-US" sz="2000" b="0" i="0" u="none" strike="noStrike" kern="1200" cap="none" spc="0" normalizeH="0" baseline="0" noProof="0" dirty="0" smtClean="0">
              <a:ln>
                <a:noFill/>
              </a:ln>
              <a:solidFill>
                <a:schemeClr val="tx1">
                  <a:lumMod val="65000"/>
                  <a:lumOff val="35000"/>
                </a:schemeClr>
              </a:solidFill>
              <a:effectLst/>
              <a:uLnTx/>
              <a:uFillTx/>
              <a:latin typeface="Arial" pitchFamily="34" charset="0"/>
              <a:ea typeface="+mn-ea"/>
              <a:cs typeface="Arial" pitchFamily="34" charset="0"/>
            </a:endParaRPr>
          </a:p>
        </p:txBody>
      </p:sp>
      <p:pic>
        <p:nvPicPr>
          <p:cNvPr id="2050" name="Picture 2"/>
          <p:cNvPicPr>
            <a:picLocks noChangeAspect="1" noChangeArrowheads="1"/>
          </p:cNvPicPr>
          <p:nvPr/>
        </p:nvPicPr>
        <p:blipFill>
          <a:blip r:embed="rId2" cstate="print"/>
          <a:srcRect/>
          <a:stretch>
            <a:fillRect/>
          </a:stretch>
        </p:blipFill>
        <p:spPr bwMode="auto">
          <a:xfrm>
            <a:off x="304800" y="3524250"/>
            <a:ext cx="5095875" cy="1181100"/>
          </a:xfrm>
          <a:prstGeom prst="rect">
            <a:avLst/>
          </a:prstGeom>
          <a:noFill/>
          <a:ln w="9525">
            <a:noFill/>
            <a:miter lim="800000"/>
            <a:headEnd/>
            <a:tailEnd/>
          </a:ln>
        </p:spPr>
      </p:pic>
      <p:pic>
        <p:nvPicPr>
          <p:cNvPr id="2051" name="Picture 3"/>
          <p:cNvPicPr>
            <a:picLocks noChangeAspect="1" noChangeArrowheads="1"/>
          </p:cNvPicPr>
          <p:nvPr/>
        </p:nvPicPr>
        <p:blipFill>
          <a:blip r:embed="rId3" cstate="print"/>
          <a:srcRect/>
          <a:stretch>
            <a:fillRect/>
          </a:stretch>
        </p:blipFill>
        <p:spPr bwMode="auto">
          <a:xfrm>
            <a:off x="304800" y="2495550"/>
            <a:ext cx="5057775" cy="752475"/>
          </a:xfrm>
          <a:prstGeom prst="rect">
            <a:avLst/>
          </a:prstGeom>
          <a:noFill/>
          <a:ln w="9525">
            <a:noFill/>
            <a:miter lim="800000"/>
            <a:headEnd/>
            <a:tailEnd/>
          </a:ln>
        </p:spPr>
      </p:pic>
      <p:cxnSp>
        <p:nvCxnSpPr>
          <p:cNvPr id="9" name="Straight Arrow Connector 8"/>
          <p:cNvCxnSpPr>
            <a:stCxn id="10" idx="1"/>
            <a:endCxn id="2050" idx="3"/>
          </p:cNvCxnSpPr>
          <p:nvPr/>
        </p:nvCxnSpPr>
        <p:spPr>
          <a:xfrm flipH="1" flipV="1">
            <a:off x="5400675" y="4114800"/>
            <a:ext cx="1228725" cy="173683"/>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6629400" y="4057650"/>
            <a:ext cx="2209800" cy="461665"/>
          </a:xfrm>
          <a:prstGeom prst="rect">
            <a:avLst/>
          </a:prstGeom>
          <a:noFill/>
        </p:spPr>
        <p:txBody>
          <a:bodyPr wrap="square" rtlCol="0">
            <a:spAutoFit/>
          </a:bodyPr>
          <a:lstStyle/>
          <a:p>
            <a:r>
              <a:rPr lang="en-US" sz="1200" b="1" dirty="0" smtClean="0">
                <a:solidFill>
                  <a:srgbClr val="0070C0"/>
                </a:solidFill>
                <a:latin typeface="Arial" pitchFamily="34" charset="0"/>
                <a:cs typeface="Arial" pitchFamily="34" charset="0"/>
              </a:rPr>
              <a:t>Textbox pops when this checkbox is checked</a:t>
            </a:r>
            <a:endParaRPr lang="en-US" sz="1200" b="1" dirty="0">
              <a:solidFill>
                <a:srgbClr val="0070C0"/>
              </a:solidFill>
              <a:latin typeface="Arial" pitchFamily="34" charset="0"/>
              <a:cs typeface="Arial" pitchFamily="34" charset="0"/>
            </a:endParaRPr>
          </a:p>
        </p:txBody>
      </p:sp>
      <p:cxnSp>
        <p:nvCxnSpPr>
          <p:cNvPr id="13" name="Straight Arrow Connector 12"/>
          <p:cNvCxnSpPr>
            <a:stCxn id="10" idx="1"/>
          </p:cNvCxnSpPr>
          <p:nvPr/>
        </p:nvCxnSpPr>
        <p:spPr>
          <a:xfrm flipH="1">
            <a:off x="5410200" y="4288483"/>
            <a:ext cx="1219200" cy="226367"/>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228600" y="3409950"/>
            <a:ext cx="8686800" cy="0"/>
          </a:xfrm>
          <a:prstGeom prst="line">
            <a:avLst/>
          </a:prstGeom>
          <a:ln w="38100"/>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ctrTitle"/>
          </p:nvPr>
        </p:nvSpPr>
        <p:spPr>
          <a:xfrm>
            <a:off x="0" y="228600"/>
            <a:ext cx="9144000" cy="438150"/>
          </a:xfrm>
        </p:spPr>
        <p:txBody>
          <a:bodyPr>
            <a:noAutofit/>
          </a:bodyPr>
          <a:lstStyle/>
          <a:p>
            <a:r>
              <a:rPr lang="en-US" sz="2500" u="sng" dirty="0" smtClean="0">
                <a:solidFill>
                  <a:srgbClr val="3366CC"/>
                </a:solidFill>
                <a:latin typeface="Arial Black" pitchFamily="34" charset="0"/>
              </a:rPr>
              <a:t>SIMPLICITY</a:t>
            </a:r>
            <a:endParaRPr lang="en-US" sz="2500" u="sng" dirty="0">
              <a:solidFill>
                <a:srgbClr val="3366CC"/>
              </a:solidFill>
              <a:latin typeface="Arial Black" pitchFamily="34" charset="0"/>
            </a:endParaRPr>
          </a:p>
        </p:txBody>
      </p:sp>
      <p:sp>
        <p:nvSpPr>
          <p:cNvPr id="7" name="Subtitle 2"/>
          <p:cNvSpPr txBox="1">
            <a:spLocks/>
          </p:cNvSpPr>
          <p:nvPr/>
        </p:nvSpPr>
        <p:spPr>
          <a:xfrm>
            <a:off x="304800" y="971550"/>
            <a:ext cx="8610600" cy="3886200"/>
          </a:xfrm>
          <a:prstGeom prst="rect">
            <a:avLst/>
          </a:prstGeom>
        </p:spPr>
        <p:txBody>
          <a:bodyPr vert="horz" lIns="91440" tIns="45720" rIns="91440" bIns="45720" rtlCol="0">
            <a:normAutofit/>
          </a:bodyPr>
          <a:lstStyle/>
          <a:p>
            <a:pPr marL="0" marR="0" lvl="0" indent="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000" b="0" i="0" u="none" strike="noStrike" kern="1200" cap="none" spc="0" normalizeH="0" baseline="0" noProof="0" dirty="0" smtClean="0">
                <a:ln>
                  <a:noFill/>
                </a:ln>
                <a:solidFill>
                  <a:schemeClr val="tx1">
                    <a:lumMod val="65000"/>
                    <a:lumOff val="35000"/>
                  </a:schemeClr>
                </a:solidFill>
                <a:effectLst/>
                <a:uLnTx/>
                <a:uFillTx/>
                <a:latin typeface="Arial" pitchFamily="34" charset="0"/>
                <a:ea typeface="+mn-ea"/>
                <a:cs typeface="Arial" pitchFamily="34" charset="0"/>
              </a:rPr>
              <a:t>A good form</a:t>
            </a:r>
            <a:r>
              <a:rPr kumimoji="0" lang="en-US" sz="2000" b="0" i="0" u="none" strike="noStrike" kern="1200" cap="none" spc="0" normalizeH="0" noProof="0" dirty="0" smtClean="0">
                <a:ln>
                  <a:noFill/>
                </a:ln>
                <a:solidFill>
                  <a:schemeClr val="tx1">
                    <a:lumMod val="65000"/>
                    <a:lumOff val="35000"/>
                  </a:schemeClr>
                </a:solidFill>
                <a:effectLst/>
                <a:uLnTx/>
                <a:uFillTx/>
                <a:latin typeface="Arial" pitchFamily="34" charset="0"/>
                <a:ea typeface="+mn-ea"/>
                <a:cs typeface="Arial" pitchFamily="34" charset="0"/>
              </a:rPr>
              <a:t> is </a:t>
            </a:r>
            <a:r>
              <a:rPr lang="en-US" sz="2000" dirty="0" smtClean="0">
                <a:solidFill>
                  <a:schemeClr val="tx1">
                    <a:lumMod val="65000"/>
                    <a:lumOff val="35000"/>
                  </a:schemeClr>
                </a:solidFill>
                <a:latin typeface="Arial" pitchFamily="34" charset="0"/>
                <a:cs typeface="Arial" pitchFamily="34" charset="0"/>
              </a:rPr>
              <a:t>simple and intuitive.</a:t>
            </a:r>
          </a:p>
          <a:p>
            <a:pPr marL="0" marR="0" lvl="0" indent="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000" b="0" i="0" u="none" strike="noStrike" kern="1200" cap="none" spc="0" normalizeH="0" baseline="0" noProof="0" dirty="0" smtClean="0">
                <a:ln>
                  <a:noFill/>
                </a:ln>
                <a:solidFill>
                  <a:schemeClr val="tx1">
                    <a:lumMod val="65000"/>
                    <a:lumOff val="35000"/>
                  </a:schemeClr>
                </a:solidFill>
                <a:effectLst/>
                <a:uLnTx/>
                <a:uFillTx/>
                <a:latin typeface="Arial" pitchFamily="34" charset="0"/>
                <a:ea typeface="+mn-ea"/>
                <a:cs typeface="Arial" pitchFamily="34" charset="0"/>
              </a:rPr>
              <a:t>It</a:t>
            </a:r>
            <a:r>
              <a:rPr lang="en-US" sz="2000" dirty="0" smtClean="0">
                <a:solidFill>
                  <a:schemeClr val="tx1">
                    <a:lumMod val="65000"/>
                    <a:lumOff val="35000"/>
                  </a:schemeClr>
                </a:solidFill>
                <a:latin typeface="Arial" pitchFamily="34" charset="0"/>
                <a:cs typeface="Arial" pitchFamily="34" charset="0"/>
              </a:rPr>
              <a:t>’</a:t>
            </a:r>
            <a:r>
              <a:rPr kumimoji="0" lang="en-US" sz="2000" b="0" i="0" u="none" strike="noStrike" kern="1200" cap="none" spc="0" normalizeH="0" noProof="0" dirty="0" smtClean="0">
                <a:ln>
                  <a:noFill/>
                </a:ln>
                <a:solidFill>
                  <a:schemeClr val="tx1">
                    <a:lumMod val="65000"/>
                    <a:lumOff val="35000"/>
                  </a:schemeClr>
                </a:solidFill>
                <a:effectLst/>
                <a:uLnTx/>
                <a:uFillTx/>
                <a:latin typeface="Arial" pitchFamily="34" charset="0"/>
                <a:ea typeface="+mn-ea"/>
                <a:cs typeface="Arial" pitchFamily="34" charset="0"/>
              </a:rPr>
              <a:t>s easy to get carried away on a complicated form and keep adding UI components as required by the use case specifications.  However, the real art in designing a good form is consolidating inputs into very few elements.</a:t>
            </a:r>
          </a:p>
          <a:p>
            <a:pPr lvl="0">
              <a:spcBef>
                <a:spcPct val="20000"/>
              </a:spcBef>
              <a:buFont typeface="Arial" pitchFamily="34" charset="0"/>
              <a:buChar char="●"/>
              <a:defRPr/>
            </a:pPr>
            <a:r>
              <a:rPr lang="en-US" sz="2000" dirty="0" smtClean="0">
                <a:solidFill>
                  <a:schemeClr val="tx1">
                    <a:lumMod val="65000"/>
                    <a:lumOff val="35000"/>
                  </a:schemeClr>
                </a:solidFill>
                <a:latin typeface="Arial" pitchFamily="34" charset="0"/>
                <a:cs typeface="Arial" pitchFamily="34" charset="0"/>
              </a:rPr>
              <a:t>A good example of this is the difference between </a:t>
            </a:r>
            <a:r>
              <a:rPr lang="en-US" sz="2000" dirty="0" err="1" smtClean="0">
                <a:solidFill>
                  <a:schemeClr val="tx1">
                    <a:lumMod val="65000"/>
                    <a:lumOff val="35000"/>
                  </a:schemeClr>
                </a:solidFill>
                <a:latin typeface="Arial" pitchFamily="34" charset="0"/>
                <a:cs typeface="Arial" pitchFamily="34" charset="0"/>
              </a:rPr>
              <a:t>Robinhood</a:t>
            </a:r>
            <a:r>
              <a:rPr lang="en-US" sz="2000" dirty="0" smtClean="0">
                <a:solidFill>
                  <a:schemeClr val="tx1">
                    <a:lumMod val="65000"/>
                    <a:lumOff val="35000"/>
                  </a:schemeClr>
                </a:solidFill>
                <a:latin typeface="Arial" pitchFamily="34" charset="0"/>
                <a:cs typeface="Arial" pitchFamily="34" charset="0"/>
              </a:rPr>
              <a:t> and TD Ameritrade.  On </a:t>
            </a:r>
            <a:r>
              <a:rPr lang="en-US" sz="2000" dirty="0" err="1" smtClean="0">
                <a:solidFill>
                  <a:schemeClr val="tx1">
                    <a:lumMod val="65000"/>
                    <a:lumOff val="35000"/>
                  </a:schemeClr>
                </a:solidFill>
                <a:latin typeface="Arial" pitchFamily="34" charset="0"/>
                <a:cs typeface="Arial" pitchFamily="34" charset="0"/>
              </a:rPr>
              <a:t>Robinhood</a:t>
            </a:r>
            <a:r>
              <a:rPr lang="en-US" sz="2000" dirty="0" smtClean="0">
                <a:solidFill>
                  <a:schemeClr val="tx1">
                    <a:lumMod val="65000"/>
                    <a:lumOff val="35000"/>
                  </a:schemeClr>
                </a:solidFill>
                <a:latin typeface="Arial" pitchFamily="34" charset="0"/>
                <a:cs typeface="Arial" pitchFamily="34" charset="0"/>
              </a:rPr>
              <a:t>, a single textbox is used to figure out the stock specified i.e. the user can type code, description, or company name and </a:t>
            </a:r>
            <a:r>
              <a:rPr lang="en-US" sz="2000" dirty="0" err="1" smtClean="0">
                <a:solidFill>
                  <a:schemeClr val="tx1">
                    <a:lumMod val="65000"/>
                    <a:lumOff val="35000"/>
                  </a:schemeClr>
                </a:solidFill>
                <a:latin typeface="Arial" pitchFamily="34" charset="0"/>
                <a:cs typeface="Arial" pitchFamily="34" charset="0"/>
              </a:rPr>
              <a:t>Robinhood</a:t>
            </a:r>
            <a:r>
              <a:rPr lang="en-US" sz="2000" dirty="0" smtClean="0">
                <a:solidFill>
                  <a:schemeClr val="tx1">
                    <a:lumMod val="65000"/>
                    <a:lumOff val="35000"/>
                  </a:schemeClr>
                </a:solidFill>
                <a:latin typeface="Arial" pitchFamily="34" charset="0"/>
                <a:cs typeface="Arial" pitchFamily="34" charset="0"/>
              </a:rPr>
              <a:t> will figure out the desired result whereas TD Ameritrade uses 5 hard-coded textboxes with several lookup tables that are very confusing to use.</a:t>
            </a:r>
            <a:endParaRPr kumimoji="0" lang="en-US" sz="2000" b="0" i="0" u="none" strike="noStrike" kern="1200" cap="none" spc="0" normalizeH="0" noProof="0" dirty="0" smtClean="0">
              <a:ln>
                <a:noFill/>
              </a:ln>
              <a:solidFill>
                <a:schemeClr val="tx1">
                  <a:lumMod val="65000"/>
                  <a:lumOff val="35000"/>
                </a:schemeClr>
              </a:solidFill>
              <a:effectLst/>
              <a:uLnTx/>
              <a:uFillTx/>
              <a:latin typeface="Arial" pitchFamily="34" charset="0"/>
              <a:ea typeface="+mn-ea"/>
              <a:cs typeface="Arial" pitchFamily="34"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ctrTitle"/>
          </p:nvPr>
        </p:nvSpPr>
        <p:spPr>
          <a:xfrm>
            <a:off x="0" y="228600"/>
            <a:ext cx="9144000" cy="438150"/>
          </a:xfrm>
        </p:spPr>
        <p:txBody>
          <a:bodyPr>
            <a:noAutofit/>
          </a:bodyPr>
          <a:lstStyle/>
          <a:p>
            <a:r>
              <a:rPr lang="en-US" sz="2500" u="sng" dirty="0" smtClean="0">
                <a:solidFill>
                  <a:srgbClr val="3366CC"/>
                </a:solidFill>
                <a:latin typeface="Arial Black" pitchFamily="34" charset="0"/>
              </a:rPr>
              <a:t>SIMPLICITY</a:t>
            </a:r>
            <a:endParaRPr lang="en-US" sz="2500" u="sng" dirty="0">
              <a:solidFill>
                <a:srgbClr val="3366CC"/>
              </a:solidFill>
              <a:latin typeface="Arial Black" pitchFamily="34" charset="0"/>
            </a:endParaRPr>
          </a:p>
        </p:txBody>
      </p:sp>
      <p:pic>
        <p:nvPicPr>
          <p:cNvPr id="2" name="Picture 2"/>
          <p:cNvPicPr>
            <a:picLocks noChangeAspect="1" noChangeArrowheads="1"/>
          </p:cNvPicPr>
          <p:nvPr/>
        </p:nvPicPr>
        <p:blipFill>
          <a:blip r:embed="rId2" cstate="print"/>
          <a:srcRect/>
          <a:stretch>
            <a:fillRect/>
          </a:stretch>
        </p:blipFill>
        <p:spPr bwMode="auto">
          <a:xfrm>
            <a:off x="228600" y="1123950"/>
            <a:ext cx="8663152" cy="3733800"/>
          </a:xfrm>
          <a:prstGeom prst="rect">
            <a:avLst/>
          </a:prstGeom>
          <a:noFill/>
          <a:ln w="9525">
            <a:noFill/>
            <a:miter lim="800000"/>
            <a:headEnd/>
            <a:tailEnd/>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ctrTitle"/>
          </p:nvPr>
        </p:nvSpPr>
        <p:spPr>
          <a:xfrm>
            <a:off x="0" y="228600"/>
            <a:ext cx="9144000" cy="438150"/>
          </a:xfrm>
        </p:spPr>
        <p:txBody>
          <a:bodyPr>
            <a:noAutofit/>
          </a:bodyPr>
          <a:lstStyle/>
          <a:p>
            <a:r>
              <a:rPr lang="en-US" sz="2500" u="sng" dirty="0" smtClean="0">
                <a:solidFill>
                  <a:srgbClr val="3366CC"/>
                </a:solidFill>
                <a:latin typeface="Arial Black" pitchFamily="34" charset="0"/>
              </a:rPr>
              <a:t>UNDO</a:t>
            </a:r>
            <a:endParaRPr lang="en-US" sz="2500" u="sng" dirty="0">
              <a:solidFill>
                <a:srgbClr val="3366CC"/>
              </a:solidFill>
              <a:latin typeface="Arial Black" pitchFamily="34" charset="0"/>
            </a:endParaRPr>
          </a:p>
        </p:txBody>
      </p:sp>
      <p:sp>
        <p:nvSpPr>
          <p:cNvPr id="7" name="Subtitle 2"/>
          <p:cNvSpPr txBox="1">
            <a:spLocks/>
          </p:cNvSpPr>
          <p:nvPr/>
        </p:nvSpPr>
        <p:spPr>
          <a:xfrm>
            <a:off x="304800" y="971550"/>
            <a:ext cx="8534400" cy="3886200"/>
          </a:xfrm>
          <a:prstGeom prst="rect">
            <a:avLst/>
          </a:prstGeom>
        </p:spPr>
        <p:txBody>
          <a:bodyPr vert="horz" lIns="91440" tIns="45720" rIns="91440" bIns="45720" rtlCol="0">
            <a:normAutofit/>
          </a:bodyPr>
          <a:lstStyle/>
          <a:p>
            <a:pPr lvl="0">
              <a:spcBef>
                <a:spcPct val="20000"/>
              </a:spcBef>
              <a:buFont typeface="Arial" pitchFamily="34" charset="0"/>
              <a:buChar char="●"/>
              <a:defRPr/>
            </a:pPr>
            <a:r>
              <a:rPr lang="en-US" sz="2000" dirty="0" smtClean="0">
                <a:solidFill>
                  <a:schemeClr val="tx1">
                    <a:lumMod val="65000"/>
                    <a:lumOff val="35000"/>
                  </a:schemeClr>
                </a:solidFill>
                <a:latin typeface="Arial" pitchFamily="34" charset="0"/>
                <a:cs typeface="Arial" pitchFamily="34" charset="0"/>
              </a:rPr>
              <a:t>On some forms that require heavy editing, an undo button is often required.</a:t>
            </a:r>
          </a:p>
          <a:p>
            <a:pPr lvl="0">
              <a:spcBef>
                <a:spcPct val="20000"/>
              </a:spcBef>
              <a:buFont typeface="Arial" pitchFamily="34" charset="0"/>
              <a:buChar char="●"/>
              <a:defRPr/>
            </a:pPr>
            <a:r>
              <a:rPr lang="en-US" sz="2000" dirty="0" smtClean="0">
                <a:solidFill>
                  <a:schemeClr val="tx1">
                    <a:lumMod val="65000"/>
                    <a:lumOff val="35000"/>
                  </a:schemeClr>
                </a:solidFill>
                <a:latin typeface="Arial" pitchFamily="34" charset="0"/>
                <a:cs typeface="Arial" pitchFamily="34" charset="0"/>
              </a:rPr>
              <a:t>When designing an undo button, it’s best not to reverse engineer every user event, because that could be difficult to maintain.</a:t>
            </a:r>
          </a:p>
          <a:p>
            <a:pPr lvl="0">
              <a:spcBef>
                <a:spcPct val="20000"/>
              </a:spcBef>
              <a:buFont typeface="Arial" pitchFamily="34" charset="0"/>
              <a:buChar char="●"/>
              <a:defRPr/>
            </a:pPr>
            <a:r>
              <a:rPr lang="en-US" sz="2000" dirty="0" smtClean="0">
                <a:solidFill>
                  <a:schemeClr val="tx1">
                    <a:lumMod val="65000"/>
                    <a:lumOff val="35000"/>
                  </a:schemeClr>
                </a:solidFill>
                <a:latin typeface="Arial" pitchFamily="34" charset="0"/>
                <a:cs typeface="Arial" pitchFamily="34" charset="0"/>
              </a:rPr>
              <a:t>One way to achieve this is by creating an array that records every user event.  On every event, this array runs through each instruction from start to finish.  On undo, the last event is popped out of the array, and the instructions continue to run from start to finish, up to the last event.</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ctrTitle"/>
          </p:nvPr>
        </p:nvSpPr>
        <p:spPr>
          <a:xfrm>
            <a:off x="0" y="228600"/>
            <a:ext cx="9144000" cy="438150"/>
          </a:xfrm>
        </p:spPr>
        <p:txBody>
          <a:bodyPr>
            <a:noAutofit/>
          </a:bodyPr>
          <a:lstStyle/>
          <a:p>
            <a:r>
              <a:rPr lang="en-US" sz="2500" u="sng" dirty="0" smtClean="0">
                <a:solidFill>
                  <a:srgbClr val="3366CC"/>
                </a:solidFill>
                <a:latin typeface="Arial Black" pitchFamily="34" charset="0"/>
              </a:rPr>
              <a:t>DIRTY CHECKING</a:t>
            </a:r>
            <a:endParaRPr lang="en-US" sz="2500" u="sng" dirty="0">
              <a:solidFill>
                <a:srgbClr val="3366CC"/>
              </a:solidFill>
              <a:latin typeface="Arial Black" pitchFamily="34" charset="0"/>
            </a:endParaRPr>
          </a:p>
        </p:txBody>
      </p:sp>
      <p:sp>
        <p:nvSpPr>
          <p:cNvPr id="7" name="Subtitle 2"/>
          <p:cNvSpPr txBox="1">
            <a:spLocks/>
          </p:cNvSpPr>
          <p:nvPr/>
        </p:nvSpPr>
        <p:spPr>
          <a:xfrm>
            <a:off x="304800" y="971550"/>
            <a:ext cx="8534400" cy="1828800"/>
          </a:xfrm>
          <a:prstGeom prst="rect">
            <a:avLst/>
          </a:prstGeom>
        </p:spPr>
        <p:txBody>
          <a:bodyPr vert="horz" lIns="91440" tIns="45720" rIns="91440" bIns="45720" rtlCol="0">
            <a:normAutofit fontScale="85000" lnSpcReduction="20000"/>
          </a:bodyPr>
          <a:lstStyle/>
          <a:p>
            <a:pPr marL="0" marR="0" lvl="0" indent="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000" b="0" i="0" u="none" strike="noStrike" kern="1200" cap="none" spc="0" normalizeH="0" baseline="0" noProof="0" dirty="0" smtClean="0">
                <a:ln>
                  <a:noFill/>
                </a:ln>
                <a:solidFill>
                  <a:schemeClr val="tx1">
                    <a:lumMod val="65000"/>
                    <a:lumOff val="35000"/>
                  </a:schemeClr>
                </a:solidFill>
                <a:effectLst/>
                <a:uLnTx/>
                <a:uFillTx/>
                <a:latin typeface="Arial" pitchFamily="34" charset="0"/>
                <a:ea typeface="+mn-ea"/>
                <a:cs typeface="Arial" pitchFamily="34" charset="0"/>
              </a:rPr>
              <a:t>Every form should </a:t>
            </a:r>
            <a:r>
              <a:rPr kumimoji="0" lang="en-US" sz="2000" b="0" i="0" u="none" strike="noStrike" kern="1200" cap="none" spc="0" normalizeH="0" noProof="0" dirty="0" smtClean="0">
                <a:ln>
                  <a:noFill/>
                </a:ln>
                <a:solidFill>
                  <a:schemeClr val="tx1">
                    <a:lumMod val="65000"/>
                    <a:lumOff val="35000"/>
                  </a:schemeClr>
                </a:solidFill>
                <a:effectLst/>
                <a:uLnTx/>
                <a:uFillTx/>
                <a:latin typeface="Arial" pitchFamily="34" charset="0"/>
                <a:ea typeface="+mn-ea"/>
                <a:cs typeface="Arial" pitchFamily="34" charset="0"/>
              </a:rPr>
              <a:t>include some form of dirty checking.</a:t>
            </a:r>
            <a:endParaRPr kumimoji="0" lang="en-US" sz="2000" b="0" i="0" u="none" strike="noStrike" kern="1200" cap="none" spc="0" normalizeH="0" baseline="0" noProof="0" dirty="0" smtClean="0">
              <a:ln>
                <a:noFill/>
              </a:ln>
              <a:solidFill>
                <a:schemeClr val="tx1">
                  <a:lumMod val="65000"/>
                  <a:lumOff val="35000"/>
                </a:schemeClr>
              </a:solidFill>
              <a:effectLst/>
              <a:uLnTx/>
              <a:uFillTx/>
              <a:latin typeface="Arial" pitchFamily="34" charset="0"/>
              <a:ea typeface="+mn-ea"/>
              <a:cs typeface="Arial" pitchFamily="34" charset="0"/>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sz="2000" dirty="0" smtClean="0">
                <a:solidFill>
                  <a:schemeClr val="tx1">
                    <a:lumMod val="65000"/>
                    <a:lumOff val="35000"/>
                  </a:schemeClr>
                </a:solidFill>
                <a:latin typeface="Arial" pitchFamily="34" charset="0"/>
                <a:cs typeface="Arial" pitchFamily="34" charset="0"/>
              </a:rPr>
              <a:t>Dirty checking is the process of alerting the user of any changes that were unsaved.</a:t>
            </a:r>
          </a:p>
          <a:p>
            <a:pPr marL="0" marR="0" lvl="0" indent="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000" b="0" i="0" u="none" strike="noStrike" kern="1200" cap="none" spc="0" normalizeH="0" baseline="0" noProof="0" dirty="0" smtClean="0">
                <a:ln>
                  <a:noFill/>
                </a:ln>
                <a:solidFill>
                  <a:schemeClr val="tx1">
                    <a:lumMod val="65000"/>
                    <a:lumOff val="35000"/>
                  </a:schemeClr>
                </a:solidFill>
                <a:effectLst/>
                <a:uLnTx/>
                <a:uFillTx/>
                <a:latin typeface="Arial" pitchFamily="34" charset="0"/>
                <a:ea typeface="+mn-ea"/>
                <a:cs typeface="Arial" pitchFamily="34" charset="0"/>
              </a:rPr>
              <a:t>The best way to achieve this is by making a deep copy of the original structure</a:t>
            </a:r>
            <a:r>
              <a:rPr kumimoji="0" lang="en-US" sz="2000" b="0" i="0" u="none" strike="noStrike" kern="1200" cap="none" spc="0" normalizeH="0" noProof="0" dirty="0" smtClean="0">
                <a:ln>
                  <a:noFill/>
                </a:ln>
                <a:solidFill>
                  <a:schemeClr val="tx1">
                    <a:lumMod val="65000"/>
                    <a:lumOff val="35000"/>
                  </a:schemeClr>
                </a:solidFill>
                <a:effectLst/>
                <a:uLnTx/>
                <a:uFillTx/>
                <a:latin typeface="Arial" pitchFamily="34" charset="0"/>
                <a:ea typeface="+mn-ea"/>
                <a:cs typeface="Arial" pitchFamily="34" charset="0"/>
              </a:rPr>
              <a:t> and comparing it to the modified structure any time the user navigates away from the page.  </a:t>
            </a:r>
            <a:r>
              <a:rPr lang="en-US" sz="2000" dirty="0" smtClean="0">
                <a:solidFill>
                  <a:schemeClr val="tx1">
                    <a:lumMod val="65000"/>
                    <a:lumOff val="35000"/>
                  </a:schemeClr>
                </a:solidFill>
                <a:latin typeface="Arial" pitchFamily="34" charset="0"/>
                <a:cs typeface="Arial" pitchFamily="34" charset="0"/>
              </a:rPr>
              <a:t>If the 2 structures are different, then a confirmation alert will prompt.</a:t>
            </a:r>
          </a:p>
          <a:p>
            <a:pPr marL="0" marR="0" lvl="0" indent="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000" b="0" i="0" u="none" strike="noStrike" kern="1200" cap="none" spc="0" normalizeH="0" baseline="0" noProof="0" dirty="0" smtClean="0">
                <a:ln>
                  <a:noFill/>
                </a:ln>
                <a:solidFill>
                  <a:schemeClr val="tx1">
                    <a:lumMod val="65000"/>
                    <a:lumOff val="35000"/>
                  </a:schemeClr>
                </a:solidFill>
                <a:effectLst/>
                <a:uLnTx/>
                <a:uFillTx/>
                <a:latin typeface="Arial" pitchFamily="34" charset="0"/>
                <a:ea typeface="+mn-ea"/>
                <a:cs typeface="Arial" pitchFamily="34" charset="0"/>
              </a:rPr>
              <a:t>This method is much more maintainable </a:t>
            </a:r>
            <a:r>
              <a:rPr kumimoji="0" lang="en-US" sz="2000" b="0" i="0" u="none" strike="noStrike" kern="1200" cap="none" spc="0" normalizeH="0" noProof="0" dirty="0" smtClean="0">
                <a:ln>
                  <a:noFill/>
                </a:ln>
                <a:solidFill>
                  <a:schemeClr val="tx1">
                    <a:lumMod val="65000"/>
                    <a:lumOff val="35000"/>
                  </a:schemeClr>
                </a:solidFill>
                <a:effectLst/>
                <a:uLnTx/>
                <a:uFillTx/>
                <a:latin typeface="Arial" pitchFamily="34" charset="0"/>
                <a:ea typeface="+mn-ea"/>
                <a:cs typeface="Arial" pitchFamily="34" charset="0"/>
              </a:rPr>
              <a:t>than setting a dirty flag for every button clicked or every textbox changed.</a:t>
            </a:r>
            <a:endParaRPr kumimoji="0" lang="en-US" sz="2000" b="0" i="0" u="none" strike="noStrike" kern="1200" cap="none" spc="0" normalizeH="0" baseline="0" noProof="0" dirty="0" smtClean="0">
              <a:ln>
                <a:noFill/>
              </a:ln>
              <a:solidFill>
                <a:schemeClr val="tx1">
                  <a:lumMod val="65000"/>
                  <a:lumOff val="35000"/>
                </a:schemeClr>
              </a:solidFill>
              <a:effectLst/>
              <a:uLnTx/>
              <a:uFillTx/>
              <a:latin typeface="Arial" pitchFamily="34" charset="0"/>
              <a:ea typeface="+mn-ea"/>
              <a:cs typeface="Arial" pitchFamily="34" charset="0"/>
            </a:endParaRPr>
          </a:p>
        </p:txBody>
      </p:sp>
      <p:pic>
        <p:nvPicPr>
          <p:cNvPr id="4098" name="Picture 2"/>
          <p:cNvPicPr>
            <a:picLocks noChangeAspect="1" noChangeArrowheads="1"/>
          </p:cNvPicPr>
          <p:nvPr/>
        </p:nvPicPr>
        <p:blipFill>
          <a:blip r:embed="rId2" cstate="print"/>
          <a:srcRect/>
          <a:stretch>
            <a:fillRect/>
          </a:stretch>
        </p:blipFill>
        <p:spPr bwMode="auto">
          <a:xfrm>
            <a:off x="2362200" y="2876550"/>
            <a:ext cx="4381500" cy="1752600"/>
          </a:xfrm>
          <a:prstGeom prst="rect">
            <a:avLst/>
          </a:prstGeom>
          <a:noFill/>
          <a:ln w="9525">
            <a:noFill/>
            <a:miter lim="800000"/>
            <a:headEnd/>
            <a:tailEnd/>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ctrTitle"/>
          </p:nvPr>
        </p:nvSpPr>
        <p:spPr>
          <a:xfrm>
            <a:off x="0" y="228600"/>
            <a:ext cx="9144000" cy="438150"/>
          </a:xfrm>
        </p:spPr>
        <p:txBody>
          <a:bodyPr>
            <a:noAutofit/>
          </a:bodyPr>
          <a:lstStyle/>
          <a:p>
            <a:r>
              <a:rPr lang="en-US" sz="2500" u="sng" dirty="0" smtClean="0">
                <a:solidFill>
                  <a:srgbClr val="3366CC"/>
                </a:solidFill>
                <a:latin typeface="Arial Black" pitchFamily="34" charset="0"/>
              </a:rPr>
              <a:t>AUDITING</a:t>
            </a:r>
            <a:endParaRPr lang="en-US" sz="2500" u="sng" dirty="0">
              <a:solidFill>
                <a:srgbClr val="3366CC"/>
              </a:solidFill>
              <a:latin typeface="Arial Black" pitchFamily="34" charset="0"/>
            </a:endParaRPr>
          </a:p>
        </p:txBody>
      </p:sp>
      <p:sp>
        <p:nvSpPr>
          <p:cNvPr id="7" name="Subtitle 2"/>
          <p:cNvSpPr txBox="1">
            <a:spLocks/>
          </p:cNvSpPr>
          <p:nvPr/>
        </p:nvSpPr>
        <p:spPr>
          <a:xfrm>
            <a:off x="304800" y="971550"/>
            <a:ext cx="8610600" cy="3886200"/>
          </a:xfrm>
          <a:prstGeom prst="rect">
            <a:avLst/>
          </a:prstGeom>
        </p:spPr>
        <p:txBody>
          <a:bodyPr vert="horz" lIns="91440" tIns="45720" rIns="91440" bIns="45720" rtlCol="0">
            <a:normAutofit/>
          </a:bodyPr>
          <a:lstStyle/>
          <a:p>
            <a:pPr marL="0" marR="0" lvl="0" indent="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000" b="0" i="0" u="none" strike="noStrike" kern="1200" cap="none" spc="0" normalizeH="0" baseline="0" noProof="0" dirty="0" smtClean="0">
                <a:ln>
                  <a:noFill/>
                </a:ln>
                <a:solidFill>
                  <a:schemeClr val="tx1">
                    <a:lumMod val="65000"/>
                    <a:lumOff val="35000"/>
                  </a:schemeClr>
                </a:solidFill>
                <a:effectLst/>
                <a:uLnTx/>
                <a:uFillTx/>
                <a:latin typeface="Arial" pitchFamily="34" charset="0"/>
                <a:ea typeface="+mn-ea"/>
                <a:cs typeface="Arial" pitchFamily="34" charset="0"/>
              </a:rPr>
              <a:t>Every form should include</a:t>
            </a:r>
            <a:r>
              <a:rPr kumimoji="0" lang="en-US" sz="2000" b="0" i="0" u="none" strike="noStrike" kern="1200" cap="none" spc="0" normalizeH="0" noProof="0" dirty="0" smtClean="0">
                <a:ln>
                  <a:noFill/>
                </a:ln>
                <a:solidFill>
                  <a:schemeClr val="tx1">
                    <a:lumMod val="65000"/>
                    <a:lumOff val="35000"/>
                  </a:schemeClr>
                </a:solidFill>
                <a:effectLst/>
                <a:uLnTx/>
                <a:uFillTx/>
                <a:latin typeface="Arial" pitchFamily="34" charset="0"/>
                <a:ea typeface="+mn-ea"/>
                <a:cs typeface="Arial" pitchFamily="34" charset="0"/>
              </a:rPr>
              <a:t> some form of auditing.</a:t>
            </a:r>
          </a:p>
          <a:p>
            <a:pPr marL="0" marR="0" lvl="0" indent="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sz="2000" baseline="0" dirty="0" smtClean="0">
                <a:solidFill>
                  <a:schemeClr val="tx1">
                    <a:lumMod val="65000"/>
                    <a:lumOff val="35000"/>
                  </a:schemeClr>
                </a:solidFill>
                <a:latin typeface="Arial" pitchFamily="34" charset="0"/>
                <a:cs typeface="Arial" pitchFamily="34" charset="0"/>
              </a:rPr>
              <a:t>Auditing</a:t>
            </a:r>
            <a:r>
              <a:rPr lang="en-US" sz="2000" dirty="0" smtClean="0">
                <a:solidFill>
                  <a:schemeClr val="tx1">
                    <a:lumMod val="65000"/>
                    <a:lumOff val="35000"/>
                  </a:schemeClr>
                </a:solidFill>
                <a:latin typeface="Arial" pitchFamily="34" charset="0"/>
                <a:cs typeface="Arial" pitchFamily="34" charset="0"/>
              </a:rPr>
              <a:t> is the process of recording user changes in the database.</a:t>
            </a:r>
          </a:p>
          <a:p>
            <a:pPr marL="0" marR="0" lvl="0" indent="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sz="2000" dirty="0" smtClean="0">
                <a:solidFill>
                  <a:schemeClr val="tx1">
                    <a:lumMod val="65000"/>
                    <a:lumOff val="35000"/>
                  </a:schemeClr>
                </a:solidFill>
                <a:latin typeface="Arial" pitchFamily="34" charset="0"/>
                <a:cs typeface="Arial" pitchFamily="34" charset="0"/>
              </a:rPr>
              <a:t>This can include user events or data structure changes that were made on certain fields.</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ctrTitle"/>
          </p:nvPr>
        </p:nvSpPr>
        <p:spPr>
          <a:xfrm>
            <a:off x="0" y="228600"/>
            <a:ext cx="9144000" cy="438150"/>
          </a:xfrm>
        </p:spPr>
        <p:txBody>
          <a:bodyPr>
            <a:normAutofit fontScale="90000"/>
          </a:bodyPr>
          <a:lstStyle/>
          <a:p>
            <a:r>
              <a:rPr lang="en-US" sz="2500" u="sng" dirty="0" smtClean="0">
                <a:solidFill>
                  <a:srgbClr val="3366CC"/>
                </a:solidFill>
                <a:latin typeface="Arial Black" pitchFamily="34" charset="0"/>
              </a:rPr>
              <a:t>CONCURRENCY</a:t>
            </a:r>
            <a:endParaRPr lang="en-US" sz="2500" u="sng" dirty="0">
              <a:solidFill>
                <a:srgbClr val="3366CC"/>
              </a:solidFill>
              <a:latin typeface="Arial Black" pitchFamily="34" charset="0"/>
            </a:endParaRPr>
          </a:p>
        </p:txBody>
      </p:sp>
      <p:sp>
        <p:nvSpPr>
          <p:cNvPr id="7" name="Subtitle 2"/>
          <p:cNvSpPr txBox="1">
            <a:spLocks/>
          </p:cNvSpPr>
          <p:nvPr/>
        </p:nvSpPr>
        <p:spPr>
          <a:xfrm>
            <a:off x="304800" y="971550"/>
            <a:ext cx="8610600" cy="3886200"/>
          </a:xfrm>
          <a:prstGeom prst="rect">
            <a:avLst/>
          </a:prstGeom>
        </p:spPr>
        <p:txBody>
          <a:bodyPr vert="horz" lIns="91440" tIns="45720" rIns="91440" bIns="45720" rtlCol="0">
            <a:normAutofit/>
          </a:bodyPr>
          <a:lstStyle/>
          <a:p>
            <a:pPr marL="0" marR="0" lvl="0" indent="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000" b="0" i="0" u="none" strike="noStrike" kern="1200" cap="none" spc="0" normalizeH="0" baseline="0" noProof="0" dirty="0" smtClean="0">
                <a:ln>
                  <a:noFill/>
                </a:ln>
                <a:solidFill>
                  <a:schemeClr val="tx1">
                    <a:lumMod val="65000"/>
                    <a:lumOff val="35000"/>
                  </a:schemeClr>
                </a:solidFill>
                <a:effectLst/>
                <a:uLnTx/>
                <a:uFillTx/>
                <a:latin typeface="Arial" pitchFamily="34" charset="0"/>
                <a:ea typeface="+mn-ea"/>
                <a:cs typeface="Arial" pitchFamily="34" charset="0"/>
              </a:rPr>
              <a:t>There comes a time where more than 1 user is loading</a:t>
            </a:r>
            <a:r>
              <a:rPr kumimoji="0" lang="en-US" sz="2000" b="0" i="0" u="none" strike="noStrike" kern="1200" cap="none" spc="0" normalizeH="0" noProof="0" dirty="0" smtClean="0">
                <a:ln>
                  <a:noFill/>
                </a:ln>
                <a:solidFill>
                  <a:schemeClr val="tx1">
                    <a:lumMod val="65000"/>
                    <a:lumOff val="35000"/>
                  </a:schemeClr>
                </a:solidFill>
                <a:effectLst/>
                <a:uLnTx/>
                <a:uFillTx/>
                <a:latin typeface="Arial" pitchFamily="34" charset="0"/>
                <a:ea typeface="+mn-ea"/>
                <a:cs typeface="Arial" pitchFamily="34" charset="0"/>
              </a:rPr>
              <a:t> a form that is accessing the same database.</a:t>
            </a:r>
          </a:p>
          <a:p>
            <a:pPr marL="0" marR="0" lvl="0" indent="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sz="2000" baseline="0" dirty="0" smtClean="0">
                <a:solidFill>
                  <a:schemeClr val="tx1">
                    <a:lumMod val="65000"/>
                    <a:lumOff val="35000"/>
                  </a:schemeClr>
                </a:solidFill>
                <a:latin typeface="Arial" pitchFamily="34" charset="0"/>
                <a:cs typeface="Arial" pitchFamily="34" charset="0"/>
              </a:rPr>
              <a:t>This</a:t>
            </a:r>
            <a:r>
              <a:rPr lang="en-US" sz="2000" dirty="0" smtClean="0">
                <a:solidFill>
                  <a:schemeClr val="tx1">
                    <a:lumMod val="65000"/>
                    <a:lumOff val="35000"/>
                  </a:schemeClr>
                </a:solidFill>
                <a:latin typeface="Arial" pitchFamily="34" charset="0"/>
                <a:cs typeface="Arial" pitchFamily="34" charset="0"/>
              </a:rPr>
              <a:t> can cause problems, because data becomes stale, after it’s loaded by the 1</a:t>
            </a:r>
            <a:r>
              <a:rPr lang="en-US" sz="2000" baseline="30000" dirty="0" smtClean="0">
                <a:solidFill>
                  <a:schemeClr val="tx1">
                    <a:lumMod val="65000"/>
                    <a:lumOff val="35000"/>
                  </a:schemeClr>
                </a:solidFill>
                <a:latin typeface="Arial" pitchFamily="34" charset="0"/>
                <a:cs typeface="Arial" pitchFamily="34" charset="0"/>
              </a:rPr>
              <a:t>st</a:t>
            </a:r>
            <a:r>
              <a:rPr lang="en-US" sz="2000" dirty="0" smtClean="0">
                <a:solidFill>
                  <a:schemeClr val="tx1">
                    <a:lumMod val="65000"/>
                    <a:lumOff val="35000"/>
                  </a:schemeClr>
                </a:solidFill>
                <a:latin typeface="Arial" pitchFamily="34" charset="0"/>
                <a:cs typeface="Arial" pitchFamily="34" charset="0"/>
              </a:rPr>
              <a:t> user, after the 2</a:t>
            </a:r>
            <a:r>
              <a:rPr lang="en-US" sz="2000" baseline="30000" dirty="0" smtClean="0">
                <a:solidFill>
                  <a:schemeClr val="tx1">
                    <a:lumMod val="65000"/>
                    <a:lumOff val="35000"/>
                  </a:schemeClr>
                </a:solidFill>
                <a:latin typeface="Arial" pitchFamily="34" charset="0"/>
                <a:cs typeface="Arial" pitchFamily="34" charset="0"/>
              </a:rPr>
              <a:t>nd</a:t>
            </a:r>
            <a:r>
              <a:rPr lang="en-US" sz="2000" dirty="0" smtClean="0">
                <a:solidFill>
                  <a:schemeClr val="tx1">
                    <a:lumMod val="65000"/>
                    <a:lumOff val="35000"/>
                  </a:schemeClr>
                </a:solidFill>
                <a:latin typeface="Arial" pitchFamily="34" charset="0"/>
                <a:cs typeface="Arial" pitchFamily="34" charset="0"/>
              </a:rPr>
              <a:t> user made changes to the database.</a:t>
            </a:r>
          </a:p>
          <a:p>
            <a:pPr marL="0" marR="0" lvl="0" indent="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sz="2000" dirty="0" smtClean="0">
                <a:solidFill>
                  <a:schemeClr val="tx1">
                    <a:lumMod val="65000"/>
                    <a:lumOff val="35000"/>
                  </a:schemeClr>
                </a:solidFill>
                <a:latin typeface="Arial" pitchFamily="34" charset="0"/>
                <a:cs typeface="Arial" pitchFamily="34" charset="0"/>
              </a:rPr>
              <a:t>One of the common ways to address this is by using a chat room service whenever more than 1 user is accessing a form.  This chat room service allows both users to communicate with each other, so that changes are made in </a:t>
            </a:r>
            <a:r>
              <a:rPr lang="en-US" sz="2000" dirty="0" err="1" smtClean="0">
                <a:solidFill>
                  <a:schemeClr val="tx1">
                    <a:lumMod val="65000"/>
                    <a:lumOff val="35000"/>
                  </a:schemeClr>
                </a:solidFill>
                <a:latin typeface="Arial" pitchFamily="34" charset="0"/>
                <a:cs typeface="Arial" pitchFamily="34" charset="0"/>
              </a:rPr>
              <a:t>unision</a:t>
            </a:r>
            <a:r>
              <a:rPr lang="en-US" sz="2000" dirty="0" smtClean="0">
                <a:solidFill>
                  <a:schemeClr val="tx1">
                    <a:lumMod val="65000"/>
                    <a:lumOff val="35000"/>
                  </a:schemeClr>
                </a:solidFill>
                <a:latin typeface="Arial" pitchFamily="34" charset="0"/>
                <a:cs typeface="Arial" pitchFamily="34" charset="0"/>
              </a:rPr>
              <a:t>.</a:t>
            </a:r>
            <a:endParaRPr kumimoji="0" lang="en-US" sz="2000" b="0" i="0" u="none" strike="noStrike" kern="1200" cap="none" spc="0" normalizeH="0" baseline="0" noProof="0" dirty="0" smtClean="0">
              <a:ln>
                <a:noFill/>
              </a:ln>
              <a:solidFill>
                <a:schemeClr val="tx1">
                  <a:lumMod val="65000"/>
                  <a:lumOff val="35000"/>
                </a:schemeClr>
              </a:solidFill>
              <a:effectLst/>
              <a:uLnTx/>
              <a:uFillTx/>
              <a:latin typeface="Arial" pitchFamily="34" charset="0"/>
              <a:ea typeface="+mn-ea"/>
              <a:cs typeface="Arial" pitchFamily="34" charset="0"/>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ctrTitle"/>
          </p:nvPr>
        </p:nvSpPr>
        <p:spPr>
          <a:xfrm>
            <a:off x="0" y="228600"/>
            <a:ext cx="9144000" cy="438150"/>
          </a:xfrm>
        </p:spPr>
        <p:txBody>
          <a:bodyPr>
            <a:normAutofit fontScale="90000"/>
          </a:bodyPr>
          <a:lstStyle/>
          <a:p>
            <a:r>
              <a:rPr lang="en-US" sz="2500" u="sng" dirty="0" smtClean="0">
                <a:solidFill>
                  <a:srgbClr val="3366CC"/>
                </a:solidFill>
                <a:latin typeface="Arial Black" pitchFamily="34" charset="0"/>
              </a:rPr>
              <a:t>SUBMISSION</a:t>
            </a:r>
            <a:endParaRPr lang="en-US" sz="2500" u="sng" dirty="0">
              <a:solidFill>
                <a:srgbClr val="3366CC"/>
              </a:solidFill>
              <a:latin typeface="Arial Black" pitchFamily="34" charset="0"/>
            </a:endParaRPr>
          </a:p>
        </p:txBody>
      </p:sp>
      <p:sp>
        <p:nvSpPr>
          <p:cNvPr id="4" name="Subtitle 2"/>
          <p:cNvSpPr txBox="1">
            <a:spLocks/>
          </p:cNvSpPr>
          <p:nvPr/>
        </p:nvSpPr>
        <p:spPr>
          <a:xfrm>
            <a:off x="304800" y="971550"/>
            <a:ext cx="8610600" cy="3886200"/>
          </a:xfrm>
          <a:prstGeom prst="rect">
            <a:avLst/>
          </a:prstGeom>
        </p:spPr>
        <p:txBody>
          <a:bodyPr vert="horz" lIns="91440" tIns="45720" rIns="91440" bIns="45720" rtlCol="0">
            <a:normAutofit/>
          </a:bodyPr>
          <a:lstStyle/>
          <a:p>
            <a:pPr marL="0" marR="0" lvl="0" indent="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000" b="0" i="0" u="none" strike="noStrike" kern="1200" cap="none" spc="0" normalizeH="0" baseline="0" noProof="0" dirty="0" smtClean="0">
                <a:ln>
                  <a:noFill/>
                </a:ln>
                <a:solidFill>
                  <a:schemeClr val="tx1">
                    <a:lumMod val="65000"/>
                    <a:lumOff val="35000"/>
                  </a:schemeClr>
                </a:solidFill>
                <a:effectLst/>
                <a:uLnTx/>
                <a:uFillTx/>
                <a:latin typeface="Arial" pitchFamily="34" charset="0"/>
                <a:ea typeface="+mn-ea"/>
                <a:cs typeface="Arial" pitchFamily="34" charset="0"/>
              </a:rPr>
              <a:t>The last step of using a form is submission.</a:t>
            </a:r>
          </a:p>
          <a:p>
            <a:pPr marL="0" marR="0" lvl="0" indent="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sz="2000" dirty="0" smtClean="0">
                <a:solidFill>
                  <a:schemeClr val="tx1">
                    <a:lumMod val="65000"/>
                    <a:lumOff val="35000"/>
                  </a:schemeClr>
                </a:solidFill>
                <a:latin typeface="Arial" pitchFamily="34" charset="0"/>
                <a:cs typeface="Arial" pitchFamily="34" charset="0"/>
              </a:rPr>
              <a:t>It is common to bind the submit button with the </a:t>
            </a:r>
            <a:r>
              <a:rPr lang="en-US" sz="2000" b="1" dirty="0" smtClean="0">
                <a:solidFill>
                  <a:schemeClr val="tx1">
                    <a:lumMod val="65000"/>
                    <a:lumOff val="35000"/>
                  </a:schemeClr>
                </a:solidFill>
                <a:latin typeface="Arial" pitchFamily="34" charset="0"/>
                <a:cs typeface="Arial" pitchFamily="34" charset="0"/>
              </a:rPr>
              <a:t>ENTER</a:t>
            </a:r>
            <a:r>
              <a:rPr lang="en-US" sz="2000" dirty="0" smtClean="0">
                <a:solidFill>
                  <a:schemeClr val="tx1">
                    <a:lumMod val="65000"/>
                    <a:lumOff val="35000"/>
                  </a:schemeClr>
                </a:solidFill>
                <a:latin typeface="Arial" pitchFamily="34" charset="0"/>
                <a:cs typeface="Arial" pitchFamily="34" charset="0"/>
              </a:rPr>
              <a:t> key-press event.</a:t>
            </a:r>
            <a:endParaRPr kumimoji="0" lang="en-US" sz="2000" b="0" i="0" u="none" strike="noStrike" kern="1200" cap="none" spc="0" normalizeH="0" noProof="0" dirty="0" smtClean="0">
              <a:ln>
                <a:noFill/>
              </a:ln>
              <a:solidFill>
                <a:schemeClr val="tx1">
                  <a:lumMod val="65000"/>
                  <a:lumOff val="35000"/>
                </a:schemeClr>
              </a:solidFill>
              <a:effectLst/>
              <a:uLnTx/>
              <a:uFillTx/>
              <a:latin typeface="Arial" pitchFamily="34" charset="0"/>
              <a:ea typeface="+mn-ea"/>
              <a:cs typeface="Arial" pitchFamily="34" charset="0"/>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sz="2000" baseline="0" dirty="0" smtClean="0">
                <a:solidFill>
                  <a:schemeClr val="tx1">
                    <a:lumMod val="65000"/>
                    <a:lumOff val="35000"/>
                  </a:schemeClr>
                </a:solidFill>
                <a:latin typeface="Arial" pitchFamily="34" charset="0"/>
                <a:cs typeface="Arial" pitchFamily="34" charset="0"/>
              </a:rPr>
              <a:t>In the submission function, it’s common to follow</a:t>
            </a:r>
            <a:r>
              <a:rPr lang="en-US" sz="2000" dirty="0" smtClean="0">
                <a:solidFill>
                  <a:schemeClr val="tx1">
                    <a:lumMod val="65000"/>
                    <a:lumOff val="35000"/>
                  </a:schemeClr>
                </a:solidFill>
                <a:latin typeface="Arial" pitchFamily="34" charset="0"/>
                <a:cs typeface="Arial" pitchFamily="34" charset="0"/>
              </a:rPr>
              <a:t> this sequence of events before saving the data to the database:</a:t>
            </a:r>
          </a:p>
          <a:p>
            <a:pPr lvl="1">
              <a:spcBef>
                <a:spcPct val="20000"/>
              </a:spcBef>
              <a:buFont typeface="Arial" pitchFamily="34" charset="0"/>
              <a:buChar char="●"/>
              <a:defRPr/>
            </a:pPr>
            <a:r>
              <a:rPr kumimoji="0" lang="en-US" sz="2000" b="0" i="0" u="none" strike="noStrike" kern="1200" cap="none" spc="0" normalizeH="0" baseline="0" noProof="0" dirty="0" smtClean="0">
                <a:ln>
                  <a:noFill/>
                </a:ln>
                <a:solidFill>
                  <a:schemeClr val="tx1">
                    <a:lumMod val="65000"/>
                    <a:lumOff val="35000"/>
                  </a:schemeClr>
                </a:solidFill>
                <a:effectLst/>
                <a:uLnTx/>
                <a:uFillTx/>
                <a:latin typeface="Arial" pitchFamily="34" charset="0"/>
                <a:ea typeface="+mn-ea"/>
                <a:cs typeface="Arial" pitchFamily="34" charset="0"/>
              </a:rPr>
              <a:t>Validate for data entry errors and notify accordingly</a:t>
            </a:r>
          </a:p>
          <a:p>
            <a:pPr lvl="1">
              <a:spcBef>
                <a:spcPct val="20000"/>
              </a:spcBef>
              <a:buFont typeface="Arial" pitchFamily="34" charset="0"/>
              <a:buChar char="●"/>
              <a:defRPr/>
            </a:pPr>
            <a:r>
              <a:rPr lang="en-US" sz="2000" dirty="0" smtClean="0">
                <a:solidFill>
                  <a:schemeClr val="tx1">
                    <a:lumMod val="65000"/>
                    <a:lumOff val="35000"/>
                  </a:schemeClr>
                </a:solidFill>
                <a:latin typeface="Arial" pitchFamily="34" charset="0"/>
                <a:cs typeface="Arial" pitchFamily="34" charset="0"/>
              </a:rPr>
              <a:t>Condition data for correct fields</a:t>
            </a:r>
          </a:p>
          <a:p>
            <a:pPr lvl="1">
              <a:spcBef>
                <a:spcPct val="20000"/>
              </a:spcBef>
              <a:buFont typeface="Arial" pitchFamily="34" charset="0"/>
              <a:buChar char="●"/>
              <a:defRPr/>
            </a:pPr>
            <a:r>
              <a:rPr kumimoji="0" lang="en-US" sz="2000" b="0" i="0" u="none" strike="noStrike" kern="1200" cap="none" spc="0" normalizeH="0" baseline="0" noProof="0" dirty="0" smtClean="0">
                <a:ln>
                  <a:noFill/>
                </a:ln>
                <a:solidFill>
                  <a:schemeClr val="tx1">
                    <a:lumMod val="65000"/>
                    <a:lumOff val="35000"/>
                  </a:schemeClr>
                </a:solidFill>
                <a:effectLst/>
                <a:uLnTx/>
                <a:uFillTx/>
                <a:latin typeface="Arial" pitchFamily="34" charset="0"/>
                <a:ea typeface="+mn-ea"/>
                <a:cs typeface="Arial" pitchFamily="34" charset="0"/>
              </a:rPr>
              <a:t>Save the data to the database</a:t>
            </a:r>
          </a:p>
          <a:p>
            <a:pPr lvl="1">
              <a:spcBef>
                <a:spcPct val="20000"/>
              </a:spcBef>
              <a:buFont typeface="Arial" pitchFamily="34" charset="0"/>
              <a:buChar char="●"/>
              <a:defRPr/>
            </a:pPr>
            <a:r>
              <a:rPr lang="en-US" sz="2000" dirty="0" smtClean="0">
                <a:solidFill>
                  <a:schemeClr val="tx1">
                    <a:lumMod val="65000"/>
                    <a:lumOff val="35000"/>
                  </a:schemeClr>
                </a:solidFill>
                <a:latin typeface="Arial" pitchFamily="34" charset="0"/>
                <a:cs typeface="Arial" pitchFamily="34" charset="0"/>
              </a:rPr>
              <a:t>Audit the modifications</a:t>
            </a:r>
            <a:endParaRPr kumimoji="0" lang="en-US" sz="2000" b="0" i="0" u="none" strike="noStrike" kern="1200" cap="none" spc="0" normalizeH="0" baseline="0" noProof="0" dirty="0" smtClean="0">
              <a:ln>
                <a:noFill/>
              </a:ln>
              <a:solidFill>
                <a:schemeClr val="tx1">
                  <a:lumMod val="65000"/>
                  <a:lumOff val="35000"/>
                </a:schemeClr>
              </a:solidFill>
              <a:effectLst/>
              <a:uLnTx/>
              <a:uFillTx/>
              <a:latin typeface="Arial" pitchFamily="34" charset="0"/>
              <a:ea typeface="+mn-ea"/>
              <a:cs typeface="Arial" pitchFamily="34" charset="0"/>
            </a:endParaRPr>
          </a:p>
          <a:p>
            <a:pPr lvl="1">
              <a:spcBef>
                <a:spcPct val="20000"/>
              </a:spcBef>
              <a:buFont typeface="Arial" pitchFamily="34" charset="0"/>
              <a:buChar char="●"/>
              <a:defRPr/>
            </a:pPr>
            <a:r>
              <a:rPr lang="en-US" sz="2000" dirty="0" smtClean="0">
                <a:solidFill>
                  <a:schemeClr val="tx1">
                    <a:lumMod val="65000"/>
                    <a:lumOff val="35000"/>
                  </a:schemeClr>
                </a:solidFill>
                <a:latin typeface="Arial" pitchFamily="34" charset="0"/>
                <a:cs typeface="Arial" pitchFamily="34" charset="0"/>
              </a:rPr>
              <a:t>Update the original copy to reset the dirty flag</a:t>
            </a:r>
          </a:p>
          <a:p>
            <a:pPr lvl="1">
              <a:spcBef>
                <a:spcPct val="20000"/>
              </a:spcBef>
              <a:buFont typeface="Arial" pitchFamily="34" charset="0"/>
              <a:buChar char="●"/>
              <a:defRPr/>
            </a:pPr>
            <a:r>
              <a:rPr lang="en-US" sz="2000" dirty="0" smtClean="0">
                <a:solidFill>
                  <a:schemeClr val="tx1">
                    <a:lumMod val="65000"/>
                    <a:lumOff val="35000"/>
                  </a:schemeClr>
                </a:solidFill>
                <a:latin typeface="Arial" pitchFamily="34" charset="0"/>
                <a:cs typeface="Arial" pitchFamily="34" charset="0"/>
              </a:rPr>
              <a:t>Notify user success</a:t>
            </a:r>
            <a:endParaRPr kumimoji="0" lang="en-US" sz="2000" b="0" i="0" u="none" strike="noStrike" kern="1200" cap="none" spc="0" normalizeH="0" baseline="0" noProof="0" dirty="0" smtClean="0">
              <a:ln>
                <a:noFill/>
              </a:ln>
              <a:solidFill>
                <a:schemeClr val="tx1">
                  <a:lumMod val="65000"/>
                  <a:lumOff val="35000"/>
                </a:schemeClr>
              </a:solidFill>
              <a:effectLst/>
              <a:uLnTx/>
              <a:uFillTx/>
              <a:latin typeface="Arial" pitchFamily="34" charset="0"/>
              <a:ea typeface="+mn-ea"/>
              <a:cs typeface="Arial"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ctrTitle"/>
          </p:nvPr>
        </p:nvSpPr>
        <p:spPr>
          <a:xfrm>
            <a:off x="0" y="228600"/>
            <a:ext cx="9144000" cy="438150"/>
          </a:xfrm>
        </p:spPr>
        <p:txBody>
          <a:bodyPr>
            <a:noAutofit/>
          </a:bodyPr>
          <a:lstStyle/>
          <a:p>
            <a:r>
              <a:rPr lang="en-US" sz="2500" u="sng" dirty="0" smtClean="0">
                <a:solidFill>
                  <a:srgbClr val="3366CC"/>
                </a:solidFill>
                <a:latin typeface="Arial Black" pitchFamily="34" charset="0"/>
              </a:rPr>
              <a:t>FORM STRUCTURE</a:t>
            </a:r>
            <a:endParaRPr lang="en-US" sz="2500" u="sng" dirty="0">
              <a:solidFill>
                <a:srgbClr val="3366CC"/>
              </a:solidFill>
              <a:latin typeface="Arial Black" pitchFamily="34" charset="0"/>
            </a:endParaRPr>
          </a:p>
        </p:txBody>
      </p:sp>
      <p:sp>
        <p:nvSpPr>
          <p:cNvPr id="7" name="Subtitle 2"/>
          <p:cNvSpPr txBox="1">
            <a:spLocks/>
          </p:cNvSpPr>
          <p:nvPr/>
        </p:nvSpPr>
        <p:spPr>
          <a:xfrm>
            <a:off x="304800" y="971550"/>
            <a:ext cx="8610600" cy="3886200"/>
          </a:xfrm>
          <a:prstGeom prst="rect">
            <a:avLst/>
          </a:prstGeom>
        </p:spPr>
        <p:txBody>
          <a:bodyPr vert="horz" lIns="91440" tIns="45720" rIns="91440" bIns="45720" rtlCol="0">
            <a:normAutofit/>
          </a:bodyPr>
          <a:lstStyle/>
          <a:p>
            <a:pPr marL="0" marR="0" lvl="0" indent="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000" b="0" i="0" u="none" strike="noStrike" kern="1200" cap="none" spc="0" normalizeH="0" baseline="0" noProof="0" dirty="0" smtClean="0">
                <a:ln>
                  <a:noFill/>
                </a:ln>
                <a:solidFill>
                  <a:schemeClr val="tx1">
                    <a:lumMod val="65000"/>
                    <a:lumOff val="35000"/>
                  </a:schemeClr>
                </a:solidFill>
                <a:effectLst/>
                <a:uLnTx/>
                <a:uFillTx/>
                <a:latin typeface="Arial" pitchFamily="34" charset="0"/>
                <a:ea typeface="+mn-ea"/>
                <a:cs typeface="Arial" pitchFamily="34" charset="0"/>
              </a:rPr>
              <a:t>Forms are constructed in HTML similar to the way tables are created.</a:t>
            </a:r>
          </a:p>
          <a:p>
            <a:pPr marL="0" marR="0" lvl="0" indent="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sz="2000" dirty="0" smtClean="0">
                <a:solidFill>
                  <a:schemeClr val="tx1">
                    <a:lumMod val="65000"/>
                    <a:lumOff val="35000"/>
                  </a:schemeClr>
                </a:solidFill>
                <a:latin typeface="Arial" pitchFamily="34" charset="0"/>
                <a:cs typeface="Arial" pitchFamily="34" charset="0"/>
              </a:rPr>
              <a:t>A form is usually defined with a &lt;form&gt; element.  Only one &lt;form&gt; element should be included in a page.</a:t>
            </a:r>
          </a:p>
          <a:p>
            <a:pPr marL="0" marR="0" lvl="0" indent="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000" b="0" i="0" u="none" strike="noStrike" kern="1200" cap="none" spc="0" normalizeH="0" baseline="0" noProof="0" dirty="0" smtClean="0">
                <a:ln>
                  <a:noFill/>
                </a:ln>
                <a:solidFill>
                  <a:schemeClr val="tx1">
                    <a:lumMod val="65000"/>
                    <a:lumOff val="35000"/>
                  </a:schemeClr>
                </a:solidFill>
                <a:effectLst/>
                <a:uLnTx/>
                <a:uFillTx/>
                <a:latin typeface="Arial" pitchFamily="34" charset="0"/>
                <a:ea typeface="+mn-ea"/>
                <a:cs typeface="Arial" pitchFamily="34" charset="0"/>
              </a:rPr>
              <a:t>A form</a:t>
            </a:r>
            <a:r>
              <a:rPr kumimoji="0" lang="en-US" sz="2000" b="0" i="0" u="none" strike="noStrike" kern="1200" cap="none" spc="0" normalizeH="0" noProof="0" dirty="0" smtClean="0">
                <a:ln>
                  <a:noFill/>
                </a:ln>
                <a:solidFill>
                  <a:schemeClr val="tx1">
                    <a:lumMod val="65000"/>
                    <a:lumOff val="35000"/>
                  </a:schemeClr>
                </a:solidFill>
                <a:effectLst/>
                <a:uLnTx/>
                <a:uFillTx/>
                <a:latin typeface="Arial" pitchFamily="34" charset="0"/>
                <a:ea typeface="+mn-ea"/>
                <a:cs typeface="Arial" pitchFamily="34" charset="0"/>
              </a:rPr>
              <a:t> can be processed server side using PHP, ASP.NET, ASP, or Java.</a:t>
            </a:r>
            <a:endParaRPr kumimoji="0" lang="en-US" sz="2000" b="0" i="0" u="none" strike="noStrike" kern="1200" cap="none" spc="0" normalizeH="0" baseline="0" noProof="0" dirty="0" smtClean="0">
              <a:ln>
                <a:noFill/>
              </a:ln>
              <a:solidFill>
                <a:schemeClr val="tx1">
                  <a:lumMod val="65000"/>
                  <a:lumOff val="35000"/>
                </a:schemeClr>
              </a:solidFill>
              <a:effectLst/>
              <a:uLnTx/>
              <a:uFillTx/>
              <a:latin typeface="Arial" pitchFamily="34" charset="0"/>
              <a:ea typeface="+mn-ea"/>
              <a:cs typeface="Arial" pitchFamily="34" charset="0"/>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cstate="print"/>
          <a:srcRect/>
          <a:stretch>
            <a:fillRect/>
          </a:stretch>
        </p:blipFill>
        <p:spPr bwMode="auto">
          <a:xfrm>
            <a:off x="1" y="0"/>
            <a:ext cx="9143999" cy="5143500"/>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ctrTitle"/>
          </p:nvPr>
        </p:nvSpPr>
        <p:spPr>
          <a:xfrm>
            <a:off x="0" y="228600"/>
            <a:ext cx="9144000" cy="438150"/>
          </a:xfrm>
        </p:spPr>
        <p:txBody>
          <a:bodyPr>
            <a:noAutofit/>
          </a:bodyPr>
          <a:lstStyle/>
          <a:p>
            <a:r>
              <a:rPr lang="en-US" sz="2500" u="sng" dirty="0" smtClean="0">
                <a:solidFill>
                  <a:srgbClr val="3366CC"/>
                </a:solidFill>
                <a:latin typeface="Arial Black" pitchFamily="34" charset="0"/>
              </a:rPr>
              <a:t>FORM STRUCTURE</a:t>
            </a:r>
            <a:endParaRPr lang="en-US" sz="2500" u="sng" dirty="0">
              <a:solidFill>
                <a:srgbClr val="3366CC"/>
              </a:solidFill>
              <a:latin typeface="Arial Black" pitchFamily="34" charset="0"/>
            </a:endParaRPr>
          </a:p>
        </p:txBody>
      </p:sp>
      <p:pic>
        <p:nvPicPr>
          <p:cNvPr id="5122" name="Picture 2"/>
          <p:cNvPicPr>
            <a:picLocks noChangeAspect="1" noChangeArrowheads="1"/>
          </p:cNvPicPr>
          <p:nvPr/>
        </p:nvPicPr>
        <p:blipFill>
          <a:blip r:embed="rId2" cstate="print"/>
          <a:srcRect/>
          <a:stretch>
            <a:fillRect/>
          </a:stretch>
        </p:blipFill>
        <p:spPr bwMode="auto">
          <a:xfrm>
            <a:off x="1143000" y="1276350"/>
            <a:ext cx="6934200" cy="3442855"/>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ctrTitle"/>
          </p:nvPr>
        </p:nvSpPr>
        <p:spPr>
          <a:xfrm>
            <a:off x="0" y="228600"/>
            <a:ext cx="9144000" cy="438150"/>
          </a:xfrm>
        </p:spPr>
        <p:txBody>
          <a:bodyPr>
            <a:noAutofit/>
          </a:bodyPr>
          <a:lstStyle/>
          <a:p>
            <a:r>
              <a:rPr lang="en-US" sz="2500" u="sng" dirty="0" smtClean="0">
                <a:solidFill>
                  <a:srgbClr val="3366CC"/>
                </a:solidFill>
                <a:latin typeface="Arial Black" pitchFamily="34" charset="0"/>
              </a:rPr>
              <a:t>FORM PROCESSING</a:t>
            </a:r>
            <a:endParaRPr lang="en-US" sz="2500" u="sng" dirty="0">
              <a:solidFill>
                <a:srgbClr val="3366CC"/>
              </a:solidFill>
              <a:latin typeface="Arial Black" pitchFamily="34" charset="0"/>
            </a:endParaRPr>
          </a:p>
        </p:txBody>
      </p:sp>
      <p:pic>
        <p:nvPicPr>
          <p:cNvPr id="6146" name="Picture 2"/>
          <p:cNvPicPr>
            <a:picLocks noChangeAspect="1" noChangeArrowheads="1"/>
          </p:cNvPicPr>
          <p:nvPr/>
        </p:nvPicPr>
        <p:blipFill>
          <a:blip r:embed="rId2" cstate="print"/>
          <a:srcRect/>
          <a:stretch>
            <a:fillRect/>
          </a:stretch>
        </p:blipFill>
        <p:spPr bwMode="auto">
          <a:xfrm>
            <a:off x="2286000" y="1200150"/>
            <a:ext cx="4791075" cy="3539007"/>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ctrTitle"/>
          </p:nvPr>
        </p:nvSpPr>
        <p:spPr>
          <a:xfrm>
            <a:off x="0" y="228600"/>
            <a:ext cx="9144000" cy="438150"/>
          </a:xfrm>
        </p:spPr>
        <p:txBody>
          <a:bodyPr>
            <a:noAutofit/>
          </a:bodyPr>
          <a:lstStyle/>
          <a:p>
            <a:r>
              <a:rPr lang="en-US" sz="2500" u="sng" dirty="0" smtClean="0">
                <a:solidFill>
                  <a:srgbClr val="3366CC"/>
                </a:solidFill>
                <a:latin typeface="Arial Black" pitchFamily="34" charset="0"/>
              </a:rPr>
              <a:t>QUERY STRING</a:t>
            </a:r>
            <a:endParaRPr lang="en-US" sz="2500" u="sng" dirty="0">
              <a:solidFill>
                <a:srgbClr val="3366CC"/>
              </a:solidFill>
              <a:latin typeface="Arial Black" pitchFamily="34" charset="0"/>
            </a:endParaRPr>
          </a:p>
        </p:txBody>
      </p:sp>
      <p:pic>
        <p:nvPicPr>
          <p:cNvPr id="7170" name="Picture 2"/>
          <p:cNvPicPr>
            <a:picLocks noChangeAspect="1" noChangeArrowheads="1"/>
          </p:cNvPicPr>
          <p:nvPr/>
        </p:nvPicPr>
        <p:blipFill>
          <a:blip r:embed="rId2" cstate="print"/>
          <a:srcRect/>
          <a:stretch>
            <a:fillRect/>
          </a:stretch>
        </p:blipFill>
        <p:spPr bwMode="auto">
          <a:xfrm>
            <a:off x="228600" y="1047750"/>
            <a:ext cx="5018937" cy="1924050"/>
          </a:xfrm>
          <a:prstGeom prst="rect">
            <a:avLst/>
          </a:prstGeom>
          <a:noFill/>
          <a:ln w="9525">
            <a:noFill/>
            <a:miter lim="800000"/>
            <a:headEnd/>
            <a:tailEnd/>
          </a:ln>
        </p:spPr>
      </p:pic>
      <p:pic>
        <p:nvPicPr>
          <p:cNvPr id="7" name="Picture 3"/>
          <p:cNvPicPr>
            <a:picLocks noChangeAspect="1" noChangeArrowheads="1"/>
          </p:cNvPicPr>
          <p:nvPr/>
        </p:nvPicPr>
        <p:blipFill>
          <a:blip r:embed="rId3" cstate="print"/>
          <a:srcRect/>
          <a:stretch>
            <a:fillRect/>
          </a:stretch>
        </p:blipFill>
        <p:spPr bwMode="auto">
          <a:xfrm>
            <a:off x="4267200" y="3028950"/>
            <a:ext cx="4531882" cy="1719263"/>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ctrTitle"/>
          </p:nvPr>
        </p:nvSpPr>
        <p:spPr>
          <a:xfrm>
            <a:off x="0" y="228600"/>
            <a:ext cx="9144000" cy="438150"/>
          </a:xfrm>
        </p:spPr>
        <p:txBody>
          <a:bodyPr>
            <a:noAutofit/>
          </a:bodyPr>
          <a:lstStyle/>
          <a:p>
            <a:r>
              <a:rPr lang="en-US" sz="2500" u="sng" dirty="0" smtClean="0">
                <a:solidFill>
                  <a:srgbClr val="3366CC"/>
                </a:solidFill>
                <a:latin typeface="Arial Black" pitchFamily="34" charset="0"/>
              </a:rPr>
              <a:t>BASIC FORM</a:t>
            </a:r>
            <a:endParaRPr lang="en-US" sz="2500" u="sng" dirty="0">
              <a:solidFill>
                <a:srgbClr val="3366CC"/>
              </a:solidFill>
              <a:latin typeface="Arial Black" pitchFamily="34" charset="0"/>
            </a:endParaRPr>
          </a:p>
        </p:txBody>
      </p:sp>
      <p:pic>
        <p:nvPicPr>
          <p:cNvPr id="2" name="Picture 2"/>
          <p:cNvPicPr>
            <a:picLocks noChangeAspect="1" noChangeArrowheads="1"/>
          </p:cNvPicPr>
          <p:nvPr/>
        </p:nvPicPr>
        <p:blipFill>
          <a:blip r:embed="rId2" cstate="print"/>
          <a:srcRect/>
          <a:stretch>
            <a:fillRect/>
          </a:stretch>
        </p:blipFill>
        <p:spPr bwMode="auto">
          <a:xfrm>
            <a:off x="838200" y="2266950"/>
            <a:ext cx="7668846" cy="1495425"/>
          </a:xfrm>
          <a:prstGeom prst="rect">
            <a:avLst/>
          </a:prstGeom>
          <a:noFill/>
          <a:ln w="9525">
            <a:noFill/>
            <a:miter lim="800000"/>
            <a:headEnd/>
            <a:tailEnd/>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698</TotalTime>
  <Words>1593</Words>
  <Application>Microsoft Office PowerPoint</Application>
  <PresentationFormat>On-screen Show (16:9)</PresentationFormat>
  <Paragraphs>134</Paragraphs>
  <Slides>50</Slides>
  <Notes>5</Notes>
  <HiddenSlides>0</HiddenSlides>
  <MMClips>0</MMClips>
  <ScaleCrop>false</ScaleCrop>
  <HeadingPairs>
    <vt:vector size="4" baseType="variant">
      <vt:variant>
        <vt:lpstr>Theme</vt:lpstr>
      </vt:variant>
      <vt:variant>
        <vt:i4>1</vt:i4>
      </vt:variant>
      <vt:variant>
        <vt:lpstr>Slide Titles</vt:lpstr>
      </vt:variant>
      <vt:variant>
        <vt:i4>50</vt:i4>
      </vt:variant>
    </vt:vector>
  </HeadingPairs>
  <TitlesOfParts>
    <vt:vector size="51" baseType="lpstr">
      <vt:lpstr>Office Theme</vt:lpstr>
      <vt:lpstr>FORMS</vt:lpstr>
      <vt:lpstr>OVERVIEW</vt:lpstr>
      <vt:lpstr>OVERVIEW</vt:lpstr>
      <vt:lpstr>BACKGROUND</vt:lpstr>
      <vt:lpstr>FORM STRUCTURE</vt:lpstr>
      <vt:lpstr>FORM STRUCTURE</vt:lpstr>
      <vt:lpstr>FORM PROCESSING</vt:lpstr>
      <vt:lpstr>QUERY STRING</vt:lpstr>
      <vt:lpstr>BASIC FORM</vt:lpstr>
      <vt:lpstr>INPUT CONTROLS</vt:lpstr>
      <vt:lpstr>INPUT CONTROLS</vt:lpstr>
      <vt:lpstr>TEXT INPUT CONTROLS</vt:lpstr>
      <vt:lpstr>TEXT INPUT CONTROLS</vt:lpstr>
      <vt:lpstr>TEXT INPUT CONTROLS</vt:lpstr>
      <vt:lpstr>DATALIST CONTROL</vt:lpstr>
      <vt:lpstr>CHOICE CONTROL</vt:lpstr>
      <vt:lpstr>CHOICE CONTROL</vt:lpstr>
      <vt:lpstr>CHOICE CONTROL</vt:lpstr>
      <vt:lpstr>CHOICE CONTROL</vt:lpstr>
      <vt:lpstr>RADIOS</vt:lpstr>
      <vt:lpstr>CHECKBOXES</vt:lpstr>
      <vt:lpstr>BUTTONS</vt:lpstr>
      <vt:lpstr>BUTTONS</vt:lpstr>
      <vt:lpstr>BUTTONS</vt:lpstr>
      <vt:lpstr>INPUT TYPES</vt:lpstr>
      <vt:lpstr>INPUT TYPES</vt:lpstr>
      <vt:lpstr>INPUT TYPES</vt:lpstr>
      <vt:lpstr>INPUT ATTRIBUTES</vt:lpstr>
      <vt:lpstr>DATE TIME PICKERS</vt:lpstr>
      <vt:lpstr>DATE TIME PICKERS</vt:lpstr>
      <vt:lpstr>MICROFORMATS</vt:lpstr>
      <vt:lpstr>MICROFORMATS</vt:lpstr>
      <vt:lpstr>VALIDATION</vt:lpstr>
      <vt:lpstr>VALIDATION OVERVIEW</vt:lpstr>
      <vt:lpstr>EMPTY FIELD VALIDATION</vt:lpstr>
      <vt:lpstr>NUMBER VALIDATION</vt:lpstr>
      <vt:lpstr>ISNAN()</vt:lpstr>
      <vt:lpstr>DESIGN CONSIDERATIONS</vt:lpstr>
      <vt:lpstr>ACCESSIBILITY</vt:lpstr>
      <vt:lpstr>TABBING</vt:lpstr>
      <vt:lpstr>CLICK COUNT</vt:lpstr>
      <vt:lpstr>HIDING UNUSED TEXTBOXES</vt:lpstr>
      <vt:lpstr>SIMPLICITY</vt:lpstr>
      <vt:lpstr>SIMPLICITY</vt:lpstr>
      <vt:lpstr>UNDO</vt:lpstr>
      <vt:lpstr>DIRTY CHECKING</vt:lpstr>
      <vt:lpstr>AUDITING</vt:lpstr>
      <vt:lpstr>CONCURRENCY</vt:lpstr>
      <vt:lpstr>SUBMISSION</vt:lpstr>
      <vt:lpstr>Slide 50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DIZAD</dc:creator>
  <cp:lastModifiedBy>dizad</cp:lastModifiedBy>
  <cp:revision>272</cp:revision>
  <dcterms:created xsi:type="dcterms:W3CDTF">2018-08-06T22:35:07Z</dcterms:created>
  <dcterms:modified xsi:type="dcterms:W3CDTF">2022-09-16T02:44:24Z</dcterms:modified>
</cp:coreProperties>
</file>