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83" r:id="rId3"/>
    <p:sldId id="284" r:id="rId4"/>
    <p:sldId id="285" r:id="rId5"/>
    <p:sldId id="286" r:id="rId6"/>
    <p:sldId id="293" r:id="rId7"/>
    <p:sldId id="287" r:id="rId8"/>
    <p:sldId id="288" r:id="rId9"/>
    <p:sldId id="289" r:id="rId10"/>
    <p:sldId id="292" r:id="rId11"/>
    <p:sldId id="291" r:id="rId12"/>
    <p:sldId id="294" r:id="rId13"/>
    <p:sldId id="295" r:id="rId14"/>
  </p:sldIdLst>
  <p:sldSz cx="9144000" cy="5143500" type="screen16x9"/>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CC"/>
    <a:srgbClr val="317CCF"/>
    <a:srgbClr val="003296"/>
    <a:srgbClr val="FF6600"/>
    <a:srgbClr val="00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94713" autoAdjust="0"/>
  </p:normalViewPr>
  <p:slideViewPr>
    <p:cSldViewPr>
      <p:cViewPr>
        <p:scale>
          <a:sx n="75" d="100"/>
          <a:sy n="75" d="100"/>
        </p:scale>
        <p:origin x="-600" y="-40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4A9CCEFF-0A0A-4D18-9D3D-9390754362B8}" type="datetimeFigureOut">
              <a:rPr lang="en-US" smtClean="0"/>
              <a:pPr/>
              <a:t>1/15/2022</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1F85CFD2-25F4-4B4B-9AA5-C29AFAA7047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85CFD2-25F4-4B4B-9AA5-C29AFAA70475}"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384493-6C2E-4221-B622-2C8A1793D230}" type="datetime1">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431033-416B-41D0-8B7C-6BFE649EF56E}" type="datetime1">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25C7E4-0E75-4486-B3A5-5953938EE6C6}" type="datetime1">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5E0530-5D0A-4ABB-A822-1E5B62D1BA60}" type="datetime1">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756D5-3761-4DAE-BD2E-27BE66F3E870}" type="datetime1">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C8C3A4-DC50-4A6A-BEC0-B6AE3C0312C7}" type="datetime1">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68112E-7F21-47C6-B028-445D7516FF19}" type="datetime1">
              <a:rPr lang="en-US" smtClean="0"/>
              <a:pPr/>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654EAD-A216-466C-9D37-AC9F19558608}" type="datetime1">
              <a:rPr lang="en-US" smtClean="0"/>
              <a:pPr/>
              <a:t>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5DF199-00E4-4648-AC59-DA20B53EC04E}" type="datetime1">
              <a:rPr lang="en-US" smtClean="0"/>
              <a:pPr/>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E83A86-787D-4C8E-81CD-32D63D7F2436}" type="datetime1">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DFEBCF-C80C-41D3-A781-220C2AEF6D17}" type="datetime1">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B6C2BB0-54A9-4236-9357-C9879649F314}" type="datetime1">
              <a:rPr lang="en-US" smtClean="0"/>
              <a:pPr/>
              <a:t>1/15/2022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3CB9D9F-970B-457E-93DD-7B85396FCE1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366CC"/>
        </a:solidFill>
        <a:effectLst/>
      </p:bgPr>
    </p:bg>
    <p:spTree>
      <p:nvGrpSpPr>
        <p:cNvPr id="1" name=""/>
        <p:cNvGrpSpPr/>
        <p:nvPr/>
      </p:nvGrpSpPr>
      <p:grpSpPr>
        <a:xfrm>
          <a:off x="0" y="0"/>
          <a:ext cx="0" cy="0"/>
          <a:chOff x="0" y="0"/>
          <a:chExt cx="0" cy="0"/>
        </a:xfrm>
      </p:grpSpPr>
      <p:sp>
        <p:nvSpPr>
          <p:cNvPr id="5" name="Title 1"/>
          <p:cNvSpPr>
            <a:spLocks noGrp="1"/>
          </p:cNvSpPr>
          <p:nvPr/>
        </p:nvSpPr>
        <p:spPr>
          <a:xfrm>
            <a:off x="0" y="0"/>
            <a:ext cx="9144000" cy="51435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500" u="sng" dirty="0" smtClean="0">
                <a:solidFill>
                  <a:schemeClr val="bg1"/>
                </a:solidFill>
                <a:latin typeface="Arial Black" pitchFamily="34" charset="0"/>
              </a:rPr>
              <a:t>IDES</a:t>
            </a:r>
            <a:endParaRPr lang="en-US" sz="3500" u="sng" dirty="0">
              <a:solidFill>
                <a:schemeClr val="bg1"/>
              </a:solidFill>
              <a:latin typeface="Arial Black"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86106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Auto-formatting is the process of automatically setting indents and curly braces whenever syntax is pasted and applied.</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This can either be a pro or a con, depending on how the settings are set.</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The length of each indentation and type of curly braces can all be modified with great detail.</a:t>
            </a:r>
            <a:endParaRPr lang="en-US" sz="1600" dirty="0" smtClean="0">
              <a:solidFill>
                <a:schemeClr val="tx1">
                  <a:lumMod val="65000"/>
                  <a:lumOff val="35000"/>
                </a:schemeClr>
              </a:solidFill>
              <a:latin typeface="Consolas" pitchFamily="49"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AUTO-FORMATING</a:t>
            </a:r>
            <a:endParaRPr lang="en-US" sz="2500" u="sng" dirty="0">
              <a:solidFill>
                <a:srgbClr val="3366CC"/>
              </a:solidFill>
              <a:latin typeface="Arial Black"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3581400" cy="4038600"/>
          </a:xfrm>
        </p:spPr>
        <p:txBody>
          <a:bodyPr>
            <a:normAutofit fontScale="85000" lnSpcReduction="20000"/>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The ‘Find All’ function is very common in software development.</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It’s a way to lookup syntax of an existing feature so it be copied and modified for a similar feature request.</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When searching for a term, it’s important to use as much of a unique identifier as possible, for instance a label with unique terms, this way less results will display and be easier to trace.</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It’s also a good idea to do a secondary search on the results window, by searching for .html files for instance.</a:t>
            </a:r>
          </a:p>
          <a:p>
            <a:pPr algn="l">
              <a:buFont typeface="Arial" pitchFamily="34" charset="0"/>
              <a:buChar char="●"/>
            </a:pPr>
            <a:r>
              <a:rPr lang="en-US" sz="2000" dirty="0" err="1" smtClean="0">
                <a:solidFill>
                  <a:schemeClr val="tx1">
                    <a:lumMod val="65000"/>
                    <a:lumOff val="35000"/>
                  </a:schemeClr>
                </a:solidFill>
                <a:latin typeface="Arial" pitchFamily="34" charset="0"/>
                <a:cs typeface="Arial" pitchFamily="34" charset="0"/>
              </a:rPr>
              <a:t>Regex</a:t>
            </a:r>
            <a:r>
              <a:rPr lang="en-US" sz="2000" dirty="0" smtClean="0">
                <a:solidFill>
                  <a:schemeClr val="tx1">
                    <a:lumMod val="65000"/>
                    <a:lumOff val="35000"/>
                  </a:schemeClr>
                </a:solidFill>
                <a:latin typeface="Arial" pitchFamily="34" charset="0"/>
                <a:cs typeface="Arial" pitchFamily="34" charset="0"/>
              </a:rPr>
              <a:t> can also be used on find queries.</a:t>
            </a:r>
          </a:p>
          <a:p>
            <a:pPr algn="l">
              <a:buFont typeface="Arial" pitchFamily="34" charset="0"/>
              <a:buChar char="●"/>
            </a:pPr>
            <a:endParaRPr lang="en-US" sz="1600" dirty="0" smtClean="0">
              <a:solidFill>
                <a:schemeClr val="tx1">
                  <a:lumMod val="65000"/>
                  <a:lumOff val="35000"/>
                </a:schemeClr>
              </a:solidFill>
              <a:latin typeface="Consolas" pitchFamily="49"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FIND ALL</a:t>
            </a:r>
            <a:endParaRPr lang="en-US" sz="2500" u="sng" dirty="0">
              <a:solidFill>
                <a:srgbClr val="3366CC"/>
              </a:solidFill>
              <a:latin typeface="Arial Black" pitchFamily="34" charset="0"/>
            </a:endParaRPr>
          </a:p>
        </p:txBody>
      </p:sp>
      <p:pic>
        <p:nvPicPr>
          <p:cNvPr id="4097" name="Picture 1"/>
          <p:cNvPicPr>
            <a:picLocks noChangeAspect="1" noChangeArrowheads="1"/>
          </p:cNvPicPr>
          <p:nvPr/>
        </p:nvPicPr>
        <p:blipFill>
          <a:blip r:embed="rId2" cstate="print"/>
          <a:srcRect/>
          <a:stretch>
            <a:fillRect/>
          </a:stretch>
        </p:blipFill>
        <p:spPr bwMode="auto">
          <a:xfrm>
            <a:off x="3886200" y="1200150"/>
            <a:ext cx="4941497" cy="35052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8458200" cy="21336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The team explorer is excellent for version control.</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It also allows engineers to pull from master, create branches, make changes, commit changes, and push to master.</a:t>
            </a:r>
            <a:endParaRPr lang="en-US" sz="1600" dirty="0" smtClean="0">
              <a:solidFill>
                <a:schemeClr val="tx1">
                  <a:lumMod val="65000"/>
                  <a:lumOff val="35000"/>
                </a:schemeClr>
              </a:solidFill>
              <a:latin typeface="Consolas" pitchFamily="49" charset="0"/>
              <a:cs typeface="Arial" pitchFamily="34" charset="0"/>
            </a:endParaRP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For every commit, changes can be checked by using the ‘compare with unmodified’ button.</a:t>
            </a: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TEAM EXPLORER</a:t>
            </a:r>
            <a:endParaRPr lang="en-US" sz="2500" u="sng" dirty="0">
              <a:solidFill>
                <a:srgbClr val="3366CC"/>
              </a:solidFill>
              <a:latin typeface="Arial Black" pitchFamily="34" charset="0"/>
            </a:endParaRPr>
          </a:p>
        </p:txBody>
      </p:sp>
      <p:pic>
        <p:nvPicPr>
          <p:cNvPr id="27652" name="Picture 4"/>
          <p:cNvPicPr>
            <a:picLocks noChangeAspect="1" noChangeArrowheads="1"/>
          </p:cNvPicPr>
          <p:nvPr/>
        </p:nvPicPr>
        <p:blipFill>
          <a:blip r:embed="rId2" cstate="print"/>
          <a:srcRect/>
          <a:stretch>
            <a:fillRect/>
          </a:stretch>
        </p:blipFill>
        <p:spPr bwMode="auto">
          <a:xfrm>
            <a:off x="304800" y="3333750"/>
            <a:ext cx="8610600" cy="763844"/>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TEAM EXPLORER</a:t>
            </a:r>
            <a:endParaRPr lang="en-US" sz="2500" u="sng" dirty="0">
              <a:solidFill>
                <a:srgbClr val="3366CC"/>
              </a:solidFill>
              <a:latin typeface="Arial Black" pitchFamily="34" charset="0"/>
            </a:endParaRPr>
          </a:p>
        </p:txBody>
      </p:sp>
      <p:pic>
        <p:nvPicPr>
          <p:cNvPr id="27650" name="Picture 2"/>
          <p:cNvPicPr>
            <a:picLocks noChangeAspect="1" noChangeArrowheads="1"/>
          </p:cNvPicPr>
          <p:nvPr/>
        </p:nvPicPr>
        <p:blipFill>
          <a:blip r:embed="rId2" cstate="print"/>
          <a:srcRect/>
          <a:stretch>
            <a:fillRect/>
          </a:stretch>
        </p:blipFill>
        <p:spPr bwMode="auto">
          <a:xfrm>
            <a:off x="3657600" y="819150"/>
            <a:ext cx="4931054" cy="1731818"/>
          </a:xfrm>
          <a:prstGeom prst="rect">
            <a:avLst/>
          </a:prstGeom>
          <a:noFill/>
          <a:ln w="9525">
            <a:noFill/>
            <a:miter lim="800000"/>
            <a:headEnd/>
            <a:tailEnd/>
          </a:ln>
        </p:spPr>
      </p:pic>
      <p:pic>
        <p:nvPicPr>
          <p:cNvPr id="27651" name="Picture 3"/>
          <p:cNvPicPr>
            <a:picLocks noChangeAspect="1" noChangeArrowheads="1"/>
          </p:cNvPicPr>
          <p:nvPr/>
        </p:nvPicPr>
        <p:blipFill>
          <a:blip r:embed="rId3" cstate="print"/>
          <a:srcRect/>
          <a:stretch>
            <a:fillRect/>
          </a:stretch>
        </p:blipFill>
        <p:spPr bwMode="auto">
          <a:xfrm>
            <a:off x="685800" y="819150"/>
            <a:ext cx="2849084" cy="3733800"/>
          </a:xfrm>
          <a:prstGeom prst="rect">
            <a:avLst/>
          </a:prstGeom>
          <a:noFill/>
          <a:ln w="9525">
            <a:noFill/>
            <a:miter lim="800000"/>
            <a:headEnd/>
            <a:tailEnd/>
          </a:ln>
        </p:spPr>
      </p:pic>
      <p:pic>
        <p:nvPicPr>
          <p:cNvPr id="28674" name="Picture 2"/>
          <p:cNvPicPr>
            <a:picLocks noChangeAspect="1" noChangeArrowheads="1"/>
          </p:cNvPicPr>
          <p:nvPr/>
        </p:nvPicPr>
        <p:blipFill>
          <a:blip r:embed="rId4" cstate="print"/>
          <a:srcRect/>
          <a:stretch>
            <a:fillRect/>
          </a:stretch>
        </p:blipFill>
        <p:spPr bwMode="auto">
          <a:xfrm>
            <a:off x="3657600" y="2647950"/>
            <a:ext cx="4934481" cy="19050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8610600" cy="3962400"/>
          </a:xfrm>
        </p:spPr>
        <p:txBody>
          <a:bodyPr>
            <a:normAutofit lnSpcReduction="10000"/>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Integrated development environments(IDEs) are used to make it easier to code programs.</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IDEs can usually handle multiple languages but are not bound by languages, languages and IDEs are 2 very separate entities.</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Without an IDE, most languages almost look exactly the same on the surface, a series of chars that can be opened with a regular text editor.</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IDEs are used to make it easier to see the code, by color coding, by applying </a:t>
            </a:r>
            <a:r>
              <a:rPr lang="en-US" sz="2000" dirty="0" err="1" smtClean="0">
                <a:solidFill>
                  <a:schemeClr val="tx1">
                    <a:lumMod val="65000"/>
                    <a:lumOff val="35000"/>
                  </a:schemeClr>
                </a:solidFill>
                <a:latin typeface="Arial" pitchFamily="34" charset="0"/>
                <a:cs typeface="Arial" pitchFamily="34" charset="0"/>
              </a:rPr>
              <a:t>intellisense</a:t>
            </a:r>
            <a:r>
              <a:rPr lang="en-US" sz="2000" dirty="0" smtClean="0">
                <a:solidFill>
                  <a:schemeClr val="tx1">
                    <a:lumMod val="65000"/>
                    <a:lumOff val="35000"/>
                  </a:schemeClr>
                </a:solidFill>
                <a:latin typeface="Arial" pitchFamily="34" charset="0"/>
                <a:cs typeface="Arial" pitchFamily="34" charset="0"/>
              </a:rPr>
              <a:t> to verify syntax/options, and navigate easily through code.</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There is no right or wrong choice for picking an IDE for a language, this will often come at the preference of the software engineer.</a:t>
            </a:r>
          </a:p>
          <a:p>
            <a:pPr algn="l">
              <a:buFont typeface="Arial" pitchFamily="34" charset="0"/>
              <a:buChar char="●"/>
            </a:pPr>
            <a:r>
              <a:rPr lang="en-US" sz="2000" dirty="0" err="1" smtClean="0">
                <a:solidFill>
                  <a:schemeClr val="tx1">
                    <a:lumMod val="65000"/>
                    <a:lumOff val="35000"/>
                  </a:schemeClr>
                </a:solidFill>
                <a:latin typeface="Arial" pitchFamily="34" charset="0"/>
                <a:cs typeface="Arial" pitchFamily="34" charset="0"/>
              </a:rPr>
              <a:t>Lite</a:t>
            </a:r>
            <a:r>
              <a:rPr lang="en-US" sz="2000" dirty="0" smtClean="0">
                <a:solidFill>
                  <a:schemeClr val="tx1">
                    <a:lumMod val="65000"/>
                    <a:lumOff val="35000"/>
                  </a:schemeClr>
                </a:solidFill>
                <a:latin typeface="Arial" pitchFamily="34" charset="0"/>
                <a:cs typeface="Arial" pitchFamily="34" charset="0"/>
              </a:rPr>
              <a:t> weight IDEs may sometimes be referred to editors.</a:t>
            </a:r>
            <a:endParaRPr lang="en-US" sz="1600" dirty="0" smtClean="0">
              <a:solidFill>
                <a:schemeClr val="tx1">
                  <a:lumMod val="65000"/>
                  <a:lumOff val="35000"/>
                </a:schemeClr>
              </a:solidFill>
              <a:latin typeface="Consolas" pitchFamily="49"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BACKGROUND</a:t>
            </a:r>
            <a:endParaRPr lang="en-US" sz="2500" u="sng" dirty="0">
              <a:solidFill>
                <a:srgbClr val="3366CC"/>
              </a:solidFill>
              <a:latin typeface="Arial Black"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8610600" cy="3962400"/>
          </a:xfrm>
        </p:spPr>
        <p:txBody>
          <a:bodyPr>
            <a:normAutofit lnSpcReduction="10000"/>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A good IDE has the following properties:</a:t>
            </a:r>
          </a:p>
          <a:p>
            <a:pPr lvl="1" algn="l">
              <a:buFont typeface="Arial" pitchFamily="34" charset="0"/>
              <a:buChar char="●"/>
            </a:pPr>
            <a:r>
              <a:rPr lang="en-US" sz="1600" dirty="0" err="1" smtClean="0">
                <a:solidFill>
                  <a:schemeClr val="tx1">
                    <a:lumMod val="65000"/>
                    <a:lumOff val="35000"/>
                  </a:schemeClr>
                </a:solidFill>
                <a:latin typeface="Arial" pitchFamily="34" charset="0"/>
                <a:cs typeface="Arial" pitchFamily="34" charset="0"/>
              </a:rPr>
              <a:t>Lite</a:t>
            </a:r>
            <a:r>
              <a:rPr lang="en-US" sz="1600" dirty="0" smtClean="0">
                <a:solidFill>
                  <a:schemeClr val="tx1">
                    <a:lumMod val="65000"/>
                    <a:lumOff val="35000"/>
                  </a:schemeClr>
                </a:solidFill>
                <a:latin typeface="Arial" pitchFamily="34" charset="0"/>
                <a:cs typeface="Arial" pitchFamily="34" charset="0"/>
              </a:rPr>
              <a:t> weight/loads quickly</a:t>
            </a:r>
          </a:p>
          <a:p>
            <a:pPr lvl="1" algn="l">
              <a:buFont typeface="Arial" pitchFamily="34" charset="0"/>
              <a:buChar char="●"/>
            </a:pPr>
            <a:r>
              <a:rPr lang="en-US" sz="1600" dirty="0" smtClean="0">
                <a:solidFill>
                  <a:schemeClr val="tx1">
                    <a:lumMod val="65000"/>
                    <a:lumOff val="35000"/>
                  </a:schemeClr>
                </a:solidFill>
                <a:latin typeface="Arial" pitchFamily="34" charset="0"/>
                <a:cs typeface="Arial" pitchFamily="34" charset="0"/>
              </a:rPr>
              <a:t>Automatic Syntax detection</a:t>
            </a:r>
          </a:p>
          <a:p>
            <a:pPr lvl="1" algn="l">
              <a:buFont typeface="Arial" pitchFamily="34" charset="0"/>
              <a:buChar char="●"/>
            </a:pPr>
            <a:r>
              <a:rPr lang="en-US" sz="1600" dirty="0" err="1" smtClean="0">
                <a:solidFill>
                  <a:schemeClr val="tx1">
                    <a:lumMod val="65000"/>
                    <a:lumOff val="35000"/>
                  </a:schemeClr>
                </a:solidFill>
                <a:latin typeface="Arial" pitchFamily="34" charset="0"/>
                <a:cs typeface="Arial" pitchFamily="34" charset="0"/>
              </a:rPr>
              <a:t>Intellisense</a:t>
            </a:r>
            <a:endParaRPr lang="en-US" sz="1600" dirty="0" smtClean="0">
              <a:solidFill>
                <a:schemeClr val="tx1">
                  <a:lumMod val="65000"/>
                  <a:lumOff val="35000"/>
                </a:schemeClr>
              </a:solidFill>
              <a:latin typeface="Arial" pitchFamily="34" charset="0"/>
              <a:cs typeface="Arial" pitchFamily="34" charset="0"/>
            </a:endParaRPr>
          </a:p>
          <a:p>
            <a:pPr lvl="1" algn="l">
              <a:buFont typeface="Arial" pitchFamily="34" charset="0"/>
              <a:buChar char="●"/>
            </a:pPr>
            <a:r>
              <a:rPr lang="en-US" sz="1600" dirty="0" smtClean="0">
                <a:solidFill>
                  <a:schemeClr val="tx1">
                    <a:lumMod val="65000"/>
                    <a:lumOff val="35000"/>
                  </a:schemeClr>
                </a:solidFill>
                <a:latin typeface="Arial" pitchFamily="34" charset="0"/>
                <a:cs typeface="Arial" pitchFamily="34" charset="0"/>
              </a:rPr>
              <a:t>Navigation</a:t>
            </a:r>
          </a:p>
          <a:p>
            <a:pPr lvl="1" algn="l">
              <a:buFont typeface="Arial" pitchFamily="34" charset="0"/>
              <a:buChar char="●"/>
            </a:pPr>
            <a:r>
              <a:rPr lang="en-US" sz="1600" dirty="0" smtClean="0">
                <a:solidFill>
                  <a:schemeClr val="tx1">
                    <a:lumMod val="65000"/>
                    <a:lumOff val="35000"/>
                  </a:schemeClr>
                </a:solidFill>
                <a:latin typeface="Arial" pitchFamily="34" charset="0"/>
                <a:cs typeface="Arial" pitchFamily="34" charset="0"/>
              </a:rPr>
              <a:t>Debugging</a:t>
            </a:r>
          </a:p>
          <a:p>
            <a:pPr lvl="1" algn="l">
              <a:buFont typeface="Arial" pitchFamily="34" charset="0"/>
              <a:buChar char="●"/>
            </a:pPr>
            <a:endParaRPr lang="en-US" sz="16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Recommended IDEs:</a:t>
            </a:r>
          </a:p>
          <a:p>
            <a:pPr lvl="1" algn="l">
              <a:buFont typeface="Arial" pitchFamily="34" charset="0"/>
              <a:buChar char="●"/>
            </a:pPr>
            <a:r>
              <a:rPr lang="en-US" sz="1600" dirty="0" smtClean="0">
                <a:solidFill>
                  <a:schemeClr val="tx1">
                    <a:lumMod val="65000"/>
                    <a:lumOff val="35000"/>
                  </a:schemeClr>
                </a:solidFill>
                <a:latin typeface="Arial" pitchFamily="34" charset="0"/>
                <a:cs typeface="Arial" pitchFamily="34" charset="0"/>
              </a:rPr>
              <a:t>C# – Visual Studio(most popular)</a:t>
            </a:r>
          </a:p>
          <a:p>
            <a:pPr lvl="1" algn="l">
              <a:buFont typeface="Arial" pitchFamily="34" charset="0"/>
              <a:buChar char="●"/>
            </a:pPr>
            <a:r>
              <a:rPr lang="en-US" sz="1600" dirty="0" smtClean="0">
                <a:solidFill>
                  <a:schemeClr val="tx1">
                    <a:lumMod val="65000"/>
                    <a:lumOff val="35000"/>
                  </a:schemeClr>
                </a:solidFill>
                <a:latin typeface="Arial" pitchFamily="34" charset="0"/>
                <a:cs typeface="Arial" pitchFamily="34" charset="0"/>
              </a:rPr>
              <a:t>Java – </a:t>
            </a:r>
            <a:r>
              <a:rPr lang="en-US" sz="1600" dirty="0" err="1" smtClean="0">
                <a:solidFill>
                  <a:schemeClr val="tx1">
                    <a:lumMod val="65000"/>
                    <a:lumOff val="35000"/>
                  </a:schemeClr>
                </a:solidFill>
                <a:latin typeface="Arial" pitchFamily="34" charset="0"/>
                <a:cs typeface="Arial" pitchFamily="34" charset="0"/>
              </a:rPr>
              <a:t>Netbeans</a:t>
            </a:r>
            <a:endParaRPr lang="en-US" sz="1600" dirty="0" smtClean="0">
              <a:solidFill>
                <a:schemeClr val="tx1">
                  <a:lumMod val="65000"/>
                  <a:lumOff val="35000"/>
                </a:schemeClr>
              </a:solidFill>
              <a:latin typeface="Arial" pitchFamily="34" charset="0"/>
              <a:cs typeface="Arial" pitchFamily="34" charset="0"/>
            </a:endParaRPr>
          </a:p>
          <a:p>
            <a:pPr lvl="1" algn="l">
              <a:buFont typeface="Arial" pitchFamily="34" charset="0"/>
              <a:buChar char="●"/>
            </a:pPr>
            <a:r>
              <a:rPr lang="en-US" sz="1600" dirty="0" smtClean="0">
                <a:solidFill>
                  <a:schemeClr val="tx1">
                    <a:lumMod val="65000"/>
                    <a:lumOff val="35000"/>
                  </a:schemeClr>
                </a:solidFill>
                <a:latin typeface="Arial" pitchFamily="34" charset="0"/>
                <a:cs typeface="Arial" pitchFamily="34" charset="0"/>
              </a:rPr>
              <a:t>JavaScript– Visual Studio Code</a:t>
            </a:r>
          </a:p>
          <a:p>
            <a:pPr lvl="1" algn="l">
              <a:buFont typeface="Arial" pitchFamily="34" charset="0"/>
              <a:buChar char="●"/>
            </a:pPr>
            <a:r>
              <a:rPr lang="en-US" sz="1600" dirty="0" smtClean="0">
                <a:solidFill>
                  <a:schemeClr val="tx1">
                    <a:lumMod val="65000"/>
                    <a:lumOff val="35000"/>
                  </a:schemeClr>
                </a:solidFill>
                <a:latin typeface="Arial" pitchFamily="34" charset="0"/>
                <a:cs typeface="Arial" pitchFamily="34" charset="0"/>
              </a:rPr>
              <a:t>HTML – Notepad++</a:t>
            </a:r>
          </a:p>
          <a:p>
            <a:pPr lvl="1" algn="l">
              <a:buFont typeface="Arial" pitchFamily="34" charset="0"/>
              <a:buChar char="●"/>
            </a:pPr>
            <a:r>
              <a:rPr lang="en-US" sz="1600" dirty="0" smtClean="0">
                <a:solidFill>
                  <a:schemeClr val="tx1">
                    <a:lumMod val="65000"/>
                    <a:lumOff val="35000"/>
                  </a:schemeClr>
                </a:solidFill>
                <a:latin typeface="Arial" pitchFamily="34" charset="0"/>
                <a:cs typeface="Arial" pitchFamily="34" charset="0"/>
              </a:rPr>
              <a:t>C/C++ – </a:t>
            </a:r>
            <a:r>
              <a:rPr lang="en-US" sz="1600" dirty="0" err="1" smtClean="0">
                <a:solidFill>
                  <a:schemeClr val="tx1">
                    <a:lumMod val="65000"/>
                    <a:lumOff val="35000"/>
                  </a:schemeClr>
                </a:solidFill>
                <a:latin typeface="Arial" pitchFamily="34" charset="0"/>
                <a:cs typeface="Arial" pitchFamily="34" charset="0"/>
              </a:rPr>
              <a:t>CLion</a:t>
            </a: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PICKING AN IDE</a:t>
            </a:r>
            <a:endParaRPr lang="en-US" sz="2500" u="sng" dirty="0">
              <a:solidFill>
                <a:srgbClr val="3366CC"/>
              </a:solidFill>
              <a:latin typeface="Arial Black" pitchFamily="34" charset="0"/>
            </a:endParaRPr>
          </a:p>
        </p:txBody>
      </p:sp>
      <p:pic>
        <p:nvPicPr>
          <p:cNvPr id="2" name="Picture 2"/>
          <p:cNvPicPr>
            <a:picLocks noChangeAspect="1" noChangeArrowheads="1"/>
          </p:cNvPicPr>
          <p:nvPr/>
        </p:nvPicPr>
        <p:blipFill>
          <a:blip r:embed="rId2" cstate="print"/>
          <a:srcRect/>
          <a:stretch>
            <a:fillRect/>
          </a:stretch>
        </p:blipFill>
        <p:spPr bwMode="auto">
          <a:xfrm>
            <a:off x="4953000" y="1809750"/>
            <a:ext cx="3528873" cy="22860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36576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A good IDE is good at color coding between comments, variables, and values.</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This color coding will change based on the language selected by the IDE.</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The color schemes can often be changed in the settings.  This can be useful for color blind people.</a:t>
            </a:r>
            <a:endParaRPr lang="en-US" sz="1600" dirty="0" smtClean="0">
              <a:solidFill>
                <a:schemeClr val="tx1">
                  <a:lumMod val="65000"/>
                  <a:lumOff val="35000"/>
                </a:schemeClr>
              </a:solidFill>
              <a:latin typeface="Consolas" pitchFamily="49"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COLOR CODING</a:t>
            </a:r>
            <a:endParaRPr lang="en-US" sz="2500" u="sng" dirty="0">
              <a:solidFill>
                <a:srgbClr val="3366CC"/>
              </a:solidFill>
              <a:latin typeface="Arial Black"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4038600" y="1123950"/>
            <a:ext cx="4791456" cy="36576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5181600" cy="3962400"/>
          </a:xfrm>
        </p:spPr>
        <p:txBody>
          <a:bodyPr>
            <a:normAutofit/>
          </a:bodyPr>
          <a:lstStyle/>
          <a:p>
            <a:pPr algn="l">
              <a:buFont typeface="Arial" pitchFamily="34" charset="0"/>
              <a:buChar char="●"/>
            </a:pPr>
            <a:r>
              <a:rPr lang="en-US" sz="2000" dirty="0" err="1" smtClean="0">
                <a:solidFill>
                  <a:schemeClr val="tx1">
                    <a:lumMod val="65000"/>
                    <a:lumOff val="35000"/>
                  </a:schemeClr>
                </a:solidFill>
                <a:latin typeface="Arial" pitchFamily="34" charset="0"/>
                <a:cs typeface="Arial" pitchFamily="34" charset="0"/>
              </a:rPr>
              <a:t>Intellisense</a:t>
            </a:r>
            <a:r>
              <a:rPr lang="en-US" sz="2000" dirty="0" smtClean="0">
                <a:solidFill>
                  <a:schemeClr val="tx1">
                    <a:lumMod val="65000"/>
                    <a:lumOff val="35000"/>
                  </a:schemeClr>
                </a:solidFill>
                <a:latin typeface="Arial" pitchFamily="34" charset="0"/>
                <a:cs typeface="Arial" pitchFamily="34" charset="0"/>
              </a:rPr>
              <a:t> is a way to auto-complete partially complete syntax.</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It can be used to display the constructor of an object, the field options it has available, or display the expected arguments of a function.</a:t>
            </a:r>
          </a:p>
          <a:p>
            <a:pPr algn="l">
              <a:buFont typeface="Arial" pitchFamily="34" charset="0"/>
              <a:buChar char="●"/>
            </a:pPr>
            <a:r>
              <a:rPr lang="en-US" sz="2000" dirty="0" err="1" smtClean="0">
                <a:solidFill>
                  <a:schemeClr val="tx1">
                    <a:lumMod val="65000"/>
                    <a:lumOff val="35000"/>
                  </a:schemeClr>
                </a:solidFill>
                <a:latin typeface="Arial" pitchFamily="34" charset="0"/>
                <a:cs typeface="Arial" pitchFamily="34" charset="0"/>
              </a:rPr>
              <a:t>Intellisense</a:t>
            </a:r>
            <a:r>
              <a:rPr lang="en-US" sz="2000" dirty="0" smtClean="0">
                <a:solidFill>
                  <a:schemeClr val="tx1">
                    <a:lumMod val="65000"/>
                    <a:lumOff val="35000"/>
                  </a:schemeClr>
                </a:solidFill>
                <a:latin typeface="Arial" pitchFamily="34" charset="0"/>
                <a:cs typeface="Arial" pitchFamily="34" charset="0"/>
              </a:rPr>
              <a:t> is very good at speeding up software development because it prevents a lot of syntax errors from being made.  </a:t>
            </a:r>
            <a:endParaRPr lang="en-US" sz="1600" dirty="0" smtClean="0">
              <a:solidFill>
                <a:schemeClr val="tx1">
                  <a:lumMod val="65000"/>
                  <a:lumOff val="35000"/>
                </a:schemeClr>
              </a:solidFill>
              <a:latin typeface="Consolas" pitchFamily="49"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INTELLISENSE</a:t>
            </a:r>
            <a:endParaRPr lang="en-US" sz="2500" u="sng" dirty="0">
              <a:solidFill>
                <a:srgbClr val="3366CC"/>
              </a:solidFill>
              <a:latin typeface="Arial Black" pitchFamily="34" charset="0"/>
            </a:endParaRPr>
          </a:p>
        </p:txBody>
      </p:sp>
      <p:pic>
        <p:nvPicPr>
          <p:cNvPr id="9219" name="Picture 3"/>
          <p:cNvPicPr>
            <a:picLocks noChangeAspect="1" noChangeArrowheads="1"/>
          </p:cNvPicPr>
          <p:nvPr/>
        </p:nvPicPr>
        <p:blipFill>
          <a:blip r:embed="rId2" cstate="print"/>
          <a:srcRect/>
          <a:stretch>
            <a:fillRect/>
          </a:stretch>
        </p:blipFill>
        <p:spPr bwMode="auto">
          <a:xfrm>
            <a:off x="5715000" y="1123950"/>
            <a:ext cx="3147646" cy="36576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8458200" cy="16002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A good IDE can check for basic syntax errors in real time.</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They display a red squiggly underline on function names that are never defined, notifying where invalid argument counts are specified, or identifying variable names that are never declared.</a:t>
            </a:r>
            <a:endParaRPr lang="en-US" sz="1600" dirty="0" smtClean="0">
              <a:solidFill>
                <a:schemeClr val="tx1">
                  <a:lumMod val="65000"/>
                  <a:lumOff val="35000"/>
                </a:schemeClr>
              </a:solidFill>
              <a:latin typeface="Consolas" pitchFamily="49"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SPELL CHECKING</a:t>
            </a:r>
            <a:endParaRPr lang="en-US" sz="2500" u="sng" dirty="0">
              <a:solidFill>
                <a:srgbClr val="3366CC"/>
              </a:solidFill>
              <a:latin typeface="Arial Black" pitchFamily="34" charset="0"/>
            </a:endParaRPr>
          </a:p>
        </p:txBody>
      </p:sp>
      <p:pic>
        <p:nvPicPr>
          <p:cNvPr id="26627" name="Picture 3"/>
          <p:cNvPicPr>
            <a:picLocks noChangeAspect="1" noChangeArrowheads="1"/>
          </p:cNvPicPr>
          <p:nvPr/>
        </p:nvPicPr>
        <p:blipFill>
          <a:blip r:embed="rId2" cstate="print"/>
          <a:srcRect/>
          <a:stretch>
            <a:fillRect/>
          </a:stretch>
        </p:blipFill>
        <p:spPr bwMode="auto">
          <a:xfrm>
            <a:off x="1981200" y="2647950"/>
            <a:ext cx="5257800" cy="212407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43434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IDEs are also used for debugging.  While client side code is debugged using a browser, server side code is debugged using an IDE.</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Breakpoints can be applied, variable values can be watched, and code can be navigated one step at a time of its execution.</a:t>
            </a:r>
          </a:p>
          <a:p>
            <a:pPr algn="l">
              <a:buFont typeface="Arial" pitchFamily="34" charset="0"/>
              <a:buChar char="●"/>
            </a:pPr>
            <a:endParaRPr lang="en-US" sz="1600" dirty="0" smtClean="0">
              <a:solidFill>
                <a:schemeClr val="tx1">
                  <a:lumMod val="65000"/>
                  <a:lumOff val="35000"/>
                </a:schemeClr>
              </a:solidFill>
              <a:latin typeface="Consolas" pitchFamily="49"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DEBUGGING</a:t>
            </a:r>
            <a:endParaRPr lang="en-US" sz="2500" u="sng" dirty="0">
              <a:solidFill>
                <a:srgbClr val="3366CC"/>
              </a:solidFill>
              <a:latin typeface="Arial Black" pitchFamily="34" charset="0"/>
            </a:endParaRPr>
          </a:p>
        </p:txBody>
      </p:sp>
      <p:pic>
        <p:nvPicPr>
          <p:cNvPr id="8194" name="Picture 2"/>
          <p:cNvPicPr>
            <a:picLocks noChangeAspect="1" noChangeArrowheads="1"/>
          </p:cNvPicPr>
          <p:nvPr/>
        </p:nvPicPr>
        <p:blipFill>
          <a:blip r:embed="rId2" cstate="print"/>
          <a:srcRect/>
          <a:stretch>
            <a:fillRect/>
          </a:stretch>
        </p:blipFill>
        <p:spPr bwMode="auto">
          <a:xfrm>
            <a:off x="4800600" y="1047750"/>
            <a:ext cx="3947065" cy="2160851"/>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51054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Visual Studio and Studio Code both contain navigation buttons on the upper left.  They are used to navigate to the previous or next selection that was made during development.  As trivial as they sound, they can save a tremendous amount of time in development.</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Most IDEs also adopt the CTRL+G shortcut, which opens up a window to navigate directly to a specific line number.</a:t>
            </a:r>
            <a:endParaRPr lang="en-US" sz="1600" dirty="0" smtClean="0">
              <a:solidFill>
                <a:schemeClr val="tx1">
                  <a:lumMod val="65000"/>
                  <a:lumOff val="35000"/>
                </a:schemeClr>
              </a:solidFill>
              <a:latin typeface="Consolas" pitchFamily="49"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NAVIGATION</a:t>
            </a:r>
            <a:endParaRPr lang="en-US" sz="2500" u="sng" dirty="0">
              <a:solidFill>
                <a:srgbClr val="3366CC"/>
              </a:solidFill>
              <a:latin typeface="Arial Black" pitchFamily="34" charset="0"/>
            </a:endParaRPr>
          </a:p>
        </p:txBody>
      </p:sp>
      <p:pic>
        <p:nvPicPr>
          <p:cNvPr id="7170" name="Picture 2"/>
          <p:cNvPicPr>
            <a:picLocks noChangeAspect="1" noChangeArrowheads="1"/>
          </p:cNvPicPr>
          <p:nvPr/>
        </p:nvPicPr>
        <p:blipFill>
          <a:blip r:embed="rId2" cstate="print"/>
          <a:srcRect/>
          <a:stretch>
            <a:fillRect/>
          </a:stretch>
        </p:blipFill>
        <p:spPr bwMode="auto">
          <a:xfrm>
            <a:off x="5715000" y="2952750"/>
            <a:ext cx="2724150" cy="1181100"/>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6172200" y="1504950"/>
            <a:ext cx="1782212" cy="71913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5486400" cy="3962400"/>
          </a:xfrm>
        </p:spPr>
        <p:txBody>
          <a:bodyPr>
            <a:normAutofit fontScale="85000" lnSpcReduction="10000"/>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Replacing syntax is very common in software development.  A common application is changing variable names throughout an app.</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CTRL+H is universal amongst IDEs, to prompt the replacement window.</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It’s important to check the match case and match whole word buttons when doing a replacement, otherwise variable names with different cases will be replaced, and cause a lot of rework.</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Replacing can be very detrimental if not used with caution.  Some replacements can not be undone, and could break the app and cost weeks of work to recover.</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Always be very cautious when using ‘Replace All’ throughout the entire app, and double check your textboxes very carefully.</a:t>
            </a:r>
            <a:endParaRPr lang="en-US" sz="1600" dirty="0" smtClean="0">
              <a:solidFill>
                <a:schemeClr val="tx1">
                  <a:lumMod val="65000"/>
                  <a:lumOff val="35000"/>
                </a:schemeClr>
              </a:solidFill>
              <a:latin typeface="Consolas" pitchFamily="49"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REPLACING</a:t>
            </a:r>
            <a:endParaRPr lang="en-US" sz="2500" u="sng" dirty="0">
              <a:solidFill>
                <a:srgbClr val="3366CC"/>
              </a:solidFill>
              <a:latin typeface="Arial Black" pitchFamily="34" charset="0"/>
            </a:endParaRPr>
          </a:p>
        </p:txBody>
      </p:sp>
      <p:pic>
        <p:nvPicPr>
          <p:cNvPr id="6145" name="Picture 1"/>
          <p:cNvPicPr>
            <a:picLocks noChangeAspect="1" noChangeArrowheads="1"/>
          </p:cNvPicPr>
          <p:nvPr/>
        </p:nvPicPr>
        <p:blipFill>
          <a:blip r:embed="rId2" cstate="print"/>
          <a:srcRect/>
          <a:stretch>
            <a:fillRect/>
          </a:stretch>
        </p:blipFill>
        <p:spPr bwMode="auto">
          <a:xfrm>
            <a:off x="5791200" y="2495550"/>
            <a:ext cx="2914650" cy="847725"/>
          </a:xfrm>
          <a:prstGeom prst="rect">
            <a:avLst/>
          </a:prstGeom>
          <a:noFill/>
          <a:ln w="9525">
            <a:noFill/>
            <a:miter lim="800000"/>
            <a:headEnd/>
            <a:tailEnd/>
          </a:ln>
        </p:spPr>
      </p:pic>
      <p:cxnSp>
        <p:nvCxnSpPr>
          <p:cNvPr id="8" name="Straight Arrow Connector 7"/>
          <p:cNvCxnSpPr/>
          <p:nvPr/>
        </p:nvCxnSpPr>
        <p:spPr>
          <a:xfrm flipH="1" flipV="1">
            <a:off x="6096000" y="3333750"/>
            <a:ext cx="381000" cy="8382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6400800" y="3333750"/>
            <a:ext cx="381000" cy="8382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639</TotalTime>
  <Words>800</Words>
  <Application>Microsoft Office PowerPoint</Application>
  <PresentationFormat>On-screen Show (16:9)</PresentationFormat>
  <Paragraphs>94</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BACKGROUND</vt:lpstr>
      <vt:lpstr>PICKING AN IDE</vt:lpstr>
      <vt:lpstr>COLOR CODING</vt:lpstr>
      <vt:lpstr>INTELLISENSE</vt:lpstr>
      <vt:lpstr>SPELL CHECKING</vt:lpstr>
      <vt:lpstr>DEBUGGING</vt:lpstr>
      <vt:lpstr>NAVIGATION</vt:lpstr>
      <vt:lpstr>REPLACING</vt:lpstr>
      <vt:lpstr>AUTO-FORMATING</vt:lpstr>
      <vt:lpstr>FIND ALL</vt:lpstr>
      <vt:lpstr>TEAM EXPLORER</vt:lpstr>
      <vt:lpstr>TEAM EXPLORER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DIZAD</dc:creator>
  <cp:lastModifiedBy>dizad</cp:lastModifiedBy>
  <cp:revision>282</cp:revision>
  <dcterms:created xsi:type="dcterms:W3CDTF">2018-08-06T22:35:07Z</dcterms:created>
  <dcterms:modified xsi:type="dcterms:W3CDTF">2022-01-16T04:23:27Z</dcterms:modified>
</cp:coreProperties>
</file>