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83" r:id="rId3"/>
    <p:sldId id="330" r:id="rId4"/>
    <p:sldId id="285" r:id="rId5"/>
    <p:sldId id="289" r:id="rId6"/>
    <p:sldId id="335" r:id="rId7"/>
    <p:sldId id="336" r:id="rId8"/>
    <p:sldId id="337" r:id="rId9"/>
    <p:sldId id="338" r:id="rId10"/>
    <p:sldId id="339" r:id="rId11"/>
    <p:sldId id="294" r:id="rId12"/>
    <p:sldId id="290" r:id="rId13"/>
    <p:sldId id="308" r:id="rId14"/>
    <p:sldId id="323" r:id="rId15"/>
    <p:sldId id="331" r:id="rId16"/>
    <p:sldId id="291" r:id="rId17"/>
    <p:sldId id="296" r:id="rId18"/>
    <p:sldId id="286" r:id="rId19"/>
    <p:sldId id="333" r:id="rId20"/>
    <p:sldId id="340" r:id="rId21"/>
    <p:sldId id="297" r:id="rId22"/>
    <p:sldId id="284" r:id="rId23"/>
    <p:sldId id="318" r:id="rId24"/>
    <p:sldId id="315" r:id="rId25"/>
    <p:sldId id="332" r:id="rId26"/>
    <p:sldId id="298" r:id="rId27"/>
    <p:sldId id="299" r:id="rId28"/>
    <p:sldId id="288" r:id="rId29"/>
    <p:sldId id="309" r:id="rId30"/>
    <p:sldId id="334" r:id="rId31"/>
    <p:sldId id="311" r:id="rId32"/>
    <p:sldId id="316" r:id="rId33"/>
    <p:sldId id="313" r:id="rId34"/>
    <p:sldId id="312" r:id="rId35"/>
    <p:sldId id="322" r:id="rId36"/>
    <p:sldId id="314" r:id="rId37"/>
    <p:sldId id="324" r:id="rId38"/>
    <p:sldId id="329" r:id="rId39"/>
    <p:sldId id="325" r:id="rId40"/>
    <p:sldId id="326" r:id="rId41"/>
    <p:sldId id="327" r:id="rId42"/>
    <p:sldId id="328" r:id="rId43"/>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3366CC"/>
    <a:srgbClr val="FF6600"/>
    <a:srgbClr val="00329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4660"/>
  </p:normalViewPr>
  <p:slideViewPr>
    <p:cSldViewPr>
      <p:cViewPr>
        <p:scale>
          <a:sx n="150" d="100"/>
          <a:sy n="150" d="100"/>
        </p:scale>
        <p:origin x="-750" y="-4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4A9CCEFF-0A0A-4D18-9D3D-9390754362B8}" type="datetimeFigureOut">
              <a:rPr lang="en-US" smtClean="0"/>
              <a:pPr/>
              <a:t>9/30/2022</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1F85CFD2-25F4-4B4B-9AA5-C29AFAA7047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85CFD2-25F4-4B4B-9AA5-C29AFAA7047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85CFD2-25F4-4B4B-9AA5-C29AFAA70475}"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85CFD2-25F4-4B4B-9AA5-C29AFAA70475}"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85CFD2-25F4-4B4B-9AA5-C29AFAA70475}" type="slidenum">
              <a:rPr lang="en-US" smtClean="0"/>
              <a:pPr/>
              <a:t>21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85CFD2-25F4-4B4B-9AA5-C29AFAA70475}" type="slidenum">
              <a:rPr lang="en-US" smtClean="0"/>
              <a:pPr/>
              <a:t>25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85CFD2-25F4-4B4B-9AA5-C29AFAA70475}" type="slidenum">
              <a:rPr lang="en-US" smtClean="0"/>
              <a:pPr/>
              <a:t>29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85CFD2-25F4-4B4B-9AA5-C29AFAA70475}" type="slidenum">
              <a:rPr lang="en-US" smtClean="0"/>
              <a:pPr/>
              <a:t>33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85CFD2-25F4-4B4B-9AA5-C29AFAA70475}" type="slidenum">
              <a:rPr lang="en-US" smtClean="0"/>
              <a:pPr/>
              <a:t>37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85CFD2-25F4-4B4B-9AA5-C29AFAA70475}" type="slidenum">
              <a:rPr lang="en-US" smtClean="0"/>
              <a:pPr/>
              <a:t>41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384493-6C2E-4221-B622-2C8A1793D230}" type="datetime1">
              <a:rPr lang="en-US" smtClean="0"/>
              <a:pPr/>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431033-416B-41D0-8B7C-6BFE649EF56E}" type="datetime1">
              <a:rPr lang="en-US" smtClean="0"/>
              <a:pPr/>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25C7E4-0E75-4486-B3A5-5953938EE6C6}" type="datetime1">
              <a:rPr lang="en-US" smtClean="0"/>
              <a:pPr/>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5E0530-5D0A-4ABB-A822-1E5B62D1BA60}" type="datetime1">
              <a:rPr lang="en-US" smtClean="0"/>
              <a:pPr/>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756D5-3761-4DAE-BD2E-27BE66F3E870}" type="datetime1">
              <a:rPr lang="en-US" smtClean="0"/>
              <a:pPr/>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C8C3A4-DC50-4A6A-BEC0-B6AE3C0312C7}" type="datetime1">
              <a:rPr lang="en-US" smtClean="0"/>
              <a:pPr/>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68112E-7F21-47C6-B028-445D7516FF19}" type="datetime1">
              <a:rPr lang="en-US" smtClean="0"/>
              <a:pPr/>
              <a:t>9/30/2022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654EAD-A216-466C-9D37-AC9F19558608}" type="datetime1">
              <a:rPr lang="en-US" smtClean="0"/>
              <a:pPr/>
              <a:t>9/30/2022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5DF199-00E4-4648-AC59-DA20B53EC04E}" type="datetime1">
              <a:rPr lang="en-US" smtClean="0"/>
              <a:pPr/>
              <a:t>9/30/2022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E83A86-787D-4C8E-81CD-32D63D7F2436}" type="datetime1">
              <a:rPr lang="en-US" smtClean="0"/>
              <a:pPr/>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DFEBCF-C80C-41D3-A781-220C2AEF6D17}" type="datetime1">
              <a:rPr lang="en-US" smtClean="0"/>
              <a:pPr/>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B6C2BB0-54A9-4236-9357-C9879649F314}" type="datetime1">
              <a:rPr lang="en-US" smtClean="0"/>
              <a:pPr/>
              <a:t>9/30/2022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3CB9D9F-970B-457E-93DD-7B85396FCE1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www.knowyourworth.site/" TargetMode="External"/><Relationship Id="rId2" Type="http://schemas.openxmlformats.org/officeDocument/2006/relationships/hyperlink" Target="http://www.glassdoor.com/" TargetMode="External"/><Relationship Id="rId1" Type="http://schemas.openxmlformats.org/officeDocument/2006/relationships/slideLayout" Target="../slideLayouts/slideLayout1.xml"/><Relationship Id="rId5" Type="http://schemas.openxmlformats.org/officeDocument/2006/relationships/hyperlink" Target="https://www.bls.gov/" TargetMode="External"/><Relationship Id="rId4" Type="http://schemas.openxmlformats.org/officeDocument/2006/relationships/hyperlink" Target="http://www.levels.fy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66CC"/>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0" y="0"/>
            <a:ext cx="9144000" cy="5143500"/>
          </a:xfrm>
        </p:spPr>
        <p:txBody>
          <a:bodyPr>
            <a:normAutofit/>
          </a:bodyPr>
          <a:lstStyle/>
          <a:p>
            <a:r>
              <a:rPr lang="en-US" sz="3500" u="sng" dirty="0" smtClean="0">
                <a:solidFill>
                  <a:schemeClr val="bg1"/>
                </a:solidFill>
                <a:latin typeface="Arial Black" pitchFamily="34" charset="0"/>
              </a:rPr>
              <a:t>INTERVIEWS</a:t>
            </a:r>
            <a:endParaRPr lang="en-US" sz="3500" u="sng" dirty="0">
              <a:solidFill>
                <a:schemeClr val="bg1"/>
              </a:solidFill>
              <a:latin typeface="Arial Blac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666750"/>
            <a:ext cx="86106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A </a:t>
            </a:r>
            <a:r>
              <a:rPr lang="en-US" sz="2000" dirty="0" err="1" smtClean="0">
                <a:solidFill>
                  <a:schemeClr val="tx1">
                    <a:lumMod val="65000"/>
                    <a:lumOff val="35000"/>
                  </a:schemeClr>
                </a:solidFill>
                <a:latin typeface="Arial" pitchFamily="34" charset="0"/>
                <a:cs typeface="Arial" pitchFamily="34" charset="0"/>
              </a:rPr>
              <a:t>SaaS</a:t>
            </a:r>
            <a:r>
              <a:rPr lang="en-US" sz="2000" dirty="0" smtClean="0">
                <a:solidFill>
                  <a:schemeClr val="tx1">
                    <a:lumMod val="65000"/>
                    <a:lumOff val="35000"/>
                  </a:schemeClr>
                </a:solidFill>
                <a:latin typeface="Arial" pitchFamily="34" charset="0"/>
                <a:cs typeface="Arial" pitchFamily="34" charset="0"/>
              </a:rPr>
              <a:t> company is a company that hosts an application on the internet like a full-stack application for example, as opposed to a video game, or an operating system.</a:t>
            </a:r>
          </a:p>
          <a:p>
            <a:pPr algn="l">
              <a:buFont typeface="Arial" pitchFamily="34" charset="0"/>
              <a:buChar char="●"/>
            </a:pPr>
            <a:r>
              <a:rPr lang="en-US" sz="2000" dirty="0" err="1" smtClean="0">
                <a:solidFill>
                  <a:schemeClr val="tx1">
                    <a:lumMod val="65000"/>
                    <a:lumOff val="35000"/>
                  </a:schemeClr>
                </a:solidFill>
                <a:latin typeface="Arial" pitchFamily="34" charset="0"/>
                <a:cs typeface="Arial" pitchFamily="34" charset="0"/>
              </a:rPr>
              <a:t>SaaS</a:t>
            </a:r>
            <a:r>
              <a:rPr lang="en-US" sz="2000" dirty="0" smtClean="0">
                <a:solidFill>
                  <a:schemeClr val="tx1">
                    <a:lumMod val="65000"/>
                    <a:lumOff val="35000"/>
                  </a:schemeClr>
                </a:solidFill>
                <a:latin typeface="Arial" pitchFamily="34" charset="0"/>
                <a:cs typeface="Arial" pitchFamily="34" charset="0"/>
              </a:rPr>
              <a:t> stands for Software As A Service.</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Examples include </a:t>
            </a:r>
            <a:r>
              <a:rPr lang="en-US" sz="2000" dirty="0" err="1" smtClean="0">
                <a:solidFill>
                  <a:schemeClr val="tx1">
                    <a:lumMod val="65000"/>
                    <a:lumOff val="35000"/>
                  </a:schemeClr>
                </a:solidFill>
                <a:latin typeface="Arial" pitchFamily="34" charset="0"/>
                <a:cs typeface="Arial" pitchFamily="34" charset="0"/>
              </a:rPr>
              <a:t>Salesforce</a:t>
            </a:r>
            <a:r>
              <a:rPr lang="en-US" sz="2000" dirty="0" smtClean="0">
                <a:solidFill>
                  <a:schemeClr val="tx1">
                    <a:lumMod val="65000"/>
                    <a:lumOff val="35000"/>
                  </a:schemeClr>
                </a:solidFill>
                <a:latin typeface="Arial" pitchFamily="34" charset="0"/>
                <a:cs typeface="Arial" pitchFamily="34" charset="0"/>
              </a:rPr>
              <a:t>, </a:t>
            </a:r>
            <a:r>
              <a:rPr lang="en-US" sz="2000" dirty="0" err="1" smtClean="0">
                <a:solidFill>
                  <a:schemeClr val="tx1">
                    <a:lumMod val="65000"/>
                    <a:lumOff val="35000"/>
                  </a:schemeClr>
                </a:solidFill>
                <a:latin typeface="Arial" pitchFamily="34" charset="0"/>
                <a:cs typeface="Arial" pitchFamily="34" charset="0"/>
              </a:rPr>
              <a:t>Microsft</a:t>
            </a:r>
            <a:r>
              <a:rPr lang="en-US" sz="2000" dirty="0" smtClean="0">
                <a:solidFill>
                  <a:schemeClr val="tx1">
                    <a:lumMod val="65000"/>
                    <a:lumOff val="35000"/>
                  </a:schemeClr>
                </a:solidFill>
                <a:latin typeface="Arial" pitchFamily="34" charset="0"/>
                <a:cs typeface="Arial" pitchFamily="34" charset="0"/>
              </a:rPr>
              <a:t>, Adobe Creative Cloud, </a:t>
            </a:r>
            <a:r>
              <a:rPr lang="en-US" sz="2000" dirty="0" err="1" smtClean="0">
                <a:solidFill>
                  <a:schemeClr val="tx1">
                    <a:lumMod val="65000"/>
                    <a:lumOff val="35000"/>
                  </a:schemeClr>
                </a:solidFill>
                <a:latin typeface="Arial" pitchFamily="34" charset="0"/>
                <a:cs typeface="Arial" pitchFamily="34" charset="0"/>
              </a:rPr>
              <a:t>FreshBooks</a:t>
            </a:r>
            <a:r>
              <a:rPr lang="en-US" sz="2000" dirty="0" smtClean="0">
                <a:solidFill>
                  <a:schemeClr val="tx1">
                    <a:lumMod val="65000"/>
                    <a:lumOff val="35000"/>
                  </a:schemeClr>
                </a:solidFill>
                <a:latin typeface="Arial" pitchFamily="34" charset="0"/>
                <a:cs typeface="Arial" pitchFamily="34" charset="0"/>
              </a:rPr>
              <a:t>, </a:t>
            </a:r>
            <a:r>
              <a:rPr lang="en-US" sz="2000" dirty="0" err="1" smtClean="0">
                <a:solidFill>
                  <a:schemeClr val="tx1">
                    <a:lumMod val="65000"/>
                    <a:lumOff val="35000"/>
                  </a:schemeClr>
                </a:solidFill>
                <a:latin typeface="Arial" pitchFamily="34" charset="0"/>
                <a:cs typeface="Arial" pitchFamily="34" charset="0"/>
              </a:rPr>
              <a:t>Paychex</a:t>
            </a:r>
            <a:r>
              <a:rPr lang="en-US" sz="2000" dirty="0" smtClean="0">
                <a:solidFill>
                  <a:schemeClr val="tx1">
                    <a:lumMod val="65000"/>
                    <a:lumOff val="35000"/>
                  </a:schemeClr>
                </a:solidFill>
                <a:latin typeface="Arial" pitchFamily="34" charset="0"/>
                <a:cs typeface="Arial" pitchFamily="34" charset="0"/>
              </a:rPr>
              <a:t>, Google G Suite, </a:t>
            </a:r>
            <a:r>
              <a:rPr lang="en-US" sz="2000" dirty="0" err="1" smtClean="0">
                <a:solidFill>
                  <a:schemeClr val="tx1">
                    <a:lumMod val="65000"/>
                    <a:lumOff val="35000"/>
                  </a:schemeClr>
                </a:solidFill>
                <a:latin typeface="Arial" pitchFamily="34" charset="0"/>
                <a:cs typeface="Arial" pitchFamily="34" charset="0"/>
              </a:rPr>
              <a:t>Xero</a:t>
            </a:r>
            <a:r>
              <a:rPr lang="en-US" sz="2000" dirty="0" smtClean="0">
                <a:solidFill>
                  <a:schemeClr val="tx1">
                    <a:lumMod val="65000"/>
                    <a:lumOff val="35000"/>
                  </a:schemeClr>
                </a:solidFill>
                <a:latin typeface="Arial" pitchFamily="34" charset="0"/>
                <a:cs typeface="Arial" pitchFamily="34" charset="0"/>
              </a:rPr>
              <a:t>, </a:t>
            </a:r>
            <a:r>
              <a:rPr lang="en-US" sz="2000" dirty="0" err="1" smtClean="0">
                <a:solidFill>
                  <a:schemeClr val="tx1">
                    <a:lumMod val="65000"/>
                    <a:lumOff val="35000"/>
                  </a:schemeClr>
                </a:solidFill>
                <a:latin typeface="Arial" pitchFamily="34" charset="0"/>
                <a:cs typeface="Arial" pitchFamily="34" charset="0"/>
              </a:rPr>
              <a:t>Zendesk</a:t>
            </a:r>
            <a:r>
              <a:rPr lang="en-US" sz="2000" dirty="0" smtClean="0">
                <a:solidFill>
                  <a:schemeClr val="tx1">
                    <a:lumMod val="65000"/>
                    <a:lumOff val="35000"/>
                  </a:schemeClr>
                </a:solidFill>
                <a:latin typeface="Arial" pitchFamily="34" charset="0"/>
                <a:cs typeface="Arial" pitchFamily="34" charset="0"/>
              </a:rPr>
              <a:t>, Intuit, and Cisco.</a:t>
            </a: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SAAS</a:t>
            </a:r>
            <a:endParaRPr lang="en-US" sz="2500" u="sng" dirty="0">
              <a:solidFill>
                <a:srgbClr val="3366CC"/>
              </a:solidFill>
              <a:latin typeface="Arial Black"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2057400" y="2800350"/>
            <a:ext cx="5191125" cy="19240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366CC"/>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0" y="0"/>
            <a:ext cx="9144000" cy="5143500"/>
          </a:xfrm>
        </p:spPr>
        <p:txBody>
          <a:bodyPr>
            <a:normAutofit/>
          </a:bodyPr>
          <a:lstStyle/>
          <a:p>
            <a:r>
              <a:rPr lang="en-US" sz="3500" u="sng" dirty="0" smtClean="0">
                <a:solidFill>
                  <a:schemeClr val="bg1"/>
                </a:solidFill>
                <a:latin typeface="Arial Black" pitchFamily="34" charset="0"/>
              </a:rPr>
              <a:t>THE PREP</a:t>
            </a:r>
            <a:endParaRPr lang="en-US" sz="3500" u="sng" dirty="0">
              <a:solidFill>
                <a:schemeClr val="bg1"/>
              </a:solidFill>
              <a:latin typeface="Arial Black"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5181600" cy="3962400"/>
          </a:xfrm>
        </p:spPr>
        <p:txBody>
          <a:bodyPr>
            <a:normAutofit lnSpcReduction="10000"/>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Every developer should read </a:t>
            </a:r>
            <a:r>
              <a:rPr lang="en-US" sz="2000" i="1" dirty="0" smtClean="0">
                <a:solidFill>
                  <a:schemeClr val="tx1">
                    <a:lumMod val="65000"/>
                    <a:lumOff val="35000"/>
                  </a:schemeClr>
                </a:solidFill>
                <a:latin typeface="Arial" pitchFamily="34" charset="0"/>
                <a:cs typeface="Arial" pitchFamily="34" charset="0"/>
              </a:rPr>
              <a:t>Cracking the Coding Interview</a:t>
            </a:r>
            <a:r>
              <a:rPr lang="en-US" sz="2000" dirty="0" smtClean="0">
                <a:solidFill>
                  <a:schemeClr val="tx1">
                    <a:lumMod val="65000"/>
                    <a:lumOff val="35000"/>
                  </a:schemeClr>
                </a:solidFill>
                <a:latin typeface="Arial" pitchFamily="34" charset="0"/>
                <a:cs typeface="Arial" pitchFamily="34" charset="0"/>
              </a:rPr>
              <a:t> before interviewing with companies.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It was written by a software engineer who spent many years as an interviewee and interviewer in FAANG.</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She describes the mindset of interviewers, and why they often reject candidates that you would otherwise think they were excellent.</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She also describes how to best answer some of the most common questions on interviews.</a:t>
            </a:r>
          </a:p>
          <a:p>
            <a:pPr algn="l">
              <a:buFont typeface="Arial" pitchFamily="34" charset="0"/>
              <a:buChar char="●"/>
            </a:pP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CRACKING THE CODING INTERVIEW</a:t>
            </a:r>
            <a:endParaRPr lang="en-US" sz="2500" u="sng" dirty="0">
              <a:solidFill>
                <a:srgbClr val="3366CC"/>
              </a:solidFill>
              <a:latin typeface="Arial Black"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5943600" y="819150"/>
            <a:ext cx="2765877" cy="39433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4267200" cy="3962400"/>
          </a:xfrm>
        </p:spPr>
        <p:txBody>
          <a:bodyPr>
            <a:normAutofit/>
          </a:bodyPr>
          <a:lstStyle/>
          <a:p>
            <a:pPr algn="l">
              <a:buFont typeface="Arial" pitchFamily="34" charset="0"/>
              <a:buChar char="●"/>
            </a:pPr>
            <a:r>
              <a:rPr lang="en-US" sz="2000" dirty="0" err="1" smtClean="0">
                <a:solidFill>
                  <a:schemeClr val="tx1">
                    <a:lumMod val="65000"/>
                    <a:lumOff val="35000"/>
                  </a:schemeClr>
                </a:solidFill>
                <a:latin typeface="Arial" pitchFamily="34" charset="0"/>
                <a:cs typeface="Arial" pitchFamily="34" charset="0"/>
              </a:rPr>
              <a:t>Grokking</a:t>
            </a:r>
            <a:r>
              <a:rPr lang="en-US" sz="2000" dirty="0" smtClean="0">
                <a:solidFill>
                  <a:schemeClr val="tx1">
                    <a:lumMod val="65000"/>
                    <a:lumOff val="35000"/>
                  </a:schemeClr>
                </a:solidFill>
                <a:latin typeface="Arial" pitchFamily="34" charset="0"/>
                <a:cs typeface="Arial" pitchFamily="34" charset="0"/>
              </a:rPr>
              <a:t> algorithms is a secondary source that is also very helpful for algorithms on interviews.</a:t>
            </a:r>
          </a:p>
          <a:p>
            <a:pPr algn="l">
              <a:buFont typeface="Arial" pitchFamily="34" charset="0"/>
              <a:buChar char="●"/>
            </a:pP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GROKKING ALGORITHMS</a:t>
            </a:r>
            <a:endParaRPr lang="en-US" sz="2500" u="sng" dirty="0">
              <a:solidFill>
                <a:srgbClr val="3366CC"/>
              </a:solidFill>
              <a:latin typeface="Arial Black" pitchFamily="34" charset="0"/>
            </a:endParaRPr>
          </a:p>
        </p:txBody>
      </p:sp>
      <p:pic>
        <p:nvPicPr>
          <p:cNvPr id="2" name="Picture 2"/>
          <p:cNvPicPr>
            <a:picLocks noChangeAspect="1" noChangeArrowheads="1"/>
          </p:cNvPicPr>
          <p:nvPr/>
        </p:nvPicPr>
        <p:blipFill>
          <a:blip r:embed="rId2" cstate="print"/>
          <a:srcRect/>
          <a:stretch>
            <a:fillRect/>
          </a:stretch>
        </p:blipFill>
        <p:spPr bwMode="auto">
          <a:xfrm>
            <a:off x="5257800" y="742950"/>
            <a:ext cx="3414397" cy="40767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3429000" y="1504950"/>
            <a:ext cx="5533609" cy="2438400"/>
          </a:xfrm>
          <a:prstGeom prst="rect">
            <a:avLst/>
          </a:prstGeom>
          <a:noFill/>
          <a:ln w="9525">
            <a:noFill/>
            <a:miter lim="800000"/>
            <a:headEnd/>
            <a:tailEnd/>
          </a:ln>
        </p:spPr>
      </p:pic>
      <p:sp>
        <p:nvSpPr>
          <p:cNvPr id="9"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EDUCATION</a:t>
            </a:r>
            <a:endParaRPr lang="en-US" sz="2500" u="sng" dirty="0">
              <a:solidFill>
                <a:srgbClr val="3366CC"/>
              </a:solidFill>
              <a:latin typeface="Arial Black" pitchFamily="34" charset="0"/>
            </a:endParaRPr>
          </a:p>
        </p:txBody>
      </p:sp>
      <p:sp>
        <p:nvSpPr>
          <p:cNvPr id="10" name="Subtitle 2"/>
          <p:cNvSpPr>
            <a:spLocks noGrp="1"/>
          </p:cNvSpPr>
          <p:nvPr>
            <p:ph type="subTitle" idx="1"/>
          </p:nvPr>
        </p:nvSpPr>
        <p:spPr>
          <a:xfrm>
            <a:off x="304800" y="666750"/>
            <a:ext cx="3124200" cy="3962400"/>
          </a:xfrm>
        </p:spPr>
        <p:txBody>
          <a:bodyPr>
            <a:normAutofit fontScale="77500" lnSpcReduction="20000"/>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Experience has more weight than a college degree but a college degree has more weight than a GED or associate’s degree.</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Someone without a college degree would certainly make it in this industry but they would require experience or exceptional abilities.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A lot of </a:t>
            </a:r>
            <a:r>
              <a:rPr lang="en-US" sz="2000" dirty="0" err="1" smtClean="0">
                <a:solidFill>
                  <a:schemeClr val="tx1">
                    <a:lumMod val="65000"/>
                    <a:lumOff val="35000"/>
                  </a:schemeClr>
                </a:solidFill>
                <a:latin typeface="Arial" pitchFamily="34" charset="0"/>
                <a:cs typeface="Arial" pitchFamily="34" charset="0"/>
              </a:rPr>
              <a:t>devs</a:t>
            </a:r>
            <a:r>
              <a:rPr lang="en-US" sz="2000" dirty="0" smtClean="0">
                <a:solidFill>
                  <a:schemeClr val="tx1">
                    <a:lumMod val="65000"/>
                    <a:lumOff val="35000"/>
                  </a:schemeClr>
                </a:solidFill>
                <a:latin typeface="Arial" pitchFamily="34" charset="0"/>
                <a:cs typeface="Arial" pitchFamily="34" charset="0"/>
              </a:rPr>
              <a:t> envy the computer science degree even if they are employed.  Many of them claim to not be treated the same in this industry.  </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A CS degree is probably the most valuable degree a college can offer if you apply to the right companies.</a:t>
            </a:r>
          </a:p>
          <a:p>
            <a:pPr algn="l"/>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42950"/>
            <a:ext cx="86106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Before applying, make sure you have 2 out of 3 of the following elements mastered:</a:t>
            </a:r>
          </a:p>
          <a:p>
            <a:pPr lvl="1" algn="l">
              <a:buFont typeface="Arial" pitchFamily="34" charset="0"/>
              <a:buChar char="●"/>
            </a:pPr>
            <a:r>
              <a:rPr lang="en-US" sz="1800" b="1" dirty="0" smtClean="0">
                <a:solidFill>
                  <a:srgbClr val="3366CC"/>
                </a:solidFill>
                <a:latin typeface="Arial" pitchFamily="34" charset="0"/>
                <a:cs typeface="Arial" pitchFamily="34" charset="0"/>
              </a:rPr>
              <a:t>Experience</a:t>
            </a:r>
          </a:p>
          <a:p>
            <a:pPr lvl="1" algn="l">
              <a:buFont typeface="Arial" pitchFamily="34" charset="0"/>
              <a:buChar char="●"/>
            </a:pPr>
            <a:r>
              <a:rPr lang="en-US" sz="1800" b="1" dirty="0" smtClean="0">
                <a:solidFill>
                  <a:srgbClr val="3366CC"/>
                </a:solidFill>
                <a:latin typeface="Arial" pitchFamily="34" charset="0"/>
                <a:cs typeface="Arial" pitchFamily="34" charset="0"/>
              </a:rPr>
              <a:t>Education</a:t>
            </a:r>
          </a:p>
          <a:p>
            <a:pPr lvl="1" algn="l">
              <a:buFont typeface="Arial" pitchFamily="34" charset="0"/>
              <a:buChar char="●"/>
            </a:pPr>
            <a:r>
              <a:rPr lang="en-US" sz="1800" b="1" dirty="0" smtClean="0">
                <a:solidFill>
                  <a:srgbClr val="3366CC"/>
                </a:solidFill>
                <a:latin typeface="Arial" pitchFamily="34" charset="0"/>
                <a:cs typeface="Arial" pitchFamily="34" charset="0"/>
              </a:rPr>
              <a:t>Portfolio</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If you don’t have at least 2 out of those 3 elements mastered, don’t even bother applying to jobs.  You’ll waste your time and the recruiter’s time.</a:t>
            </a: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BEFORE APPLYING…</a:t>
            </a:r>
            <a:endParaRPr lang="en-US" sz="2500" u="sng" dirty="0">
              <a:solidFill>
                <a:srgbClr val="3366CC"/>
              </a:solidFill>
              <a:latin typeface="Arial Black"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3657600" cy="3962400"/>
          </a:xfrm>
        </p:spPr>
        <p:txBody>
          <a:bodyPr>
            <a:normAutofit fontScale="85000" lnSpcReduction="10000"/>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Leetcode.com is an app where you can practice coding many different kinds of algorithms.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If you have never coded an algorithm before, this may be a good place to start.</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Many software companies, especially the higher paying FAANG companies, almost always have an online assessment with 2-3 </a:t>
            </a:r>
            <a:r>
              <a:rPr lang="en-US" sz="2000" dirty="0" err="1" smtClean="0">
                <a:solidFill>
                  <a:schemeClr val="tx1">
                    <a:lumMod val="65000"/>
                    <a:lumOff val="35000"/>
                  </a:schemeClr>
                </a:solidFill>
                <a:latin typeface="Arial" pitchFamily="34" charset="0"/>
                <a:cs typeface="Arial" pitchFamily="34" charset="0"/>
              </a:rPr>
              <a:t>leet</a:t>
            </a:r>
            <a:r>
              <a:rPr lang="en-US" sz="2000" dirty="0" smtClean="0">
                <a:solidFill>
                  <a:schemeClr val="tx1">
                    <a:lumMod val="65000"/>
                    <a:lumOff val="35000"/>
                  </a:schemeClr>
                </a:solidFill>
                <a:latin typeface="Arial" pitchFamily="34" charset="0"/>
                <a:cs typeface="Arial" pitchFamily="34" charset="0"/>
              </a:rPr>
              <a:t> code type exercises.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These companies will not care if you are Steve Wozniak, you will get rejected if you do not pass their </a:t>
            </a:r>
            <a:r>
              <a:rPr lang="en-US" sz="2000" dirty="0" err="1" smtClean="0">
                <a:solidFill>
                  <a:schemeClr val="tx1">
                    <a:lumMod val="65000"/>
                    <a:lumOff val="35000"/>
                  </a:schemeClr>
                </a:solidFill>
                <a:latin typeface="Arial" pitchFamily="34" charset="0"/>
                <a:cs typeface="Arial" pitchFamily="34" charset="0"/>
              </a:rPr>
              <a:t>leet</a:t>
            </a:r>
            <a:r>
              <a:rPr lang="en-US" sz="2000" dirty="0" smtClean="0">
                <a:solidFill>
                  <a:schemeClr val="tx1">
                    <a:lumMod val="65000"/>
                    <a:lumOff val="35000"/>
                  </a:schemeClr>
                </a:solidFill>
                <a:latin typeface="Arial" pitchFamily="34" charset="0"/>
                <a:cs typeface="Arial" pitchFamily="34" charset="0"/>
              </a:rPr>
              <a:t> code exam.</a:t>
            </a:r>
          </a:p>
          <a:p>
            <a:pPr algn="l">
              <a:buFont typeface="Arial" pitchFamily="34" charset="0"/>
              <a:buChar char="●"/>
            </a:pP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LEET CODING</a:t>
            </a:r>
            <a:endParaRPr lang="en-US" sz="2500" u="sng" dirty="0">
              <a:solidFill>
                <a:srgbClr val="3366CC"/>
              </a:solidFill>
              <a:latin typeface="Arial Black"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4114800" y="1504950"/>
            <a:ext cx="4832731" cy="2387814"/>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819150"/>
            <a:ext cx="85344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One strategy has been to not try to solve any </a:t>
            </a:r>
            <a:r>
              <a:rPr lang="en-US" sz="2000" dirty="0" err="1" smtClean="0">
                <a:solidFill>
                  <a:schemeClr val="tx1">
                    <a:lumMod val="65000"/>
                    <a:lumOff val="35000"/>
                  </a:schemeClr>
                </a:solidFill>
                <a:latin typeface="Arial" pitchFamily="34" charset="0"/>
                <a:cs typeface="Arial" pitchFamily="34" charset="0"/>
              </a:rPr>
              <a:t>leet</a:t>
            </a:r>
            <a:r>
              <a:rPr lang="en-US" sz="2000" dirty="0" smtClean="0">
                <a:solidFill>
                  <a:schemeClr val="tx1">
                    <a:lumMod val="65000"/>
                    <a:lumOff val="35000"/>
                  </a:schemeClr>
                </a:solidFill>
                <a:latin typeface="Arial" pitchFamily="34" charset="0"/>
                <a:cs typeface="Arial" pitchFamily="34" charset="0"/>
              </a:rPr>
              <a:t> codes at all, but instead study the solution and patterns in detail.</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Some have been able to master FAANG interviews over and over again using this strategy.</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When asked about how to make your algorithm more efficient, especially with traversals, it is very common to suggest using a key-value pair dictionary, so that an O(n) efficiency can turn into an O(1).</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Talk through your thought process when doing a coding exercise.  They are more interested in the process than they are about the solution.</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When completing the code, don’t stop there, ask if there are some edge cases you didn’t consider.  Talk about improving efficiency.</a:t>
            </a: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LEET ADVICE</a:t>
            </a:r>
            <a:endParaRPr lang="en-US" sz="2500" u="sng" dirty="0">
              <a:solidFill>
                <a:srgbClr val="3366CC"/>
              </a:solidFill>
              <a:latin typeface="Arial Black"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42950"/>
            <a:ext cx="8610600" cy="3962400"/>
          </a:xfrm>
        </p:spPr>
        <p:txBody>
          <a:bodyPr>
            <a:normAutofit fontScale="85000" lnSpcReduction="20000"/>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If you were an interviewer, and came up with this really cool puzzle, which candidate would you choose?</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Alex took 30 </a:t>
            </a:r>
            <a:r>
              <a:rPr lang="en-US" sz="1600" dirty="0" err="1" smtClean="0">
                <a:solidFill>
                  <a:schemeClr val="tx1">
                    <a:lumMod val="65000"/>
                    <a:lumOff val="35000"/>
                  </a:schemeClr>
                </a:solidFill>
                <a:latin typeface="Arial" pitchFamily="34" charset="0"/>
                <a:cs typeface="Arial" pitchFamily="34" charset="0"/>
              </a:rPr>
              <a:t>mins</a:t>
            </a:r>
            <a:r>
              <a:rPr lang="en-US" sz="1600" dirty="0" smtClean="0">
                <a:solidFill>
                  <a:schemeClr val="tx1">
                    <a:lumMod val="65000"/>
                    <a:lumOff val="35000"/>
                  </a:schemeClr>
                </a:solidFill>
                <a:latin typeface="Arial" pitchFamily="34" charset="0"/>
                <a:cs typeface="Arial" pitchFamily="34" charset="0"/>
              </a:rPr>
              <a:t> to solve it</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Bella took 50 </a:t>
            </a:r>
            <a:r>
              <a:rPr lang="en-US" sz="1600" dirty="0" err="1" smtClean="0">
                <a:solidFill>
                  <a:schemeClr val="tx1">
                    <a:lumMod val="65000"/>
                    <a:lumOff val="35000"/>
                  </a:schemeClr>
                </a:solidFill>
                <a:latin typeface="Arial" pitchFamily="34" charset="0"/>
                <a:cs typeface="Arial" pitchFamily="34" charset="0"/>
              </a:rPr>
              <a:t>mins</a:t>
            </a:r>
            <a:r>
              <a:rPr lang="en-US" sz="1600" dirty="0" smtClean="0">
                <a:solidFill>
                  <a:schemeClr val="tx1">
                    <a:lumMod val="65000"/>
                    <a:lumOff val="35000"/>
                  </a:schemeClr>
                </a:solidFill>
                <a:latin typeface="Arial" pitchFamily="34" charset="0"/>
                <a:cs typeface="Arial" pitchFamily="34" charset="0"/>
              </a:rPr>
              <a:t> to solve it</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Chris was never able to solve it</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Dexter took 15 </a:t>
            </a:r>
            <a:r>
              <a:rPr lang="en-US" sz="1600" dirty="0" err="1" smtClean="0">
                <a:solidFill>
                  <a:schemeClr val="tx1">
                    <a:lumMod val="65000"/>
                    <a:lumOff val="35000"/>
                  </a:schemeClr>
                </a:solidFill>
                <a:latin typeface="Arial" pitchFamily="34" charset="0"/>
                <a:cs typeface="Arial" pitchFamily="34" charset="0"/>
              </a:rPr>
              <a:t>mins</a:t>
            </a:r>
            <a:r>
              <a:rPr lang="en-US" sz="1600" dirty="0" smtClean="0">
                <a:solidFill>
                  <a:schemeClr val="tx1">
                    <a:lumMod val="65000"/>
                    <a:lumOff val="35000"/>
                  </a:schemeClr>
                </a:solidFill>
                <a:latin typeface="Arial" pitchFamily="34" charset="0"/>
                <a:cs typeface="Arial" pitchFamily="34" charset="0"/>
              </a:rPr>
              <a:t> but needed a lot of help</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Ellie took 10 </a:t>
            </a:r>
            <a:r>
              <a:rPr lang="en-US" sz="1600" dirty="0" err="1" smtClean="0">
                <a:solidFill>
                  <a:schemeClr val="tx1">
                    <a:lumMod val="65000"/>
                    <a:lumOff val="35000"/>
                  </a:schemeClr>
                </a:solidFill>
                <a:latin typeface="Arial" pitchFamily="34" charset="0"/>
                <a:cs typeface="Arial" pitchFamily="34" charset="0"/>
              </a:rPr>
              <a:t>mins</a:t>
            </a:r>
            <a:r>
              <a:rPr lang="en-US" sz="1600" dirty="0" smtClean="0">
                <a:solidFill>
                  <a:schemeClr val="tx1">
                    <a:lumMod val="65000"/>
                    <a:lumOff val="35000"/>
                  </a:schemeClr>
                </a:solidFill>
                <a:latin typeface="Arial" pitchFamily="34" charset="0"/>
                <a:cs typeface="Arial" pitchFamily="34" charset="0"/>
              </a:rPr>
              <a:t> to solve it</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Fred took 35 </a:t>
            </a:r>
            <a:r>
              <a:rPr lang="en-US" sz="1600" dirty="0" err="1" smtClean="0">
                <a:solidFill>
                  <a:schemeClr val="tx1">
                    <a:lumMod val="65000"/>
                    <a:lumOff val="35000"/>
                  </a:schemeClr>
                </a:solidFill>
                <a:latin typeface="Arial" pitchFamily="34" charset="0"/>
                <a:cs typeface="Arial" pitchFamily="34" charset="0"/>
              </a:rPr>
              <a:t>mins</a:t>
            </a:r>
            <a:r>
              <a:rPr lang="en-US" sz="1600" dirty="0" smtClean="0">
                <a:solidFill>
                  <a:schemeClr val="tx1">
                    <a:lumMod val="65000"/>
                    <a:lumOff val="35000"/>
                  </a:schemeClr>
                </a:solidFill>
                <a:latin typeface="Arial" pitchFamily="34" charset="0"/>
                <a:cs typeface="Arial" pitchFamily="34" charset="0"/>
              </a:rPr>
              <a:t> to solve it</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Candidates are evaluated based on how well they do against their peers, per the exact same conditions set by the interviewer.</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In this scenario, Ellie would be selected from that pool, even if Ellie’s credentials are a fraction of someone else’s.  </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This method of selection is much more common in FAANG as opposed to every day software mom and pop shops.  </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In non-</a:t>
            </a:r>
            <a:r>
              <a:rPr lang="en-US" sz="2000" dirty="0" err="1" smtClean="0">
                <a:solidFill>
                  <a:schemeClr val="tx1">
                    <a:lumMod val="65000"/>
                    <a:lumOff val="35000"/>
                  </a:schemeClr>
                </a:solidFill>
                <a:latin typeface="Arial" pitchFamily="34" charset="0"/>
                <a:cs typeface="Arial" pitchFamily="34" charset="0"/>
              </a:rPr>
              <a:t>cs</a:t>
            </a:r>
            <a:r>
              <a:rPr lang="en-US" sz="2000" dirty="0" smtClean="0">
                <a:solidFill>
                  <a:schemeClr val="tx1">
                    <a:lumMod val="65000"/>
                    <a:lumOff val="35000"/>
                  </a:schemeClr>
                </a:solidFill>
                <a:latin typeface="Arial" pitchFamily="34" charset="0"/>
                <a:cs typeface="Arial" pitchFamily="34" charset="0"/>
              </a:rPr>
              <a:t> engineering interviews, this method is not used, candidates are mostly hired based on years of experience.</a:t>
            </a: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PUT YOURSELF IN THEIR SHOES…</a:t>
            </a:r>
            <a:endParaRPr lang="en-US" sz="2500" u="sng" dirty="0">
              <a:solidFill>
                <a:srgbClr val="3366CC"/>
              </a:solidFill>
              <a:latin typeface="Arial Black"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42950"/>
            <a:ext cx="86106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Resume should be 1 page.  If you can’t fit it in 1 page, prioritize your accomplishments to the most relevant ones.  Failing to keep one page shows a failure in prioritizing, and portrays a pack-rat mentality.  There are developers with 30 years experience who fit their resume in one page.</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Recruiters care about experience(90%), education(8%), and projects(2%)(i.e. portfolio websites) with significantly different weights to each.  Essentially, experience and education is all recruiters really look for, everything else is fluff, soap, or HVAC ambience.</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GPA is unfortunately an extremely rare indicator for offer success.  GPA is mainly good for college applications, scholarship applications, or unique specialized research positions.</a:t>
            </a: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RESUME</a:t>
            </a:r>
            <a:endParaRPr lang="en-US" sz="2500" u="sng" dirty="0">
              <a:solidFill>
                <a:srgbClr val="3366CC"/>
              </a:solidFill>
              <a:latin typeface="Arial Black"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54864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Interviewing in tech is a skill in itself.  For some companies, it has nothing to do with your credentials, experience, or portfolio, it is a skill set in itself to master.  Some companies will not move you to the next step unless you know something as trivial as SOLID principles.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There are some software jobs that are ridiculously easy yet their interviews are ridiculously hard.</a:t>
            </a:r>
          </a:p>
          <a:p>
            <a:pPr algn="l"/>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BACKGROUND</a:t>
            </a:r>
            <a:endParaRPr lang="en-US" sz="2500" u="sng" dirty="0">
              <a:solidFill>
                <a:srgbClr val="3366CC"/>
              </a:solidFill>
              <a:latin typeface="Arial Black"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6019800" y="819150"/>
            <a:ext cx="2767263" cy="394335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GOOD SITES</a:t>
            </a:r>
            <a:endParaRPr lang="en-US" sz="2500" u="sng" dirty="0">
              <a:solidFill>
                <a:srgbClr val="3366CC"/>
              </a:solidFill>
              <a:latin typeface="Arial Black" pitchFamily="34" charset="0"/>
            </a:endParaRPr>
          </a:p>
        </p:txBody>
      </p:sp>
      <p:pic>
        <p:nvPicPr>
          <p:cNvPr id="29698" name="Picture 2" descr="No alternative text description for this image"/>
          <p:cNvPicPr>
            <a:picLocks noChangeAspect="1" noChangeArrowheads="1"/>
          </p:cNvPicPr>
          <p:nvPr/>
        </p:nvPicPr>
        <p:blipFill>
          <a:blip r:embed="rId2" cstate="print">
            <a:lum bright="10000" contrast="10000"/>
          </a:blip>
          <a:srcRect/>
          <a:stretch>
            <a:fillRect/>
          </a:stretch>
        </p:blipFill>
        <p:spPr bwMode="auto">
          <a:xfrm>
            <a:off x="2743200" y="666750"/>
            <a:ext cx="3505200" cy="4140518"/>
          </a:xfrm>
          <a:prstGeom prst="rect">
            <a:avLst/>
          </a:prstGeom>
          <a:noFill/>
        </p:spPr>
      </p:pic>
      <p:sp>
        <p:nvSpPr>
          <p:cNvPr id="12" name="Rectangle 11"/>
          <p:cNvSpPr/>
          <p:nvPr/>
        </p:nvSpPr>
        <p:spPr>
          <a:xfrm>
            <a:off x="2895600" y="2571750"/>
            <a:ext cx="1295400" cy="457200"/>
          </a:xfrm>
          <a:prstGeom prst="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895600" y="4476750"/>
            <a:ext cx="1295400" cy="152400"/>
          </a:xfrm>
          <a:prstGeom prst="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2000" y="3638550"/>
            <a:ext cx="1295400" cy="152400"/>
          </a:xfrm>
          <a:prstGeom prst="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572000" y="1276350"/>
            <a:ext cx="1295400" cy="152400"/>
          </a:xfrm>
          <a:prstGeom prst="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572000" y="2114550"/>
            <a:ext cx="1295400" cy="152400"/>
          </a:xfrm>
          <a:prstGeom prst="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66CC"/>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0" y="0"/>
            <a:ext cx="9144000" cy="5143500"/>
          </a:xfrm>
        </p:spPr>
        <p:txBody>
          <a:bodyPr>
            <a:normAutofit/>
          </a:bodyPr>
          <a:lstStyle/>
          <a:p>
            <a:r>
              <a:rPr lang="en-US" sz="3500" u="sng" dirty="0" smtClean="0">
                <a:solidFill>
                  <a:schemeClr val="bg1"/>
                </a:solidFill>
                <a:latin typeface="Arial Black" pitchFamily="34" charset="0"/>
              </a:rPr>
              <a:t>THE POSITION</a:t>
            </a:r>
            <a:endParaRPr lang="en-US" sz="3500" u="sng" dirty="0">
              <a:solidFill>
                <a:schemeClr val="bg1"/>
              </a:solidFill>
              <a:latin typeface="Arial Black"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666750"/>
            <a:ext cx="8610600" cy="4267200"/>
          </a:xfrm>
        </p:spPr>
        <p:txBody>
          <a:bodyPr>
            <a:normAutofit lnSpcReduction="10000"/>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Bread and butter</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Shoot for companies where their bread and butter is software only, their culture is usually better.</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Avoid companies that do software as a necessity, but their core business is something else like mfg.</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Top security clearance requirements</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Neighbors interviewed.</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Ex-spouses interviewed.</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Deep credit/police background check.</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TWN required to be exposed i.e. past employment, even for lowest clearance i.e. public trust.</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24/7 on-call</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Must be ready to log in to a pc and dev within 15 </a:t>
            </a:r>
            <a:r>
              <a:rPr lang="en-US" sz="1600" dirty="0" err="1" smtClean="0">
                <a:solidFill>
                  <a:schemeClr val="tx1">
                    <a:lumMod val="65000"/>
                    <a:lumOff val="35000"/>
                  </a:schemeClr>
                </a:solidFill>
                <a:latin typeface="Arial" pitchFamily="34" charset="0"/>
                <a:cs typeface="Arial" pitchFamily="34" charset="0"/>
              </a:rPr>
              <a:t>mins</a:t>
            </a:r>
            <a:r>
              <a:rPr lang="en-US" sz="1600" dirty="0" smtClean="0">
                <a:solidFill>
                  <a:schemeClr val="tx1">
                    <a:lumMod val="65000"/>
                    <a:lumOff val="35000"/>
                  </a:schemeClr>
                </a:solidFill>
                <a:latin typeface="Arial" pitchFamily="34" charset="0"/>
                <a:cs typeface="Arial" pitchFamily="34" charset="0"/>
              </a:rPr>
              <a:t>.</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Often covers a whole week.</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No hangouts/No groceries.</a:t>
            </a: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POSITION RED FLAGS</a:t>
            </a:r>
            <a:endParaRPr lang="en-US" sz="2500" u="sng" dirty="0">
              <a:solidFill>
                <a:srgbClr val="3366CC"/>
              </a:solidFill>
              <a:latin typeface="Arial Black"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666750"/>
            <a:ext cx="8610600" cy="4191000"/>
          </a:xfrm>
        </p:spPr>
        <p:txBody>
          <a:bodyPr>
            <a:normAutofit lnSpcReduction="10000"/>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Size of team</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May be asked to support a complicated system by yourself if there are not a lot of SMEs.</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Could be non-stop hot fixes instead of creative dev.</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Could have unrealistic expectations.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Temporary contracts</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No guarantee of renewals but can be lucrative if you are good at what you do.</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Can sometimes be used to get a head start on popular techs and jump to full-time positions.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Kool-Aid</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Larger companies will have a tendency to fire individuals who don’t fit in.</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Like they say that people have a tendency to hammer the nails that stick out.</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Kool-Aid can mean a company that maintains a high-school/fraternity mentality where culture and habits are not necessarily in the interest in improving the success of a company but more to give the company acceptance in how things are done.</a:t>
            </a: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POSITION RED FLAGS</a:t>
            </a:r>
            <a:endParaRPr lang="en-US" sz="2500" u="sng" dirty="0">
              <a:solidFill>
                <a:srgbClr val="3366CC"/>
              </a:solidFill>
              <a:latin typeface="Arial Black"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42950"/>
            <a:ext cx="86106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Boss is demanding as early as on the interview i.e. ‘why aren’t you wearing a tie’? Or forcing you to use a </a:t>
            </a:r>
            <a:r>
              <a:rPr lang="en-US" sz="2000" dirty="0" err="1" smtClean="0">
                <a:solidFill>
                  <a:schemeClr val="tx1">
                    <a:lumMod val="65000"/>
                    <a:lumOff val="35000"/>
                  </a:schemeClr>
                </a:solidFill>
                <a:latin typeface="Arial" pitchFamily="34" charset="0"/>
                <a:cs typeface="Arial" pitchFamily="34" charset="0"/>
              </a:rPr>
              <a:t>mac</a:t>
            </a:r>
            <a:r>
              <a:rPr lang="en-US" sz="2000" dirty="0" smtClean="0">
                <a:solidFill>
                  <a:schemeClr val="tx1">
                    <a:lumMod val="65000"/>
                    <a:lumOff val="35000"/>
                  </a:schemeClr>
                </a:solidFill>
                <a:latin typeface="Arial" pitchFamily="34" charset="0"/>
                <a:cs typeface="Arial" pitchFamily="34" charset="0"/>
              </a:rPr>
              <a:t> instead of a pc.</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Interview questions that are super complex or theoretical and used to test elitism instead of engineering abilities.  This is common in FAANG interviews.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Asking inappropriate questions like age, ethnicity, or religion.</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It’s ok to walk out of an interview if either party display signs of red flags.</a:t>
            </a: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INTERVIEW RED FLAGS</a:t>
            </a:r>
            <a:endParaRPr lang="en-US" sz="2500" u="sng" dirty="0">
              <a:solidFill>
                <a:srgbClr val="3366CC"/>
              </a:solidFill>
              <a:latin typeface="Arial Black"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366CC"/>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0" y="0"/>
            <a:ext cx="9144000" cy="5143500"/>
          </a:xfrm>
        </p:spPr>
        <p:txBody>
          <a:bodyPr>
            <a:normAutofit/>
          </a:bodyPr>
          <a:lstStyle/>
          <a:p>
            <a:r>
              <a:rPr lang="en-US" sz="3500" u="sng" dirty="0" smtClean="0">
                <a:solidFill>
                  <a:schemeClr val="bg1"/>
                </a:solidFill>
                <a:latin typeface="Arial Black" pitchFamily="34" charset="0"/>
              </a:rPr>
              <a:t>THE INTERVIEW</a:t>
            </a:r>
            <a:endParaRPr lang="en-US" sz="3500" u="sng" dirty="0">
              <a:solidFill>
                <a:schemeClr val="bg1"/>
              </a:solidFill>
              <a:latin typeface="Arial Black"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42950"/>
            <a:ext cx="86106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Describe the SOLID principles?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Describe a few design patterns?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What is a JavaScript closure?</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Describe how you would manage distributed computing?</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What is the difference between null and undefined?</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Why are you looking for a job?</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What are you interested in?</a:t>
            </a: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QUESTIONS THEY ASK YOU</a:t>
            </a:r>
            <a:endParaRPr lang="en-US" sz="2500" u="sng" dirty="0">
              <a:solidFill>
                <a:srgbClr val="3366CC"/>
              </a:solidFill>
              <a:latin typeface="Arial Black"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42950"/>
            <a:ext cx="8610600" cy="3962400"/>
          </a:xfrm>
        </p:spPr>
        <p:txBody>
          <a:bodyPr>
            <a:normAutofit/>
          </a:bodyPr>
          <a:lstStyle/>
          <a:p>
            <a:pPr algn="l">
              <a:buFont typeface="Arial" pitchFamily="34" charset="0"/>
              <a:buChar char="●"/>
            </a:pPr>
            <a:r>
              <a:rPr lang="en-US" sz="2000" b="1" dirty="0" smtClean="0">
                <a:solidFill>
                  <a:schemeClr val="tx1">
                    <a:lumMod val="65000"/>
                    <a:lumOff val="35000"/>
                  </a:schemeClr>
                </a:solidFill>
                <a:latin typeface="Arial" pitchFamily="34" charset="0"/>
                <a:cs typeface="Arial" pitchFamily="34" charset="0"/>
              </a:rPr>
              <a:t>S</a:t>
            </a:r>
            <a:r>
              <a:rPr lang="en-US" sz="2000" dirty="0" smtClean="0">
                <a:solidFill>
                  <a:schemeClr val="tx1">
                    <a:lumMod val="65000"/>
                    <a:lumOff val="35000"/>
                  </a:schemeClr>
                </a:solidFill>
                <a:latin typeface="Arial" pitchFamily="34" charset="0"/>
                <a:cs typeface="Arial" pitchFamily="34" charset="0"/>
              </a:rPr>
              <a:t>-Single responsibility principle </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a class should have one responsibility</a:t>
            </a:r>
          </a:p>
          <a:p>
            <a:pPr algn="l">
              <a:buFont typeface="Arial" pitchFamily="34" charset="0"/>
              <a:buChar char="●"/>
            </a:pPr>
            <a:r>
              <a:rPr lang="en-US" sz="2000" b="1" dirty="0" smtClean="0">
                <a:solidFill>
                  <a:schemeClr val="tx1">
                    <a:lumMod val="65000"/>
                    <a:lumOff val="35000"/>
                  </a:schemeClr>
                </a:solidFill>
                <a:latin typeface="Arial" pitchFamily="34" charset="0"/>
                <a:cs typeface="Arial" pitchFamily="34" charset="0"/>
              </a:rPr>
              <a:t>O</a:t>
            </a:r>
            <a:r>
              <a:rPr lang="en-US" sz="2000" dirty="0" smtClean="0">
                <a:solidFill>
                  <a:schemeClr val="tx1">
                    <a:lumMod val="65000"/>
                    <a:lumOff val="35000"/>
                  </a:schemeClr>
                </a:solidFill>
                <a:latin typeface="Arial" pitchFamily="34" charset="0"/>
                <a:cs typeface="Arial" pitchFamily="34" charset="0"/>
              </a:rPr>
              <a:t>-Open closed principle</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software entities should be open for extension but closed for modification</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It means that it’s ok to modify instances but not templates</a:t>
            </a:r>
          </a:p>
          <a:p>
            <a:pPr algn="l">
              <a:buFont typeface="Arial" pitchFamily="34" charset="0"/>
              <a:buChar char="●"/>
            </a:pPr>
            <a:r>
              <a:rPr lang="en-US" sz="2000" b="1" dirty="0" smtClean="0">
                <a:solidFill>
                  <a:schemeClr val="tx1">
                    <a:lumMod val="65000"/>
                    <a:lumOff val="35000"/>
                  </a:schemeClr>
                </a:solidFill>
                <a:latin typeface="Arial" pitchFamily="34" charset="0"/>
                <a:cs typeface="Arial" pitchFamily="34" charset="0"/>
              </a:rPr>
              <a:t>L</a:t>
            </a:r>
            <a:r>
              <a:rPr lang="en-US" sz="2000" dirty="0" smtClean="0">
                <a:solidFill>
                  <a:schemeClr val="tx1">
                    <a:lumMod val="65000"/>
                    <a:lumOff val="35000"/>
                  </a:schemeClr>
                </a:solidFill>
                <a:latin typeface="Arial" pitchFamily="34" charset="0"/>
                <a:cs typeface="Arial" pitchFamily="34" charset="0"/>
              </a:rPr>
              <a:t>-</a:t>
            </a:r>
            <a:r>
              <a:rPr lang="en-US" sz="2000" dirty="0" err="1" smtClean="0">
                <a:solidFill>
                  <a:schemeClr val="tx1">
                    <a:lumMod val="65000"/>
                    <a:lumOff val="35000"/>
                  </a:schemeClr>
                </a:solidFill>
                <a:latin typeface="Arial" pitchFamily="34" charset="0"/>
                <a:cs typeface="Arial" pitchFamily="34" charset="0"/>
              </a:rPr>
              <a:t>Liskov</a:t>
            </a:r>
            <a:r>
              <a:rPr lang="en-US" sz="2000" dirty="0" smtClean="0">
                <a:solidFill>
                  <a:schemeClr val="tx1">
                    <a:lumMod val="65000"/>
                    <a:lumOff val="35000"/>
                  </a:schemeClr>
                </a:solidFill>
                <a:latin typeface="Arial" pitchFamily="34" charset="0"/>
                <a:cs typeface="Arial" pitchFamily="34" charset="0"/>
              </a:rPr>
              <a:t> substitution principle</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Use inheritance when you plan to use the methods of the super class as is, with minimal modifications.</a:t>
            </a:r>
          </a:p>
          <a:p>
            <a:pPr algn="l">
              <a:buFont typeface="Arial" pitchFamily="34" charset="0"/>
              <a:buChar char="●"/>
            </a:pPr>
            <a:r>
              <a:rPr lang="en-US" sz="2000" b="1" dirty="0" smtClean="0">
                <a:solidFill>
                  <a:schemeClr val="tx1">
                    <a:lumMod val="65000"/>
                    <a:lumOff val="35000"/>
                  </a:schemeClr>
                </a:solidFill>
                <a:latin typeface="Arial" pitchFamily="34" charset="0"/>
                <a:cs typeface="Arial" pitchFamily="34" charset="0"/>
              </a:rPr>
              <a:t>I</a:t>
            </a:r>
            <a:r>
              <a:rPr lang="en-US" sz="2000" dirty="0" smtClean="0">
                <a:solidFill>
                  <a:schemeClr val="tx1">
                    <a:lumMod val="65000"/>
                    <a:lumOff val="35000"/>
                  </a:schemeClr>
                </a:solidFill>
                <a:latin typeface="Arial" pitchFamily="34" charset="0"/>
                <a:cs typeface="Arial" pitchFamily="34" charset="0"/>
              </a:rPr>
              <a:t>-Interface segregation principle</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Use sub interfaces to accommodate more specialized groups of objects</a:t>
            </a:r>
          </a:p>
          <a:p>
            <a:pPr algn="l">
              <a:buFont typeface="Arial" pitchFamily="34" charset="0"/>
              <a:buChar char="●"/>
            </a:pPr>
            <a:r>
              <a:rPr lang="en-US" sz="2000" b="1" dirty="0" smtClean="0">
                <a:solidFill>
                  <a:schemeClr val="tx1">
                    <a:lumMod val="65000"/>
                    <a:lumOff val="35000"/>
                  </a:schemeClr>
                </a:solidFill>
                <a:latin typeface="Arial" pitchFamily="34" charset="0"/>
                <a:cs typeface="Arial" pitchFamily="34" charset="0"/>
              </a:rPr>
              <a:t>D</a:t>
            </a:r>
            <a:r>
              <a:rPr lang="en-US" sz="2000" dirty="0" smtClean="0">
                <a:solidFill>
                  <a:schemeClr val="tx1">
                    <a:lumMod val="65000"/>
                    <a:lumOff val="35000"/>
                  </a:schemeClr>
                </a:solidFill>
                <a:latin typeface="Arial" pitchFamily="34" charset="0"/>
                <a:cs typeface="Arial" pitchFamily="34" charset="0"/>
              </a:rPr>
              <a:t>-Dependency inversion principle</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Depend on abstractions instead of classes</a:t>
            </a: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SOLID PRINCIPLES</a:t>
            </a:r>
            <a:endParaRPr lang="en-US" sz="2500" u="sng" dirty="0">
              <a:solidFill>
                <a:srgbClr val="3366CC"/>
              </a:solidFill>
              <a:latin typeface="Arial Black"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42950"/>
            <a:ext cx="86106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How does your system scale?</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How do you maintain security?</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How many SMEs are on the team?</a:t>
            </a: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QUESTIONS TO ASK THEM</a:t>
            </a:r>
            <a:endParaRPr lang="en-US" sz="2500" u="sng" dirty="0">
              <a:solidFill>
                <a:srgbClr val="3366CC"/>
              </a:solidFill>
              <a:latin typeface="Arial Black"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3366CC"/>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0" y="0"/>
            <a:ext cx="9144000" cy="5143500"/>
          </a:xfrm>
        </p:spPr>
        <p:txBody>
          <a:bodyPr>
            <a:normAutofit/>
          </a:bodyPr>
          <a:lstStyle/>
          <a:p>
            <a:r>
              <a:rPr lang="en-US" sz="3500" u="sng" dirty="0" smtClean="0">
                <a:solidFill>
                  <a:schemeClr val="bg1"/>
                </a:solidFill>
                <a:latin typeface="Arial Black" pitchFamily="34" charset="0"/>
              </a:rPr>
              <a:t>WILL POWER</a:t>
            </a:r>
            <a:endParaRPr lang="en-US" sz="3500" u="sng" dirty="0">
              <a:solidFill>
                <a:schemeClr val="bg1"/>
              </a:solidFill>
              <a:latin typeface="Arial Black"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42950"/>
            <a:ext cx="86106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Recruiting is divided between the engineering department and HR.</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HR orchestrates the interviews, and they are on the candidates side, because their performance is based on the number of hires that are brought on a company.  So it is ok to ask a recruiter questions about how to be successful on the technical interviews.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The engineering interview is going to have phone screens, coding, behavioral, system designs.</a:t>
            </a: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HR VS ENGINEERING</a:t>
            </a:r>
            <a:endParaRPr lang="en-US" sz="2500" u="sng" dirty="0">
              <a:solidFill>
                <a:srgbClr val="3366CC"/>
              </a:solidFill>
              <a:latin typeface="Arial Black"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42950"/>
            <a:ext cx="86106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Interviewing can be exhausting mentally i.e. time consuming, rejections, </a:t>
            </a:r>
            <a:r>
              <a:rPr lang="en-US" sz="2000" dirty="0" err="1" smtClean="0">
                <a:solidFill>
                  <a:schemeClr val="tx1">
                    <a:lumMod val="65000"/>
                    <a:lumOff val="35000"/>
                  </a:schemeClr>
                </a:solidFill>
                <a:latin typeface="Arial" pitchFamily="34" charset="0"/>
                <a:cs typeface="Arial" pitchFamily="34" charset="0"/>
              </a:rPr>
              <a:t>ghostings</a:t>
            </a:r>
            <a:r>
              <a:rPr lang="en-US" sz="2000" dirty="0" smtClean="0">
                <a:solidFill>
                  <a:schemeClr val="tx1">
                    <a:lumMod val="65000"/>
                    <a:lumOff val="35000"/>
                  </a:schemeClr>
                </a:solidFill>
                <a:latin typeface="Arial" pitchFamily="34" charset="0"/>
                <a:cs typeface="Arial" pitchFamily="34" charset="0"/>
              </a:rPr>
              <a:t>,…etc.</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It’s very important to keep applying and not give up.</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Don’t go in an interview looking for an offer, go with the mindset of learning 1 thing.  If you learned 1 thing, you’ve succeeded at that interview.</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Never get attached to a job until you get an offer and start date, because there will be tons of rejections when you are starting and it will hurt if you are too attached.</a:t>
            </a:r>
          </a:p>
          <a:p>
            <a:pPr algn="l">
              <a:buFont typeface="Arial" pitchFamily="34" charset="0"/>
              <a:buChar char="●"/>
            </a:pP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REJECTIONS</a:t>
            </a:r>
            <a:endParaRPr lang="en-US" sz="2500" u="sng" dirty="0">
              <a:solidFill>
                <a:srgbClr val="3366CC"/>
              </a:solidFill>
              <a:latin typeface="Arial Black"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42950"/>
            <a:ext cx="86106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Jumping into an answer without properly asking for further clarifications.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Being confident about an answer that you didn’t really know and ended up getting it wrong. It’s better to say I don’t know than give a wrong answer.  If you don’t know, it’s ok to give a best guess.  Many interviewers will drop their recommendation from a single wrong answer.</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Filling an answer with a lot of fluff as opposed to sticking to the point.</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They give generalized answers instead of specific answers. They have breath but not depth.</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Spaghetti coding i.e. coding any way possible to get the feature to work.  This is not necessarily always a bad thing, but on certain applications that have to maintain a certain level of quality, this can be an issue.</a:t>
            </a:r>
          </a:p>
          <a:p>
            <a:pPr algn="l">
              <a:buFont typeface="Arial" pitchFamily="34" charset="0"/>
              <a:buChar char="●"/>
            </a:pP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AVOID JUNIOR DEV HABITS</a:t>
            </a:r>
            <a:endParaRPr lang="en-US" sz="2500" u="sng" dirty="0">
              <a:solidFill>
                <a:srgbClr val="3366CC"/>
              </a:solidFill>
              <a:latin typeface="Arial Black"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914400" y="209550"/>
            <a:ext cx="7412366" cy="46482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366CC"/>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0" y="0"/>
            <a:ext cx="9144000" cy="5143500"/>
          </a:xfrm>
        </p:spPr>
        <p:txBody>
          <a:bodyPr>
            <a:normAutofit/>
          </a:bodyPr>
          <a:lstStyle/>
          <a:p>
            <a:r>
              <a:rPr lang="en-US" sz="3500" u="sng" dirty="0" smtClean="0">
                <a:solidFill>
                  <a:schemeClr val="bg1"/>
                </a:solidFill>
                <a:latin typeface="Arial Black" pitchFamily="34" charset="0"/>
              </a:rPr>
              <a:t>JUMPING SHIP</a:t>
            </a:r>
            <a:endParaRPr lang="en-US" sz="3500" u="sng" dirty="0">
              <a:solidFill>
                <a:schemeClr val="bg1"/>
              </a:solidFill>
              <a:latin typeface="Arial Black"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42950"/>
            <a:ext cx="8382000" cy="4114800"/>
          </a:xfrm>
        </p:spPr>
        <p:txBody>
          <a:bodyPr>
            <a:normAutofit fontScale="92500" lnSpcReduction="10000"/>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Jumping ship is one of the easiest ways to climb the corporate ladder and earn a pay boost.</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Loyalty only benefits the employer, not the employee.</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Since hiring budgets are often higher than retention budgets, new associates with less experience and less value to a company can often be paid more than associates who have several years with the company.</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A typical annual merit increase is 1% - 3%, but jumping ship can go as high as 300%.</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Although jumping ship will provide a pay boost, there is also a chance that the new job will not be an upgrade to your old job.  It could be toxic, the boss could be incompetent, and the expectations could be unrealistic.</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In some cases, you may end up losing your job after a few months, so it’s very important to jump ship with caution.</a:t>
            </a:r>
          </a:p>
          <a:p>
            <a:pPr algn="l">
              <a:buFont typeface="Arial" pitchFamily="34" charset="0"/>
              <a:buChar char="●"/>
            </a:pP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JUMPING SHIP</a:t>
            </a:r>
            <a:endParaRPr lang="en-US" sz="2500" u="sng" dirty="0">
              <a:solidFill>
                <a:srgbClr val="3366CC"/>
              </a:solidFill>
              <a:latin typeface="Arial Black"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42950"/>
            <a:ext cx="42672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Tech jobs are like mine fields.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Some are amazing, others are mines.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Learn to navigate the mines.</a:t>
            </a:r>
          </a:p>
          <a:p>
            <a:pPr algn="l">
              <a:buFont typeface="Arial" pitchFamily="34" charset="0"/>
              <a:buChar char="●"/>
            </a:pP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TECH JOBS ARE LIKE MINE FIELDS</a:t>
            </a:r>
            <a:endParaRPr lang="en-US" sz="2500" u="sng" dirty="0">
              <a:solidFill>
                <a:srgbClr val="3366CC"/>
              </a:solidFill>
              <a:latin typeface="Arial Black"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4724400" y="742950"/>
            <a:ext cx="4153457" cy="408622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143000" y="0"/>
            <a:ext cx="6940496" cy="51435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3366CC"/>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0" y="0"/>
            <a:ext cx="9144000" cy="5143500"/>
          </a:xfrm>
        </p:spPr>
        <p:txBody>
          <a:bodyPr>
            <a:normAutofit/>
          </a:bodyPr>
          <a:lstStyle/>
          <a:p>
            <a:r>
              <a:rPr lang="en-US" sz="3500" u="sng" dirty="0" smtClean="0">
                <a:solidFill>
                  <a:schemeClr val="bg1"/>
                </a:solidFill>
                <a:latin typeface="Arial Black" pitchFamily="34" charset="0"/>
              </a:rPr>
              <a:t>NEGOTIATING</a:t>
            </a:r>
            <a:endParaRPr lang="en-US" sz="3500" u="sng" dirty="0">
              <a:solidFill>
                <a:schemeClr val="bg1"/>
              </a:solidFill>
              <a:latin typeface="Arial Black"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42950"/>
            <a:ext cx="86106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100% remote, no relocation</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no startup environment</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no hot fix/bug troubleshooting type work</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no mouse monitoring</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no bad leads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no bad stacks</a:t>
            </a: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CAN BE MORE SELECTIVE WITH EXPERIENCE</a:t>
            </a:r>
            <a:endParaRPr lang="en-US" sz="2500" u="sng" dirty="0">
              <a:solidFill>
                <a:srgbClr val="3366CC"/>
              </a:solidFill>
              <a:latin typeface="Arial Black"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42950"/>
            <a:ext cx="83820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If an offer is made, make sure to negotiate for a good rate.</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hlinkClick r:id="rId2"/>
              </a:rPr>
              <a:t>www.glassdoor.com</a:t>
            </a:r>
            <a:r>
              <a:rPr lang="en-US" sz="2000" dirty="0" smtClean="0">
                <a:solidFill>
                  <a:schemeClr val="tx1">
                    <a:lumMod val="65000"/>
                    <a:lumOff val="35000"/>
                  </a:schemeClr>
                </a:solidFill>
                <a:latin typeface="Arial" pitchFamily="34" charset="0"/>
                <a:cs typeface="Arial" pitchFamily="34" charset="0"/>
              </a:rPr>
              <a:t>, </a:t>
            </a:r>
            <a:r>
              <a:rPr lang="en-US" sz="2000" dirty="0" smtClean="0">
                <a:solidFill>
                  <a:schemeClr val="tx1">
                    <a:lumMod val="65000"/>
                    <a:lumOff val="35000"/>
                  </a:schemeClr>
                </a:solidFill>
                <a:latin typeface="Arial" pitchFamily="34" charset="0"/>
                <a:cs typeface="Arial" pitchFamily="34" charset="0"/>
                <a:hlinkClick r:id="rId3"/>
              </a:rPr>
              <a:t>www.knowyourworth.site</a:t>
            </a:r>
            <a:r>
              <a:rPr lang="en-US" sz="2000" dirty="0" smtClean="0">
                <a:solidFill>
                  <a:schemeClr val="tx1">
                    <a:lumMod val="65000"/>
                    <a:lumOff val="35000"/>
                  </a:schemeClr>
                </a:solidFill>
                <a:latin typeface="Arial" pitchFamily="34" charset="0"/>
                <a:cs typeface="Arial" pitchFamily="34" charset="0"/>
              </a:rPr>
              <a:t>, </a:t>
            </a:r>
            <a:r>
              <a:rPr lang="en-US" sz="2000" dirty="0" smtClean="0">
                <a:solidFill>
                  <a:schemeClr val="tx1">
                    <a:lumMod val="65000"/>
                    <a:lumOff val="35000"/>
                  </a:schemeClr>
                </a:solidFill>
                <a:latin typeface="Arial" pitchFamily="34" charset="0"/>
                <a:cs typeface="Arial" pitchFamily="34" charset="0"/>
                <a:hlinkClick r:id="rId4"/>
              </a:rPr>
              <a:t>www.levels.fyi</a:t>
            </a:r>
            <a:r>
              <a:rPr lang="en-US" sz="2000" dirty="0" smtClean="0">
                <a:solidFill>
                  <a:schemeClr val="tx1">
                    <a:lumMod val="65000"/>
                    <a:lumOff val="35000"/>
                  </a:schemeClr>
                </a:solidFill>
                <a:latin typeface="Arial" pitchFamily="34" charset="0"/>
                <a:cs typeface="Arial" pitchFamily="34" charset="0"/>
              </a:rPr>
              <a:t>, and </a:t>
            </a:r>
            <a:r>
              <a:rPr lang="en-US" sz="2000" dirty="0" smtClean="0">
                <a:solidFill>
                  <a:schemeClr val="tx1">
                    <a:lumMod val="65000"/>
                    <a:lumOff val="35000"/>
                  </a:schemeClr>
                </a:solidFill>
                <a:latin typeface="Arial" pitchFamily="34" charset="0"/>
                <a:cs typeface="Arial" pitchFamily="34" charset="0"/>
                <a:hlinkClick r:id="rId5"/>
              </a:rPr>
              <a:t>https://www.bls.gov/</a:t>
            </a:r>
            <a:r>
              <a:rPr lang="en-US" sz="2000" dirty="0" smtClean="0">
                <a:solidFill>
                  <a:schemeClr val="tx1">
                    <a:lumMod val="65000"/>
                    <a:lumOff val="35000"/>
                  </a:schemeClr>
                </a:solidFill>
                <a:latin typeface="Arial" pitchFamily="34" charset="0"/>
                <a:cs typeface="Arial" pitchFamily="34" charset="0"/>
              </a:rPr>
              <a:t> show how much software engineers will make based off experience.</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The current rate is $50k/yr - $200k/yr, with an average of around $120k/yr.</a:t>
            </a:r>
          </a:p>
          <a:p>
            <a:pPr algn="l"/>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NEGOTIATING</a:t>
            </a:r>
            <a:endParaRPr lang="en-US" sz="2500" u="sng" dirty="0">
              <a:solidFill>
                <a:srgbClr val="3366CC"/>
              </a:solidFill>
              <a:latin typeface="Arial Black"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42950"/>
            <a:ext cx="86106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Companies can either hire a </a:t>
            </a:r>
            <a:r>
              <a:rPr lang="en-US" sz="2000" b="1" dirty="0" smtClean="0">
                <a:solidFill>
                  <a:schemeClr val="tx1">
                    <a:lumMod val="65000"/>
                    <a:lumOff val="35000"/>
                  </a:schemeClr>
                </a:solidFill>
                <a:latin typeface="Arial" pitchFamily="34" charset="0"/>
                <a:cs typeface="Arial" pitchFamily="34" charset="0"/>
              </a:rPr>
              <a:t>true negative</a:t>
            </a:r>
            <a:r>
              <a:rPr lang="en-US" sz="2000" dirty="0" smtClean="0">
                <a:solidFill>
                  <a:schemeClr val="tx1">
                    <a:lumMod val="65000"/>
                    <a:lumOff val="35000"/>
                  </a:schemeClr>
                </a:solidFill>
                <a:latin typeface="Arial" pitchFamily="34" charset="0"/>
                <a:cs typeface="Arial" pitchFamily="34" charset="0"/>
              </a:rPr>
              <a:t>, </a:t>
            </a:r>
            <a:r>
              <a:rPr lang="en-US" sz="2000" b="1" dirty="0" smtClean="0">
                <a:solidFill>
                  <a:schemeClr val="tx1">
                    <a:lumMod val="65000"/>
                    <a:lumOff val="35000"/>
                  </a:schemeClr>
                </a:solidFill>
                <a:latin typeface="Arial" pitchFamily="34" charset="0"/>
                <a:cs typeface="Arial" pitchFamily="34" charset="0"/>
              </a:rPr>
              <a:t>true positive</a:t>
            </a:r>
            <a:r>
              <a:rPr lang="en-US" sz="2000" dirty="0" smtClean="0">
                <a:solidFill>
                  <a:schemeClr val="tx1">
                    <a:lumMod val="65000"/>
                    <a:lumOff val="35000"/>
                  </a:schemeClr>
                </a:solidFill>
                <a:latin typeface="Arial" pitchFamily="34" charset="0"/>
                <a:cs typeface="Arial" pitchFamily="34" charset="0"/>
              </a:rPr>
              <a:t>, </a:t>
            </a:r>
            <a:r>
              <a:rPr lang="en-US" sz="2000" b="1" dirty="0" smtClean="0">
                <a:solidFill>
                  <a:schemeClr val="tx1">
                    <a:lumMod val="65000"/>
                    <a:lumOff val="35000"/>
                  </a:schemeClr>
                </a:solidFill>
                <a:latin typeface="Arial" pitchFamily="34" charset="0"/>
                <a:cs typeface="Arial" pitchFamily="34" charset="0"/>
              </a:rPr>
              <a:t>false negative</a:t>
            </a:r>
            <a:r>
              <a:rPr lang="en-US" sz="2000" dirty="0" smtClean="0">
                <a:solidFill>
                  <a:schemeClr val="tx1">
                    <a:lumMod val="65000"/>
                    <a:lumOff val="35000"/>
                  </a:schemeClr>
                </a:solidFill>
                <a:latin typeface="Arial" pitchFamily="34" charset="0"/>
                <a:cs typeface="Arial" pitchFamily="34" charset="0"/>
              </a:rPr>
              <a:t>, or </a:t>
            </a:r>
            <a:r>
              <a:rPr lang="en-US" sz="2000" b="1" dirty="0" smtClean="0">
                <a:solidFill>
                  <a:schemeClr val="tx1">
                    <a:lumMod val="65000"/>
                    <a:lumOff val="35000"/>
                  </a:schemeClr>
                </a:solidFill>
                <a:latin typeface="Arial" pitchFamily="34" charset="0"/>
                <a:cs typeface="Arial" pitchFamily="34" charset="0"/>
              </a:rPr>
              <a:t>false positive</a:t>
            </a:r>
            <a:r>
              <a:rPr lang="en-US" sz="2000" dirty="0" smtClean="0">
                <a:solidFill>
                  <a:schemeClr val="tx1">
                    <a:lumMod val="65000"/>
                    <a:lumOff val="35000"/>
                  </a:schemeClr>
                </a:solidFill>
                <a:latin typeface="Arial" pitchFamily="34" charset="0"/>
                <a:cs typeface="Arial" pitchFamily="34" charset="0"/>
              </a:rPr>
              <a:t>.</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A </a:t>
            </a:r>
            <a:r>
              <a:rPr lang="en-US" sz="2000" b="1" dirty="0" smtClean="0">
                <a:solidFill>
                  <a:schemeClr val="tx1">
                    <a:lumMod val="65000"/>
                    <a:lumOff val="35000"/>
                  </a:schemeClr>
                </a:solidFill>
                <a:latin typeface="Arial" pitchFamily="34" charset="0"/>
                <a:cs typeface="Arial" pitchFamily="34" charset="0"/>
              </a:rPr>
              <a:t>true negative </a:t>
            </a:r>
            <a:r>
              <a:rPr lang="en-US" sz="2000" dirty="0" smtClean="0">
                <a:solidFill>
                  <a:schemeClr val="tx1">
                    <a:lumMod val="65000"/>
                    <a:lumOff val="35000"/>
                  </a:schemeClr>
                </a:solidFill>
                <a:latin typeface="Arial" pitchFamily="34" charset="0"/>
                <a:cs typeface="Arial" pitchFamily="34" charset="0"/>
              </a:rPr>
              <a:t>and </a:t>
            </a:r>
            <a:r>
              <a:rPr lang="en-US" sz="2000" b="1" dirty="0" smtClean="0">
                <a:solidFill>
                  <a:schemeClr val="tx1">
                    <a:lumMod val="65000"/>
                    <a:lumOff val="35000"/>
                  </a:schemeClr>
                </a:solidFill>
                <a:latin typeface="Arial" pitchFamily="34" charset="0"/>
                <a:cs typeface="Arial" pitchFamily="34" charset="0"/>
              </a:rPr>
              <a:t>true positive </a:t>
            </a:r>
            <a:r>
              <a:rPr lang="en-US" sz="2000" dirty="0" smtClean="0">
                <a:solidFill>
                  <a:schemeClr val="tx1">
                    <a:lumMod val="65000"/>
                    <a:lumOff val="35000"/>
                  </a:schemeClr>
                </a:solidFill>
                <a:latin typeface="Arial" pitchFamily="34" charset="0"/>
                <a:cs typeface="Arial" pitchFamily="34" charset="0"/>
              </a:rPr>
              <a:t>means they assumed the candidate correctly per their performance.</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A </a:t>
            </a:r>
            <a:r>
              <a:rPr lang="en-US" sz="2000" b="1" dirty="0" smtClean="0">
                <a:solidFill>
                  <a:schemeClr val="tx1">
                    <a:lumMod val="65000"/>
                    <a:lumOff val="35000"/>
                  </a:schemeClr>
                </a:solidFill>
                <a:latin typeface="Arial" pitchFamily="34" charset="0"/>
                <a:cs typeface="Arial" pitchFamily="34" charset="0"/>
              </a:rPr>
              <a:t>false negative </a:t>
            </a:r>
            <a:r>
              <a:rPr lang="en-US" sz="2000" dirty="0" smtClean="0">
                <a:solidFill>
                  <a:schemeClr val="tx1">
                    <a:lumMod val="65000"/>
                    <a:lumOff val="35000"/>
                  </a:schemeClr>
                </a:solidFill>
                <a:latin typeface="Arial" pitchFamily="34" charset="0"/>
                <a:cs typeface="Arial" pitchFamily="34" charset="0"/>
              </a:rPr>
              <a:t>is a candidate they rejected but was actually a good candidate.  Although this occurs from time to time, companies are aware that these misses will occur.</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A </a:t>
            </a:r>
            <a:r>
              <a:rPr lang="en-US" sz="2000" b="1" dirty="0" smtClean="0">
                <a:solidFill>
                  <a:schemeClr val="tx1">
                    <a:lumMod val="65000"/>
                    <a:lumOff val="35000"/>
                  </a:schemeClr>
                </a:solidFill>
                <a:latin typeface="Arial" pitchFamily="34" charset="0"/>
                <a:cs typeface="Arial" pitchFamily="34" charset="0"/>
              </a:rPr>
              <a:t>false positive</a:t>
            </a:r>
            <a:r>
              <a:rPr lang="en-US" sz="2000" dirty="0" smtClean="0">
                <a:solidFill>
                  <a:schemeClr val="tx1">
                    <a:lumMod val="65000"/>
                    <a:lumOff val="35000"/>
                  </a:schemeClr>
                </a:solidFill>
                <a:latin typeface="Arial" pitchFamily="34" charset="0"/>
                <a:cs typeface="Arial" pitchFamily="34" charset="0"/>
              </a:rPr>
              <a:t> is a candidate that was accepted but was actually a bad candidate.  These occasions are the most costly to companies.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It is assumed that someone who does well on an interview, will do well on the job, even though interview skills may have nothing to do with the job.</a:t>
            </a: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HIRING THE WRONG CANDIDATE</a:t>
            </a:r>
            <a:endParaRPr lang="en-US" sz="2500" u="sng" dirty="0">
              <a:solidFill>
                <a:srgbClr val="3366CC"/>
              </a:solidFill>
              <a:latin typeface="Arial Black"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42950"/>
            <a:ext cx="37338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A good rule of thumb is that your salary should keep up with your odometer.</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If your odometer is higher than your pay, you need a raise.</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The market value of a software engineer increases by $10-$15k for every year of experience they get.</a:t>
            </a:r>
          </a:p>
          <a:p>
            <a:pPr algn="l">
              <a:buFont typeface="Arial" pitchFamily="34" charset="0"/>
              <a:buChar char="●"/>
            </a:pP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ODOMETER</a:t>
            </a:r>
            <a:endParaRPr lang="en-US" sz="2500" u="sng" dirty="0">
              <a:solidFill>
                <a:srgbClr val="3366CC"/>
              </a:solidFill>
              <a:latin typeface="Arial Black" pitchFamily="34" charset="0"/>
            </a:endParaRPr>
          </a:p>
        </p:txBody>
      </p:sp>
      <p:pic>
        <p:nvPicPr>
          <p:cNvPr id="1026" name="Picture 2" descr="https://images.craigslist.org/01414_4ea1jAl16Voz_0CI0t2_600x450.jpg"/>
          <p:cNvPicPr>
            <a:picLocks noChangeAspect="1" noChangeArrowheads="1"/>
          </p:cNvPicPr>
          <p:nvPr/>
        </p:nvPicPr>
        <p:blipFill>
          <a:blip r:embed="rId2" cstate="print"/>
          <a:srcRect/>
          <a:stretch>
            <a:fillRect/>
          </a:stretch>
        </p:blipFill>
        <p:spPr bwMode="auto">
          <a:xfrm>
            <a:off x="4343400" y="971550"/>
            <a:ext cx="4495800" cy="337185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3366CC"/>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0" y="0"/>
            <a:ext cx="9144000" cy="5143500"/>
          </a:xfrm>
        </p:spPr>
        <p:txBody>
          <a:bodyPr>
            <a:normAutofit/>
          </a:bodyPr>
          <a:lstStyle/>
          <a:p>
            <a:r>
              <a:rPr lang="en-US" sz="3500" u="sng" dirty="0" smtClean="0">
                <a:solidFill>
                  <a:schemeClr val="bg1"/>
                </a:solidFill>
                <a:latin typeface="Arial Black" pitchFamily="34" charset="0"/>
              </a:rPr>
              <a:t>OTHER</a:t>
            </a:r>
            <a:endParaRPr lang="en-US" sz="3500" u="sng" dirty="0">
              <a:solidFill>
                <a:schemeClr val="bg1"/>
              </a:solidFill>
              <a:latin typeface="Arial Black"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42950"/>
            <a:ext cx="86106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Very few companies have a policy of not responding to candidates if they reject.</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Candidates can usually re-apply to a company after 6 months to 1 year but even though this is what they say, many companies usually don’t give you another shot if </a:t>
            </a:r>
            <a:r>
              <a:rPr lang="en-US" sz="2000" smtClean="0">
                <a:solidFill>
                  <a:schemeClr val="tx1">
                    <a:lumMod val="65000"/>
                    <a:lumOff val="35000"/>
                  </a:schemeClr>
                </a:solidFill>
                <a:latin typeface="Arial" pitchFamily="34" charset="0"/>
                <a:cs typeface="Arial" pitchFamily="34" charset="0"/>
              </a:rPr>
              <a:t>you failed.</a:t>
            </a: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NOTES</a:t>
            </a:r>
            <a:endParaRPr lang="en-US" sz="2500" u="sng" dirty="0">
              <a:solidFill>
                <a:srgbClr val="3366CC"/>
              </a:solidFill>
              <a:latin typeface="Arial Black"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42950"/>
            <a:ext cx="86106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Interviewers often ask easily acquirable questions and assume the candidate is good.</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Easily acquirable questions are questions you can study for the day before and say nothing in depth about someone’s dev abilities.</a:t>
            </a: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WHY FALSE POSITIVES ARE HIRED</a:t>
            </a:r>
            <a:endParaRPr lang="en-US" sz="2500" u="sng" dirty="0">
              <a:solidFill>
                <a:srgbClr val="3366CC"/>
              </a:solidFill>
              <a:latin typeface="Arial Black"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366CC"/>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0" y="0"/>
            <a:ext cx="9144000" cy="5143500"/>
          </a:xfrm>
        </p:spPr>
        <p:txBody>
          <a:bodyPr>
            <a:normAutofit/>
          </a:bodyPr>
          <a:lstStyle/>
          <a:p>
            <a:r>
              <a:rPr lang="en-US" sz="3500" u="sng" dirty="0" smtClean="0">
                <a:solidFill>
                  <a:schemeClr val="bg1"/>
                </a:solidFill>
                <a:latin typeface="Arial Black" pitchFamily="34" charset="0"/>
              </a:rPr>
              <a:t>TYPES OF COMPANIES</a:t>
            </a:r>
            <a:endParaRPr lang="en-US" sz="3500" u="sng" dirty="0">
              <a:solidFill>
                <a:schemeClr val="bg1"/>
              </a:solidFill>
              <a:latin typeface="Arial Black"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42950"/>
            <a:ext cx="84582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FAANG companies are known as the ivy league of tech companies.  They pay the highest but also have the highest selectivity.  In fact, it’s 20X harder to get into Google than it is to get into Harvard.  Only 1 in 500 Google applicants get an offer.</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FAANG companies include </a:t>
            </a:r>
            <a:r>
              <a:rPr lang="en-US" sz="2000" dirty="0" err="1" smtClean="0">
                <a:solidFill>
                  <a:schemeClr val="tx1">
                    <a:lumMod val="65000"/>
                    <a:lumOff val="35000"/>
                  </a:schemeClr>
                </a:solidFill>
                <a:latin typeface="Arial" pitchFamily="34" charset="0"/>
                <a:cs typeface="Arial" pitchFamily="34" charset="0"/>
              </a:rPr>
              <a:t>Facebook</a:t>
            </a:r>
            <a:r>
              <a:rPr lang="en-US" sz="2000" dirty="0" smtClean="0">
                <a:solidFill>
                  <a:schemeClr val="tx1">
                    <a:lumMod val="65000"/>
                    <a:lumOff val="35000"/>
                  </a:schemeClr>
                </a:solidFill>
                <a:latin typeface="Arial" pitchFamily="34" charset="0"/>
                <a:cs typeface="Arial" pitchFamily="34" charset="0"/>
              </a:rPr>
              <a:t>, Apple, Amazon, Netflix, Google.</a:t>
            </a: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FAANG AKA MANGA AKA MAMAA</a:t>
            </a:r>
            <a:endParaRPr lang="en-US" sz="2500" u="sng" dirty="0">
              <a:solidFill>
                <a:srgbClr val="3366CC"/>
              </a:solidFill>
              <a:latin typeface="Arial Black" pitchFamily="34" charset="0"/>
            </a:endParaRPr>
          </a:p>
        </p:txBody>
      </p:sp>
      <p:pic>
        <p:nvPicPr>
          <p:cNvPr id="1026" name="Picture 2"/>
          <p:cNvPicPr>
            <a:picLocks noChangeAspect="1" noChangeArrowheads="1"/>
          </p:cNvPicPr>
          <p:nvPr/>
        </p:nvPicPr>
        <p:blipFill>
          <a:blip r:embed="rId2" cstate="print">
            <a:lum bright="5000"/>
          </a:blip>
          <a:srcRect/>
          <a:stretch>
            <a:fillRect/>
          </a:stretch>
        </p:blipFill>
        <p:spPr bwMode="auto">
          <a:xfrm>
            <a:off x="2286000" y="2495550"/>
            <a:ext cx="5006130" cy="16002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42950"/>
            <a:ext cx="84582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Google is known for work-life-balance.</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Meta is known for more work but faster promotions.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Amazon is known for team dependency and high sign on $.</a:t>
            </a: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FAANG DIFFERENCES</a:t>
            </a:r>
            <a:endParaRPr lang="en-US" sz="2500" u="sng" dirty="0">
              <a:solidFill>
                <a:srgbClr val="3366CC"/>
              </a:solidFill>
              <a:latin typeface="Arial Black"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42950"/>
            <a:ext cx="86106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Big-N are similar to FAANG but </a:t>
            </a:r>
            <a:r>
              <a:rPr lang="en-US" sz="2000" dirty="0" err="1" smtClean="0">
                <a:solidFill>
                  <a:schemeClr val="tx1">
                    <a:lumMod val="65000"/>
                    <a:lumOff val="35000"/>
                  </a:schemeClr>
                </a:solidFill>
                <a:latin typeface="Arial" pitchFamily="34" charset="0"/>
                <a:cs typeface="Arial" pitchFamily="34" charset="0"/>
              </a:rPr>
              <a:t>accompase</a:t>
            </a:r>
            <a:r>
              <a:rPr lang="en-US" sz="2000" dirty="0" smtClean="0">
                <a:solidFill>
                  <a:schemeClr val="tx1">
                    <a:lumMod val="65000"/>
                    <a:lumOff val="35000"/>
                  </a:schemeClr>
                </a:solidFill>
                <a:latin typeface="Arial" pitchFamily="34" charset="0"/>
                <a:cs typeface="Arial" pitchFamily="34" charset="0"/>
              </a:rPr>
              <a:t> a wider range of high-end tech companies.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Example Big-N companies include </a:t>
            </a:r>
            <a:r>
              <a:rPr lang="en-US" sz="2000" dirty="0" err="1" smtClean="0">
                <a:solidFill>
                  <a:schemeClr val="tx1">
                    <a:lumMod val="65000"/>
                    <a:lumOff val="35000"/>
                  </a:schemeClr>
                </a:solidFill>
                <a:latin typeface="Arial" pitchFamily="34" charset="0"/>
                <a:cs typeface="Arial" pitchFamily="34" charset="0"/>
              </a:rPr>
              <a:t>Facebook</a:t>
            </a:r>
            <a:r>
              <a:rPr lang="en-US" sz="2000" dirty="0" smtClean="0">
                <a:solidFill>
                  <a:schemeClr val="tx1">
                    <a:lumMod val="65000"/>
                    <a:lumOff val="35000"/>
                  </a:schemeClr>
                </a:solidFill>
                <a:latin typeface="Arial" pitchFamily="34" charset="0"/>
                <a:cs typeface="Arial" pitchFamily="34" charset="0"/>
              </a:rPr>
              <a:t>, Google, Amazon, Apple, Netflix, Twitter, Square, Microsoft, Snap, Bloomberg, Yahoo, Yelp, Unicorns, </a:t>
            </a:r>
            <a:r>
              <a:rPr lang="en-US" sz="2000" dirty="0" err="1" smtClean="0">
                <a:solidFill>
                  <a:schemeClr val="tx1">
                    <a:lumMod val="65000"/>
                    <a:lumOff val="35000"/>
                  </a:schemeClr>
                </a:solidFill>
                <a:latin typeface="Arial" pitchFamily="34" charset="0"/>
                <a:cs typeface="Arial" pitchFamily="34" charset="0"/>
              </a:rPr>
              <a:t>Uber</a:t>
            </a:r>
            <a:r>
              <a:rPr lang="en-US" sz="2000" dirty="0" smtClean="0">
                <a:solidFill>
                  <a:schemeClr val="tx1">
                    <a:lumMod val="65000"/>
                    <a:lumOff val="35000"/>
                  </a:schemeClr>
                </a:solidFill>
                <a:latin typeface="Arial" pitchFamily="34" charset="0"/>
                <a:cs typeface="Arial" pitchFamily="34" charset="0"/>
              </a:rPr>
              <a:t>, </a:t>
            </a:r>
            <a:r>
              <a:rPr lang="en-US" sz="2000" dirty="0" err="1" smtClean="0">
                <a:solidFill>
                  <a:schemeClr val="tx1">
                    <a:lumMod val="65000"/>
                    <a:lumOff val="35000"/>
                  </a:schemeClr>
                </a:solidFill>
                <a:latin typeface="Arial" pitchFamily="34" charset="0"/>
                <a:cs typeface="Arial" pitchFamily="34" charset="0"/>
              </a:rPr>
              <a:t>Airbnb</a:t>
            </a:r>
            <a:r>
              <a:rPr lang="en-US" sz="2000" dirty="0" smtClean="0">
                <a:solidFill>
                  <a:schemeClr val="tx1">
                    <a:lumMod val="65000"/>
                    <a:lumOff val="35000"/>
                  </a:schemeClr>
                </a:solidFill>
                <a:latin typeface="Arial" pitchFamily="34" charset="0"/>
                <a:cs typeface="Arial" pitchFamily="34" charset="0"/>
              </a:rPr>
              <a:t>, </a:t>
            </a:r>
            <a:r>
              <a:rPr lang="en-US" sz="2000" dirty="0" err="1" smtClean="0">
                <a:solidFill>
                  <a:schemeClr val="tx1">
                    <a:lumMod val="65000"/>
                    <a:lumOff val="35000"/>
                  </a:schemeClr>
                </a:solidFill>
                <a:latin typeface="Arial" pitchFamily="34" charset="0"/>
                <a:cs typeface="Arial" pitchFamily="34" charset="0"/>
              </a:rPr>
              <a:t>Dropbox</a:t>
            </a:r>
            <a:r>
              <a:rPr lang="en-US" sz="2000" dirty="0" smtClean="0">
                <a:solidFill>
                  <a:schemeClr val="tx1">
                    <a:lumMod val="65000"/>
                    <a:lumOff val="35000"/>
                  </a:schemeClr>
                </a:solidFill>
                <a:latin typeface="Arial" pitchFamily="34" charset="0"/>
                <a:cs typeface="Arial" pitchFamily="34" charset="0"/>
              </a:rPr>
              <a:t>, and </a:t>
            </a:r>
            <a:r>
              <a:rPr lang="en-US" sz="2000" dirty="0" err="1" smtClean="0">
                <a:solidFill>
                  <a:schemeClr val="tx1">
                    <a:lumMod val="65000"/>
                    <a:lumOff val="35000"/>
                  </a:schemeClr>
                </a:solidFill>
                <a:latin typeface="Arial" pitchFamily="34" charset="0"/>
                <a:cs typeface="Arial" pitchFamily="34" charset="0"/>
              </a:rPr>
              <a:t>Palantir</a:t>
            </a:r>
            <a:r>
              <a:rPr lang="en-US" sz="2000" dirty="0" smtClean="0">
                <a:solidFill>
                  <a:schemeClr val="tx1">
                    <a:lumMod val="65000"/>
                    <a:lumOff val="35000"/>
                  </a:schemeClr>
                </a:solidFill>
                <a:latin typeface="Arial" pitchFamily="34" charset="0"/>
                <a:cs typeface="Arial" pitchFamily="34" charset="0"/>
              </a:rPr>
              <a:t>.</a:t>
            </a: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BIG-N</a:t>
            </a:r>
            <a:endParaRPr lang="en-US" sz="2500" u="sng" dirty="0">
              <a:solidFill>
                <a:srgbClr val="3366CC"/>
              </a:solidFill>
              <a:latin typeface="Arial Black"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957</TotalTime>
  <Words>2425</Words>
  <Application>Microsoft Office PowerPoint</Application>
  <PresentationFormat>On-screen Show (16:9)</PresentationFormat>
  <Paragraphs>274</Paragraphs>
  <Slides>42</Slides>
  <Notes>9</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INTERVIEWS</vt:lpstr>
      <vt:lpstr>BACKGROUND</vt:lpstr>
      <vt:lpstr>HR VS ENGINEERING</vt:lpstr>
      <vt:lpstr>HIRING THE WRONG CANDIDATE</vt:lpstr>
      <vt:lpstr>WHY FALSE POSITIVES ARE HIRED</vt:lpstr>
      <vt:lpstr>TYPES OF COMPANIES</vt:lpstr>
      <vt:lpstr>FAANG AKA MANGA AKA MAMAA</vt:lpstr>
      <vt:lpstr>FAANG DIFFERENCES</vt:lpstr>
      <vt:lpstr>BIG-N</vt:lpstr>
      <vt:lpstr>SAAS</vt:lpstr>
      <vt:lpstr>THE PREP</vt:lpstr>
      <vt:lpstr>CRACKING THE CODING INTERVIEW</vt:lpstr>
      <vt:lpstr>GROKKING ALGORITHMS</vt:lpstr>
      <vt:lpstr>EDUCATION</vt:lpstr>
      <vt:lpstr>BEFORE APPLYING…</vt:lpstr>
      <vt:lpstr>LEET CODING</vt:lpstr>
      <vt:lpstr>LEET ADVICE</vt:lpstr>
      <vt:lpstr>PUT YOURSELF IN THEIR SHOES…</vt:lpstr>
      <vt:lpstr>RESUME</vt:lpstr>
      <vt:lpstr>GOOD SITES</vt:lpstr>
      <vt:lpstr>THE POSITION</vt:lpstr>
      <vt:lpstr>POSITION RED FLAGS</vt:lpstr>
      <vt:lpstr>POSITION RED FLAGS</vt:lpstr>
      <vt:lpstr>INTERVIEW RED FLAGS</vt:lpstr>
      <vt:lpstr>THE INTERVIEW</vt:lpstr>
      <vt:lpstr>QUESTIONS THEY ASK YOU</vt:lpstr>
      <vt:lpstr>SOLID PRINCIPLES</vt:lpstr>
      <vt:lpstr>QUESTIONS TO ASK THEM</vt:lpstr>
      <vt:lpstr>WILL POWER</vt:lpstr>
      <vt:lpstr>REJECTIONS</vt:lpstr>
      <vt:lpstr>AVOID JUNIOR DEV HABITS</vt:lpstr>
      <vt:lpstr>Slide 32</vt:lpstr>
      <vt:lpstr>JUMPING SHIP</vt:lpstr>
      <vt:lpstr>JUMPING SHIP</vt:lpstr>
      <vt:lpstr>TECH JOBS ARE LIKE MINE FIELDS</vt:lpstr>
      <vt:lpstr>Slide 36</vt:lpstr>
      <vt:lpstr>NEGOTIATING</vt:lpstr>
      <vt:lpstr>CAN BE MORE SELECTIVE WITH EXPERIENCE</vt:lpstr>
      <vt:lpstr>NEGOTIATING</vt:lpstr>
      <vt:lpstr>ODOMETER</vt:lpstr>
      <vt:lpstr>OTHER</vt:lpstr>
      <vt:lpstr>NOTES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DIZAD</dc:creator>
  <cp:lastModifiedBy>dizad</cp:lastModifiedBy>
  <cp:revision>371</cp:revision>
  <dcterms:created xsi:type="dcterms:W3CDTF">2018-08-06T22:35:07Z</dcterms:created>
  <dcterms:modified xsi:type="dcterms:W3CDTF">2022-09-30T16:23:19Z</dcterms:modified>
</cp:coreProperties>
</file>