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57" r:id="rId4"/>
    <p:sldId id="258" r:id="rId5"/>
    <p:sldId id="262" r:id="rId6"/>
    <p:sldId id="263" r:id="rId7"/>
    <p:sldId id="264" r:id="rId8"/>
    <p:sldId id="266" r:id="rId9"/>
    <p:sldId id="267" r:id="rId10"/>
    <p:sldId id="265" r:id="rId11"/>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003296"/>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75" d="100"/>
          <a:sy n="75" d="100"/>
        </p:scale>
        <p:origin x="-84" y="-124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A9CCEFF-0A0A-4D18-9D3D-9390754362B8}" type="datetimeFigureOut">
              <a:rPr lang="en-US" smtClean="0"/>
              <a:pPr/>
              <a:t>5/2/2022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F85CFD2-25F4-4B4B-9AA5-C29AFAA704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84493-6C2E-4221-B622-2C8A1793D230}" type="datetime1">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31033-416B-41D0-8B7C-6BFE649EF56E}" type="datetime1">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5C7E4-0E75-4486-B3A5-5953938EE6C6}" type="datetime1">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E0530-5D0A-4ABB-A822-1E5B62D1BA60}" type="datetime1">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756D5-3761-4DAE-BD2E-27BE66F3E870}" type="datetime1">
              <a:rPr lang="en-US" smtClean="0"/>
              <a:pPr/>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8C3A4-DC50-4A6A-BEC0-B6AE3C0312C7}" type="datetime1">
              <a:rPr lang="en-US" smtClean="0"/>
              <a:pPr/>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68112E-7F21-47C6-B028-445D7516FF19}" type="datetime1">
              <a:rPr lang="en-US" smtClean="0"/>
              <a:pPr/>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54EAD-A216-466C-9D37-AC9F19558608}" type="datetime1">
              <a:rPr lang="en-US" smtClean="0"/>
              <a:pPr/>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DF199-00E4-4648-AC59-DA20B53EC04E}" type="datetime1">
              <a:rPr lang="en-US" smtClean="0"/>
              <a:pPr/>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83A86-787D-4C8E-81CD-32D63D7F2436}" type="datetime1">
              <a:rPr lang="en-US" smtClean="0"/>
              <a:pPr/>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DFEBCF-C80C-41D3-A781-220C2AEF6D17}" type="datetime1">
              <a:rPr lang="en-US" smtClean="0"/>
              <a:pPr/>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B6C2BB0-54A9-4236-9357-C9879649F314}" type="datetime1">
              <a:rPr lang="en-US" smtClean="0"/>
              <a:pPr/>
              <a:t>5/2/2022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CB9D9F-970B-457E-93DD-7B85396FCE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OPTIMIZATION</a:t>
            </a:r>
            <a:endParaRPr lang="en-US" sz="3500" u="sng" dirty="0">
              <a:solidFill>
                <a:schemeClr val="bg1"/>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DEV TOOLS</a:t>
            </a:r>
            <a:endParaRPr lang="en-US" sz="2500" u="sng" dirty="0">
              <a:solidFill>
                <a:srgbClr val="3366CC"/>
              </a:solidFill>
              <a:latin typeface="Arial Black" pitchFamily="34" charset="0"/>
            </a:endParaRPr>
          </a:p>
        </p:txBody>
      </p:sp>
      <p:sp>
        <p:nvSpPr>
          <p:cNvPr id="7" name="Subtitle 2"/>
          <p:cNvSpPr>
            <a:spLocks noGrp="1"/>
          </p:cNvSpPr>
          <p:nvPr>
            <p:ph type="subTitle" idx="1"/>
          </p:nvPr>
        </p:nvSpPr>
        <p:spPr>
          <a:xfrm>
            <a:off x="304800" y="971550"/>
            <a:ext cx="2819400" cy="38862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To check performance of JavaScript, the </a:t>
            </a:r>
            <a:r>
              <a:rPr lang="en-US" sz="2000" dirty="0" err="1" smtClean="0">
                <a:solidFill>
                  <a:schemeClr val="tx1">
                    <a:lumMod val="65000"/>
                    <a:lumOff val="35000"/>
                  </a:schemeClr>
                </a:solidFill>
                <a:latin typeface="Arial" pitchFamily="34" charset="0"/>
                <a:cs typeface="Arial" pitchFamily="34" charset="0"/>
              </a:rPr>
              <a:t>performance.now</a:t>
            </a:r>
            <a:r>
              <a:rPr lang="en-US" sz="2000" dirty="0" smtClean="0">
                <a:solidFill>
                  <a:schemeClr val="tx1">
                    <a:lumMod val="65000"/>
                    <a:lumOff val="35000"/>
                  </a:schemeClr>
                </a:solidFill>
                <a:latin typeface="Arial" pitchFamily="34" charset="0"/>
                <a:cs typeface="Arial" pitchFamily="34" charset="0"/>
              </a:rPr>
              <a:t>() function can be used to display ultra-precise millisecond date stamps.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Another method is to use the performance tools on web browsers.</a:t>
            </a:r>
          </a:p>
        </p:txBody>
      </p:sp>
      <p:pic>
        <p:nvPicPr>
          <p:cNvPr id="13314" name="Picture 2"/>
          <p:cNvPicPr>
            <a:picLocks noChangeAspect="1" noChangeArrowheads="1"/>
          </p:cNvPicPr>
          <p:nvPr/>
        </p:nvPicPr>
        <p:blipFill>
          <a:blip r:embed="rId2" cstate="print"/>
          <a:srcRect/>
          <a:stretch>
            <a:fillRect/>
          </a:stretch>
        </p:blipFill>
        <p:spPr bwMode="auto">
          <a:xfrm>
            <a:off x="3200400" y="1047750"/>
            <a:ext cx="5615282" cy="3581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BACKGROUND</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57150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noProof="0" dirty="0" smtClean="0">
                <a:solidFill>
                  <a:schemeClr val="tx1">
                    <a:lumMod val="75000"/>
                    <a:lumOff val="25000"/>
                  </a:schemeClr>
                </a:solidFill>
                <a:latin typeface="Arial" pitchFamily="34" charset="0"/>
                <a:cs typeface="Arial" pitchFamily="34" charset="0"/>
              </a:rPr>
              <a:t>Software applications should be efficient, always.</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solidFill>
                  <a:schemeClr val="tx1">
                    <a:lumMod val="75000"/>
                    <a:lumOff val="25000"/>
                  </a:schemeClr>
                </a:solidFill>
                <a:latin typeface="Arial" pitchFamily="34" charset="0"/>
                <a:cs typeface="Arial" pitchFamily="34" charset="0"/>
              </a:rPr>
              <a:t>There should never be longer than ½ sec of lag on any part of an app.</a:t>
            </a:r>
          </a:p>
          <a:p>
            <a:pPr lvl="0">
              <a:spcBef>
                <a:spcPct val="20000"/>
              </a:spcBef>
              <a:buFont typeface="Arial" pitchFamily="34" charset="0"/>
              <a:buChar char="●"/>
              <a:defRPr/>
            </a:pPr>
            <a:r>
              <a:rPr lang="en-US" sz="2000" dirty="0" smtClean="0">
                <a:solidFill>
                  <a:schemeClr val="tx1">
                    <a:lumMod val="75000"/>
                    <a:lumOff val="25000"/>
                  </a:schemeClr>
                </a:solidFill>
                <a:latin typeface="Arial" pitchFamily="34" charset="0"/>
                <a:cs typeface="Arial" pitchFamily="34" charset="0"/>
              </a:rPr>
              <a:t>FAANG Companies have spent billions of dollars just to maintain lag-free performance.</a:t>
            </a:r>
          </a:p>
          <a:p>
            <a:pPr lvl="0">
              <a:spcBef>
                <a:spcPct val="20000"/>
              </a:spcBef>
              <a:buFont typeface="Arial" pitchFamily="34" charset="0"/>
              <a:buChar char="●"/>
              <a:defRPr/>
            </a:pPr>
            <a:r>
              <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In</a:t>
            </a:r>
            <a:r>
              <a:rPr kumimoji="0" lang="en-US" sz="2000" b="0" i="0" u="none" strike="noStrike" kern="1200" cap="none" spc="0" normalizeH="0" noProof="0" dirty="0" smtClean="0">
                <a:ln>
                  <a:noFill/>
                </a:ln>
                <a:solidFill>
                  <a:schemeClr val="tx1">
                    <a:lumMod val="75000"/>
                    <a:lumOff val="25000"/>
                  </a:schemeClr>
                </a:solidFill>
                <a:effectLst/>
                <a:uLnTx/>
                <a:uFillTx/>
                <a:latin typeface="Arial" pitchFamily="34" charset="0"/>
                <a:ea typeface="+mn-ea"/>
                <a:cs typeface="Arial" pitchFamily="34" charset="0"/>
              </a:rPr>
              <a:t> app development, common ways of improving performance is breaking, caching, lazy loading, paging, and selective searching.</a:t>
            </a:r>
            <a:endPar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6248400" y="971550"/>
            <a:ext cx="2496848" cy="386154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BREAKING</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In development,</a:t>
            </a:r>
            <a:r>
              <a:rPr kumimoji="0" lang="en-US" sz="2000" b="0" i="0" u="none" strike="noStrike" kern="1200" cap="none" spc="0" normalizeH="0" noProof="0" dirty="0" smtClean="0">
                <a:ln>
                  <a:noFill/>
                </a:ln>
                <a:solidFill>
                  <a:schemeClr val="tx1">
                    <a:lumMod val="75000"/>
                    <a:lumOff val="25000"/>
                  </a:schemeClr>
                </a:solidFill>
                <a:effectLst/>
                <a:uLnTx/>
                <a:uFillTx/>
                <a:latin typeface="Arial" pitchFamily="34" charset="0"/>
                <a:ea typeface="+mn-ea"/>
                <a:cs typeface="Arial" pitchFamily="34" charset="0"/>
              </a:rPr>
              <a:t> one of the most common reasons for lag is inefficient design of algorithms.  They often loop on several layers and bloat space and time</a:t>
            </a:r>
            <a:r>
              <a:rPr lang="en-US" sz="2000" dirty="0" smtClean="0">
                <a:solidFill>
                  <a:schemeClr val="tx1">
                    <a:lumMod val="75000"/>
                    <a:lumOff val="25000"/>
                  </a:schemeClr>
                </a:solidFill>
                <a:latin typeface="Arial" pitchFamily="34" charset="0"/>
                <a:cs typeface="Arial" pitchFamily="34"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In most cases, these</a:t>
            </a:r>
            <a:r>
              <a:rPr kumimoji="0" lang="en-US" sz="2000" b="0" i="0" u="none" strike="noStrike" kern="1200" cap="none" spc="0" normalizeH="0" noProof="0" dirty="0" smtClean="0">
                <a:ln>
                  <a:noFill/>
                </a:ln>
                <a:solidFill>
                  <a:schemeClr val="tx1">
                    <a:lumMod val="75000"/>
                    <a:lumOff val="25000"/>
                  </a:schemeClr>
                </a:solidFill>
                <a:effectLst/>
                <a:uLnTx/>
                <a:uFillTx/>
                <a:latin typeface="Arial" pitchFamily="34" charset="0"/>
                <a:ea typeface="+mn-ea"/>
                <a:cs typeface="Arial" pitchFamily="34" charset="0"/>
              </a:rPr>
              <a:t> loops do not need to traverse through the entire structure to complete their purpose, this is why using breaks, as soon as a condition is met, is very important for improving performance.</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aseline="0" dirty="0" smtClean="0">
                <a:solidFill>
                  <a:schemeClr val="tx1">
                    <a:lumMod val="75000"/>
                    <a:lumOff val="25000"/>
                  </a:schemeClr>
                </a:solidFill>
                <a:latin typeface="Arial" pitchFamily="34" charset="0"/>
                <a:cs typeface="Arial" pitchFamily="34" charset="0"/>
              </a:rPr>
              <a:t>A</a:t>
            </a:r>
            <a:r>
              <a:rPr lang="en-US" sz="2000" dirty="0" smtClean="0">
                <a:solidFill>
                  <a:schemeClr val="tx1">
                    <a:lumMod val="75000"/>
                    <a:lumOff val="25000"/>
                  </a:schemeClr>
                </a:solidFill>
                <a:latin typeface="Arial" pitchFamily="34" charset="0"/>
                <a:cs typeface="Arial" pitchFamily="34" charset="0"/>
              </a:rPr>
              <a:t> ‘break’ will exit out of a loop and no longer continue.</a:t>
            </a:r>
            <a:endPar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CACHING</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While breaking improves speed, caching</a:t>
            </a:r>
            <a:r>
              <a:rPr kumimoji="0" lang="en-US" sz="2000" b="0" i="0" u="none" strike="noStrike" kern="1200" cap="none" spc="0" normalizeH="0" noProof="0" dirty="0" smtClean="0">
                <a:ln>
                  <a:noFill/>
                </a:ln>
                <a:solidFill>
                  <a:schemeClr val="tx1">
                    <a:lumMod val="75000"/>
                    <a:lumOff val="25000"/>
                  </a:schemeClr>
                </a:solidFill>
                <a:effectLst/>
                <a:uLnTx/>
                <a:uFillTx/>
                <a:latin typeface="Arial" pitchFamily="34" charset="0"/>
                <a:ea typeface="+mn-ea"/>
                <a:cs typeface="Arial" pitchFamily="34" charset="0"/>
              </a:rPr>
              <a:t> improves space</a:t>
            </a:r>
            <a:r>
              <a:rPr lang="en-US" sz="2000" dirty="0" smtClean="0">
                <a:solidFill>
                  <a:schemeClr val="tx1">
                    <a:lumMod val="75000"/>
                    <a:lumOff val="25000"/>
                  </a:schemeClr>
                </a:solidFill>
                <a:latin typeface="Arial" pitchFamily="34" charset="0"/>
                <a:cs typeface="Arial" pitchFamily="34"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In an application, there are many </a:t>
            </a:r>
            <a:r>
              <a:rPr kumimoji="0" lang="en-US" sz="2000" b="0" i="0" u="none" strike="noStrike" kern="1200" cap="none" spc="0" normalizeH="0" noProof="0" dirty="0" smtClean="0">
                <a:ln>
                  <a:noFill/>
                </a:ln>
                <a:solidFill>
                  <a:schemeClr val="tx1">
                    <a:lumMod val="75000"/>
                    <a:lumOff val="25000"/>
                  </a:schemeClr>
                </a:solidFill>
                <a:effectLst/>
                <a:uLnTx/>
                <a:uFillTx/>
                <a:latin typeface="Arial" pitchFamily="34" charset="0"/>
                <a:ea typeface="+mn-ea"/>
                <a:cs typeface="Arial" pitchFamily="34" charset="0"/>
              </a:rPr>
              <a:t>data structures that need to be loaded from the database to properly display on the page</a:t>
            </a:r>
            <a:r>
              <a:rPr lang="en-US" sz="2000" dirty="0" smtClean="0">
                <a:solidFill>
                  <a:schemeClr val="tx1">
                    <a:lumMod val="75000"/>
                    <a:lumOff val="25000"/>
                  </a:schemeClr>
                </a:solidFill>
                <a:latin typeface="Arial" pitchFamily="34" charset="0"/>
                <a:cs typeface="Arial" pitchFamily="34"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These structures can be overwhelming, especially</a:t>
            </a:r>
            <a:r>
              <a:rPr kumimoji="0" lang="en-US" sz="2000" b="0" i="0" u="none" strike="noStrike" kern="1200" cap="none" spc="0" normalizeH="0" noProof="0" dirty="0" smtClean="0">
                <a:ln>
                  <a:noFill/>
                </a:ln>
                <a:solidFill>
                  <a:schemeClr val="tx1">
                    <a:lumMod val="75000"/>
                    <a:lumOff val="25000"/>
                  </a:schemeClr>
                </a:solidFill>
                <a:effectLst/>
                <a:uLnTx/>
                <a:uFillTx/>
                <a:latin typeface="Arial" pitchFamily="34" charset="0"/>
                <a:ea typeface="+mn-ea"/>
                <a:cs typeface="Arial" pitchFamily="34" charset="0"/>
              </a:rPr>
              <a:t> when they are re-generated on every user event.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aseline="0" dirty="0" smtClean="0">
                <a:solidFill>
                  <a:schemeClr val="tx1">
                    <a:lumMod val="75000"/>
                    <a:lumOff val="25000"/>
                  </a:schemeClr>
                </a:solidFill>
                <a:latin typeface="Arial" pitchFamily="34" charset="0"/>
                <a:cs typeface="Arial" pitchFamily="34" charset="0"/>
              </a:rPr>
              <a:t>This</a:t>
            </a:r>
            <a:r>
              <a:rPr lang="en-US" sz="2000" dirty="0" smtClean="0">
                <a:solidFill>
                  <a:schemeClr val="tx1">
                    <a:lumMod val="75000"/>
                    <a:lumOff val="25000"/>
                  </a:schemeClr>
                </a:solidFill>
                <a:latin typeface="Arial" pitchFamily="34" charset="0"/>
                <a:cs typeface="Arial" pitchFamily="34" charset="0"/>
              </a:rPr>
              <a:t> is why it is important to cache, and store these structures once, so that any time they are called again, they can be fetched from the cache, instead of the database, and improve performance significantly.</a:t>
            </a:r>
            <a:endPar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LAZY LOADING</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Lazy loading and virtualization often</a:t>
            </a:r>
            <a:r>
              <a:rPr kumimoji="0" lang="en-US" sz="2000" b="0" i="0" u="none" strike="noStrike" kern="1200" cap="none" spc="0" normalizeH="0" noProof="0" dirty="0" smtClean="0">
                <a:ln>
                  <a:noFill/>
                </a:ln>
                <a:solidFill>
                  <a:schemeClr val="tx1">
                    <a:lumMod val="75000"/>
                    <a:lumOff val="25000"/>
                  </a:schemeClr>
                </a:solidFill>
                <a:effectLst/>
                <a:uLnTx/>
                <a:uFillTx/>
                <a:latin typeface="Arial" pitchFamily="34" charset="0"/>
                <a:ea typeface="+mn-ea"/>
                <a:cs typeface="Arial" pitchFamily="34" charset="0"/>
              </a:rPr>
              <a:t> come hand and in hand, and refer to the idea of only loading what </a:t>
            </a:r>
            <a:r>
              <a:rPr lang="en-US" sz="2000" dirty="0" smtClean="0">
                <a:solidFill>
                  <a:schemeClr val="tx1">
                    <a:lumMod val="75000"/>
                    <a:lumOff val="25000"/>
                  </a:schemeClr>
                </a:solidFill>
                <a:latin typeface="Arial" pitchFamily="34" charset="0"/>
                <a:cs typeface="Arial" pitchFamily="34" charset="0"/>
              </a:rPr>
              <a:t>needs to be loaded in the provided display container.</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For</a:t>
            </a:r>
            <a:r>
              <a:rPr kumimoji="0" lang="en-US" sz="2000" b="0" i="0" u="none" strike="noStrike" kern="1200" cap="none" spc="0" normalizeH="0" noProof="0" dirty="0" smtClean="0">
                <a:ln>
                  <a:noFill/>
                </a:ln>
                <a:solidFill>
                  <a:schemeClr val="tx1">
                    <a:lumMod val="75000"/>
                    <a:lumOff val="25000"/>
                  </a:schemeClr>
                </a:solidFill>
                <a:effectLst/>
                <a:uLnTx/>
                <a:uFillTx/>
                <a:latin typeface="Arial" pitchFamily="34" charset="0"/>
                <a:ea typeface="+mn-ea"/>
                <a:cs typeface="Arial" pitchFamily="34" charset="0"/>
              </a:rPr>
              <a:t> example, on large maps in video games, it is common to only load the map up to where the eye can see.  Maps are rarely loaded all in one shot in video games because it would lag.</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noProof="0" dirty="0" smtClean="0">
                <a:solidFill>
                  <a:schemeClr val="tx1">
                    <a:lumMod val="75000"/>
                    <a:lumOff val="25000"/>
                  </a:schemeClr>
                </a:solidFill>
                <a:latin typeface="Arial" pitchFamily="34" charset="0"/>
                <a:cs typeface="Arial" pitchFamily="34" charset="0"/>
              </a:rPr>
              <a:t>Lazy loading is often used on parent-child tree structures found often on </a:t>
            </a:r>
            <a:r>
              <a:rPr lang="en-US" sz="2000" dirty="0" smtClean="0">
                <a:solidFill>
                  <a:schemeClr val="tx1">
                    <a:lumMod val="75000"/>
                    <a:lumOff val="25000"/>
                  </a:schemeClr>
                </a:solidFill>
                <a:latin typeface="Arial" pitchFamily="34" charset="0"/>
                <a:cs typeface="Arial" pitchFamily="34" charset="0"/>
              </a:rPr>
              <a:t>graphic user interfaces</a:t>
            </a:r>
            <a:r>
              <a:rPr lang="en-US" sz="2000" noProof="0" dirty="0" smtClean="0">
                <a:solidFill>
                  <a:schemeClr val="tx1">
                    <a:lumMod val="75000"/>
                    <a:lumOff val="25000"/>
                  </a:schemeClr>
                </a:solidFill>
                <a:latin typeface="Arial" pitchFamily="34" charset="0"/>
                <a:cs typeface="Arial" pitchFamily="34" charset="0"/>
              </a:rPr>
              <a:t>.</a:t>
            </a:r>
            <a:endPar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PAGING</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noProof="0" dirty="0" smtClean="0">
                <a:solidFill>
                  <a:schemeClr val="tx1">
                    <a:lumMod val="75000"/>
                    <a:lumOff val="25000"/>
                  </a:schemeClr>
                </a:solidFill>
                <a:latin typeface="Arial" pitchFamily="34" charset="0"/>
                <a:cs typeface="Arial" pitchFamily="34" charset="0"/>
              </a:rPr>
              <a:t>Paging is similar to lazy loading, but instead of dynamically updating elements in real-time through a scroll event for example, it is triggered through click events on buttons.</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dirty="0" smtClean="0">
                <a:ln>
                  <a:noFill/>
                </a:ln>
                <a:solidFill>
                  <a:schemeClr val="tx1">
                    <a:lumMod val="75000"/>
                    <a:lumOff val="25000"/>
                  </a:schemeClr>
                </a:solidFill>
                <a:effectLst/>
                <a:uLnTx/>
                <a:uFillTx/>
                <a:latin typeface="Arial" pitchFamily="34" charset="0"/>
                <a:ea typeface="+mn-ea"/>
                <a:cs typeface="Arial" pitchFamily="34" charset="0"/>
              </a:rPr>
              <a:t>Common examples</a:t>
            </a:r>
            <a:r>
              <a:rPr kumimoji="0" lang="en-US" sz="2000" b="0" i="0" u="none" strike="noStrike" kern="1200" cap="none" spc="0" normalizeH="0" dirty="0" smtClean="0">
                <a:ln>
                  <a:noFill/>
                </a:ln>
                <a:solidFill>
                  <a:schemeClr val="tx1">
                    <a:lumMod val="75000"/>
                    <a:lumOff val="25000"/>
                  </a:schemeClr>
                </a:solidFill>
                <a:effectLst/>
                <a:uLnTx/>
                <a:uFillTx/>
                <a:latin typeface="Arial" pitchFamily="34" charset="0"/>
                <a:ea typeface="+mn-ea"/>
                <a:cs typeface="Arial" pitchFamily="34" charset="0"/>
              </a:rPr>
              <a:t> of these are done on large table sets, with ‘back’ and ‘next’ buttons.</a:t>
            </a:r>
            <a:endPar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SELECTIVE SEARCHING</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noProof="0" dirty="0" smtClean="0">
                <a:solidFill>
                  <a:schemeClr val="tx1">
                    <a:lumMod val="75000"/>
                    <a:lumOff val="25000"/>
                  </a:schemeClr>
                </a:solidFill>
                <a:latin typeface="Arial" pitchFamily="34" charset="0"/>
                <a:cs typeface="Arial" pitchFamily="34" charset="0"/>
              </a:rPr>
              <a:t>On large data sets, it is very rare to download the entire structure and present it to the view.  This could cause serious lag times and is highly discouraged</a:t>
            </a:r>
            <a:r>
              <a:rPr kumimoji="0" lang="en-US" sz="2000" b="0" i="0" u="none" strike="noStrike" kern="1200" cap="none" spc="0" normalizeH="0" dirty="0" smtClean="0">
                <a:ln>
                  <a:noFill/>
                </a:ln>
                <a:solidFill>
                  <a:schemeClr val="tx1">
                    <a:lumMod val="75000"/>
                    <a:lumOff val="25000"/>
                  </a:schemeClr>
                </a:solidFill>
                <a:effectLst/>
                <a:uLnTx/>
                <a:uFillTx/>
                <a:latin typeface="Arial" pitchFamily="34" charset="0"/>
                <a:ea typeface="+mn-ea"/>
                <a:cs typeface="Arial" pitchFamily="34"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aseline="0" noProof="0" dirty="0" smtClean="0">
                <a:solidFill>
                  <a:schemeClr val="tx1">
                    <a:lumMod val="75000"/>
                    <a:lumOff val="25000"/>
                  </a:schemeClr>
                </a:solidFill>
                <a:latin typeface="Arial" pitchFamily="34" charset="0"/>
                <a:cs typeface="Arial" pitchFamily="34" charset="0"/>
              </a:rPr>
              <a:t>It’s recommended</a:t>
            </a:r>
            <a:r>
              <a:rPr lang="en-US" sz="2000" noProof="0" dirty="0" smtClean="0">
                <a:solidFill>
                  <a:schemeClr val="tx1">
                    <a:lumMod val="75000"/>
                    <a:lumOff val="25000"/>
                  </a:schemeClr>
                </a:solidFill>
                <a:latin typeface="Arial" pitchFamily="34" charset="0"/>
                <a:cs typeface="Arial" pitchFamily="34" charset="0"/>
              </a:rPr>
              <a:t> to use selective searching instead, where results are presented based on a few keywords that are provided by the user.</a:t>
            </a:r>
          </a:p>
          <a:p>
            <a:pPr marL="0" marR="0" lvl="0"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noProof="0" dirty="0" smtClean="0">
                <a:solidFill>
                  <a:schemeClr val="tx1">
                    <a:lumMod val="75000"/>
                    <a:lumOff val="25000"/>
                  </a:schemeClr>
                </a:solidFill>
                <a:latin typeface="Arial" pitchFamily="34" charset="0"/>
                <a:cs typeface="Arial" pitchFamily="34" charset="0"/>
              </a:rPr>
              <a:t>This is commonly used on auto-complete dropdowns.  Instead of fetching the entire list of items, the list </a:t>
            </a:r>
            <a:r>
              <a:rPr lang="en-US" sz="2000" dirty="0" smtClean="0">
                <a:solidFill>
                  <a:schemeClr val="tx1">
                    <a:lumMod val="75000"/>
                    <a:lumOff val="25000"/>
                  </a:schemeClr>
                </a:solidFill>
                <a:latin typeface="Arial" pitchFamily="34" charset="0"/>
                <a:cs typeface="Arial" pitchFamily="34" charset="0"/>
              </a:rPr>
              <a:t>is populated on a </a:t>
            </a:r>
            <a:r>
              <a:rPr lang="en-US" sz="2000" dirty="0" err="1" smtClean="0">
                <a:solidFill>
                  <a:schemeClr val="tx1">
                    <a:lumMod val="75000"/>
                    <a:lumOff val="25000"/>
                  </a:schemeClr>
                </a:solidFill>
                <a:latin typeface="Arial" pitchFamily="34" charset="0"/>
                <a:cs typeface="Arial" pitchFamily="34" charset="0"/>
              </a:rPr>
              <a:t>keyup</a:t>
            </a:r>
            <a:r>
              <a:rPr lang="en-US" sz="2000" dirty="0" smtClean="0">
                <a:solidFill>
                  <a:schemeClr val="tx1">
                    <a:lumMod val="75000"/>
                    <a:lumOff val="25000"/>
                  </a:schemeClr>
                </a:solidFill>
                <a:latin typeface="Arial" pitchFamily="34" charset="0"/>
                <a:cs typeface="Arial" pitchFamily="34" charset="0"/>
              </a:rPr>
              <a:t> event, to fetch all dropdown items that match the provided key presses.</a:t>
            </a:r>
            <a:endPar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LOCAL STORAGE</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lvl="0">
              <a:spcBef>
                <a:spcPct val="20000"/>
              </a:spcBef>
              <a:buFont typeface="Arial" pitchFamily="34" charset="0"/>
              <a:buChar char="●"/>
              <a:defRPr/>
            </a:pPr>
            <a:r>
              <a:rPr lang="en-US" sz="2000" dirty="0" smtClean="0">
                <a:solidFill>
                  <a:schemeClr val="tx1">
                    <a:lumMod val="75000"/>
                    <a:lumOff val="25000"/>
                  </a:schemeClr>
                </a:solidFill>
                <a:latin typeface="Arial" pitchFamily="34" charset="0"/>
                <a:cs typeface="Arial" pitchFamily="34" charset="0"/>
              </a:rPr>
              <a:t>The </a:t>
            </a:r>
            <a:r>
              <a:rPr lang="en-US" sz="2000" dirty="0" err="1" smtClean="0">
                <a:solidFill>
                  <a:schemeClr val="tx1">
                    <a:lumMod val="75000"/>
                    <a:lumOff val="25000"/>
                  </a:schemeClr>
                </a:solidFill>
                <a:latin typeface="Arial" pitchFamily="34" charset="0"/>
                <a:cs typeface="Arial" pitchFamily="34" charset="0"/>
              </a:rPr>
              <a:t>localStorage</a:t>
            </a:r>
            <a:r>
              <a:rPr lang="en-US" sz="2000" dirty="0" smtClean="0">
                <a:solidFill>
                  <a:schemeClr val="tx1">
                    <a:lumMod val="75000"/>
                    <a:lumOff val="25000"/>
                  </a:schemeClr>
                </a:solidFill>
                <a:latin typeface="Arial" pitchFamily="34" charset="0"/>
                <a:cs typeface="Arial" pitchFamily="34" charset="0"/>
              </a:rPr>
              <a:t> read-only property of the window interface allows you to access a Storage object for the Document's origin; the stored data is saved across browser sessions</a:t>
            </a:r>
            <a:r>
              <a:rPr lang="en-US" sz="2000" dirty="0" smtClean="0">
                <a:solidFill>
                  <a:schemeClr val="tx1">
                    <a:lumMod val="75000"/>
                    <a:lumOff val="25000"/>
                  </a:schemeClr>
                </a:solidFill>
                <a:latin typeface="Arial" pitchFamily="34" charset="0"/>
                <a:cs typeface="Arial" pitchFamily="34" charset="0"/>
              </a:rPr>
              <a:t>.</a:t>
            </a:r>
          </a:p>
          <a:p>
            <a:pPr lvl="0">
              <a:spcBef>
                <a:spcPct val="20000"/>
              </a:spcBef>
              <a:buFont typeface="Arial" pitchFamily="34" charset="0"/>
              <a:buChar char="●"/>
              <a:defRPr/>
            </a:pPr>
            <a:r>
              <a:rPr lang="en-US" sz="2000" dirty="0" err="1" smtClean="0">
                <a:solidFill>
                  <a:schemeClr val="tx1">
                    <a:lumMod val="75000"/>
                    <a:lumOff val="25000"/>
                  </a:schemeClr>
                </a:solidFill>
                <a:latin typeface="Arial" pitchFamily="34" charset="0"/>
                <a:cs typeface="Arial" pitchFamily="34" charset="0"/>
              </a:rPr>
              <a:t>localStorage</a:t>
            </a:r>
            <a:r>
              <a:rPr lang="en-US" sz="2000" dirty="0" smtClean="0">
                <a:solidFill>
                  <a:schemeClr val="tx1">
                    <a:lumMod val="75000"/>
                    <a:lumOff val="25000"/>
                  </a:schemeClr>
                </a:solidFill>
                <a:latin typeface="Arial" pitchFamily="34" charset="0"/>
                <a:cs typeface="Arial" pitchFamily="34" charset="0"/>
              </a:rPr>
              <a:t> is similar to </a:t>
            </a:r>
            <a:r>
              <a:rPr lang="en-US" sz="2000" dirty="0" err="1" smtClean="0">
                <a:solidFill>
                  <a:schemeClr val="tx1">
                    <a:lumMod val="75000"/>
                    <a:lumOff val="25000"/>
                  </a:schemeClr>
                </a:solidFill>
                <a:latin typeface="Arial" pitchFamily="34" charset="0"/>
                <a:cs typeface="Arial" pitchFamily="34" charset="0"/>
              </a:rPr>
              <a:t>sessionStorage</a:t>
            </a:r>
            <a:r>
              <a:rPr lang="en-US" sz="2000" dirty="0" smtClean="0">
                <a:solidFill>
                  <a:schemeClr val="tx1">
                    <a:lumMod val="75000"/>
                    <a:lumOff val="25000"/>
                  </a:schemeClr>
                </a:solidFill>
                <a:latin typeface="Arial" pitchFamily="34" charset="0"/>
                <a:cs typeface="Arial" pitchFamily="34" charset="0"/>
              </a:rPr>
              <a:t>, except that while </a:t>
            </a:r>
            <a:r>
              <a:rPr lang="en-US" sz="2000" dirty="0" err="1" smtClean="0">
                <a:solidFill>
                  <a:schemeClr val="tx1">
                    <a:lumMod val="75000"/>
                    <a:lumOff val="25000"/>
                  </a:schemeClr>
                </a:solidFill>
                <a:latin typeface="Arial" pitchFamily="34" charset="0"/>
                <a:cs typeface="Arial" pitchFamily="34" charset="0"/>
              </a:rPr>
              <a:t>localStorage</a:t>
            </a:r>
            <a:r>
              <a:rPr lang="en-US" sz="2000" dirty="0" smtClean="0">
                <a:solidFill>
                  <a:schemeClr val="tx1">
                    <a:lumMod val="75000"/>
                    <a:lumOff val="25000"/>
                  </a:schemeClr>
                </a:solidFill>
                <a:latin typeface="Arial" pitchFamily="34" charset="0"/>
                <a:cs typeface="Arial" pitchFamily="34" charset="0"/>
              </a:rPr>
              <a:t> data has no expiration time, </a:t>
            </a:r>
            <a:r>
              <a:rPr lang="en-US" sz="2000" dirty="0" err="1" smtClean="0">
                <a:solidFill>
                  <a:schemeClr val="tx1">
                    <a:lumMod val="75000"/>
                    <a:lumOff val="25000"/>
                  </a:schemeClr>
                </a:solidFill>
                <a:latin typeface="Arial" pitchFamily="34" charset="0"/>
                <a:cs typeface="Arial" pitchFamily="34" charset="0"/>
              </a:rPr>
              <a:t>sessionStorage</a:t>
            </a:r>
            <a:r>
              <a:rPr lang="en-US" sz="2000" dirty="0" smtClean="0">
                <a:solidFill>
                  <a:schemeClr val="tx1">
                    <a:lumMod val="75000"/>
                    <a:lumOff val="25000"/>
                  </a:schemeClr>
                </a:solidFill>
                <a:latin typeface="Arial" pitchFamily="34" charset="0"/>
                <a:cs typeface="Arial" pitchFamily="34" charset="0"/>
              </a:rPr>
              <a:t> data gets cleared when the page session ends — that is, when the page is closed. (</a:t>
            </a:r>
            <a:r>
              <a:rPr lang="en-US" sz="2000" dirty="0" err="1" smtClean="0">
                <a:solidFill>
                  <a:schemeClr val="tx1">
                    <a:lumMod val="75000"/>
                    <a:lumOff val="25000"/>
                  </a:schemeClr>
                </a:solidFill>
                <a:latin typeface="Arial" pitchFamily="34" charset="0"/>
                <a:cs typeface="Arial" pitchFamily="34" charset="0"/>
              </a:rPr>
              <a:t>localStorage</a:t>
            </a:r>
            <a:r>
              <a:rPr lang="en-US" sz="2000" dirty="0" smtClean="0">
                <a:solidFill>
                  <a:schemeClr val="tx1">
                    <a:lumMod val="75000"/>
                    <a:lumOff val="25000"/>
                  </a:schemeClr>
                </a:solidFill>
                <a:latin typeface="Arial" pitchFamily="34" charset="0"/>
                <a:cs typeface="Arial" pitchFamily="34" charset="0"/>
              </a:rPr>
              <a:t> data for a document loaded in a "private browsing" or "incognito" session is cleared when the last "private" tab is closed.)</a:t>
            </a:r>
            <a:endPar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SERVER-SIDE RENDERING</a:t>
            </a:r>
            <a:endParaRPr lang="en-US" sz="2500" u="sng" dirty="0">
              <a:solidFill>
                <a:srgbClr val="3366CC"/>
              </a:solidFill>
              <a:latin typeface="Arial Black" pitchFamily="34" charset="0"/>
            </a:endParaRPr>
          </a:p>
        </p:txBody>
      </p:sp>
      <p:sp>
        <p:nvSpPr>
          <p:cNvPr id="7" name="Subtitle 2"/>
          <p:cNvSpPr txBox="1">
            <a:spLocks/>
          </p:cNvSpPr>
          <p:nvPr/>
        </p:nvSpPr>
        <p:spPr>
          <a:xfrm>
            <a:off x="304800" y="971550"/>
            <a:ext cx="8610600" cy="3886200"/>
          </a:xfrm>
          <a:prstGeom prst="rect">
            <a:avLst/>
          </a:prstGeom>
        </p:spPr>
        <p:txBody>
          <a:bodyPr vert="horz" lIns="91440" tIns="45720" rIns="91440" bIns="45720" rtlCol="0">
            <a:normAutofit/>
          </a:bodyPr>
          <a:lstStyle/>
          <a:p>
            <a:pPr lvl="0">
              <a:spcBef>
                <a:spcPct val="20000"/>
              </a:spcBef>
              <a:buFont typeface="Arial" pitchFamily="34" charset="0"/>
              <a:buChar char="●"/>
              <a:defRPr/>
            </a:pPr>
            <a:r>
              <a:rPr lang="en-US" sz="2000" dirty="0" smtClean="0">
                <a:solidFill>
                  <a:schemeClr val="tx1">
                    <a:lumMod val="75000"/>
                    <a:lumOff val="25000"/>
                  </a:schemeClr>
                </a:solidFill>
                <a:latin typeface="Arial" pitchFamily="34" charset="0"/>
                <a:cs typeface="Arial" pitchFamily="34" charset="0"/>
              </a:rPr>
              <a:t>is the ability of an application to contribute by displaying the web-page on the server instead of rendering it in the browser</a:t>
            </a:r>
            <a:r>
              <a:rPr lang="en-US" sz="2000" dirty="0" smtClean="0">
                <a:solidFill>
                  <a:schemeClr val="tx1">
                    <a:lumMod val="75000"/>
                    <a:lumOff val="25000"/>
                  </a:schemeClr>
                </a:solidFill>
                <a:latin typeface="Arial" pitchFamily="34" charset="0"/>
                <a:cs typeface="Arial" pitchFamily="34" charset="0"/>
              </a:rPr>
              <a:t>.</a:t>
            </a:r>
          </a:p>
          <a:p>
            <a:pPr lvl="0">
              <a:spcBef>
                <a:spcPct val="20000"/>
              </a:spcBef>
              <a:buFont typeface="Arial" pitchFamily="34" charset="0"/>
              <a:buChar char="●"/>
              <a:defRPr/>
            </a:pPr>
            <a:r>
              <a:rPr lang="en-US" sz="2000" dirty="0" smtClean="0">
                <a:solidFill>
                  <a:schemeClr val="tx1">
                    <a:lumMod val="75000"/>
                    <a:lumOff val="25000"/>
                  </a:schemeClr>
                </a:solidFill>
                <a:latin typeface="Arial" pitchFamily="34" charset="0"/>
                <a:cs typeface="Arial" pitchFamily="34" charset="0"/>
              </a:rPr>
              <a:t>Server-side sends a fully rendered page to the client; the client's JavaScript bundle takes over and allows the SPA framework to operate</a:t>
            </a:r>
            <a:r>
              <a:rPr lang="en-US" sz="2000" dirty="0" smtClean="0">
                <a:solidFill>
                  <a:schemeClr val="tx1">
                    <a:lumMod val="75000"/>
                    <a:lumOff val="25000"/>
                  </a:schemeClr>
                </a:solidFill>
                <a:latin typeface="Arial" pitchFamily="34" charset="0"/>
                <a:cs typeface="Arial" pitchFamily="34" charset="0"/>
              </a:rPr>
              <a:t>.</a:t>
            </a:r>
          </a:p>
          <a:p>
            <a:pPr lvl="0">
              <a:spcBef>
                <a:spcPct val="20000"/>
              </a:spcBef>
              <a:buFont typeface="Arial" pitchFamily="34" charset="0"/>
              <a:buChar char="●"/>
              <a:defRPr/>
            </a:pPr>
            <a:r>
              <a:rPr lang="en-US" sz="2000" dirty="0" smtClean="0">
                <a:solidFill>
                  <a:schemeClr val="tx1">
                    <a:lumMod val="75000"/>
                    <a:lumOff val="25000"/>
                  </a:schemeClr>
                </a:solidFill>
                <a:latin typeface="Arial" pitchFamily="34" charset="0"/>
                <a:cs typeface="Arial" pitchFamily="34" charset="0"/>
              </a:rPr>
              <a:t>It enables pages to load faster which provides a better user experience.</a:t>
            </a:r>
            <a:endParaRPr kumimoji="0" lang="en-US" sz="20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673</Words>
  <Application>Microsoft Office PowerPoint</Application>
  <PresentationFormat>On-screen Show (16:9)</PresentationFormat>
  <Paragraphs>37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OPTIMIZATION</vt:lpstr>
      <vt:lpstr>BACKGROUND</vt:lpstr>
      <vt:lpstr>BREAKING</vt:lpstr>
      <vt:lpstr>CACHING</vt:lpstr>
      <vt:lpstr>LAZY LOADING</vt:lpstr>
      <vt:lpstr>PAGING</vt:lpstr>
      <vt:lpstr>SELECTIVE SEARCHING</vt:lpstr>
      <vt:lpstr>LOCAL STORAGE</vt:lpstr>
      <vt:lpstr>SERVER-SIDE RENDERING</vt:lpstr>
      <vt:lpstr>DEV TOOLS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DIZAD</dc:creator>
  <cp:lastModifiedBy>dizad</cp:lastModifiedBy>
  <cp:revision>219</cp:revision>
  <dcterms:created xsi:type="dcterms:W3CDTF">2018-08-06T22:35:07Z</dcterms:created>
  <dcterms:modified xsi:type="dcterms:W3CDTF">2022-05-03T02:47:49Z</dcterms:modified>
</cp:coreProperties>
</file>