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83" r:id="rId3"/>
    <p:sldId id="285" r:id="rId4"/>
    <p:sldId id="287" r:id="rId5"/>
    <p:sldId id="288" r:id="rId6"/>
    <p:sldId id="289" r:id="rId7"/>
    <p:sldId id="290" r:id="rId8"/>
    <p:sldId id="295" r:id="rId9"/>
    <p:sldId id="291" r:id="rId10"/>
    <p:sldId id="293" r:id="rId11"/>
    <p:sldId id="294" r:id="rId12"/>
    <p:sldId id="298" r:id="rId13"/>
    <p:sldId id="299" r:id="rId14"/>
    <p:sldId id="300" r:id="rId15"/>
    <p:sldId id="301" r:id="rId16"/>
    <p:sldId id="302" r:id="rId17"/>
    <p:sldId id="303" r:id="rId18"/>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FF6600"/>
    <a:srgbClr val="003296"/>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4660"/>
  </p:normalViewPr>
  <p:slideViewPr>
    <p:cSldViewPr>
      <p:cViewPr varScale="1">
        <p:scale>
          <a:sx n="111" d="100"/>
          <a:sy n="111" d="100"/>
        </p:scale>
        <p:origin x="-72"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A9CCEFF-0A0A-4D18-9D3D-9390754362B8}" type="datetimeFigureOut">
              <a:rPr lang="en-US" smtClean="0"/>
              <a:pPr/>
              <a:t>3/27/2022</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F85CFD2-25F4-4B4B-9AA5-C29AFAA7047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F85CFD2-25F4-4B4B-9AA5-C29AFAA7047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384493-6C2E-4221-B622-2C8A1793D230}" type="datetime1">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431033-416B-41D0-8B7C-6BFE649EF56E}" type="datetime1">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25C7E4-0E75-4486-B3A5-5953938EE6C6}" type="datetime1">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E0530-5D0A-4ABB-A822-1E5B62D1BA60}" type="datetime1">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F756D5-3761-4DAE-BD2E-27BE66F3E870}" type="datetime1">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C8C3A4-DC50-4A6A-BEC0-B6AE3C0312C7}" type="datetime1">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68112E-7F21-47C6-B028-445D7516FF19}" type="datetime1">
              <a:rPr lang="en-US" smtClean="0"/>
              <a:pPr/>
              <a:t>3/27/2022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654EAD-A216-466C-9D37-AC9F19558608}" type="datetime1">
              <a:rPr lang="en-US" smtClean="0"/>
              <a:pPr/>
              <a:t>3/27/2022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DF199-00E4-4648-AC59-DA20B53EC04E}" type="datetime1">
              <a:rPr lang="en-US" smtClean="0"/>
              <a:pPr/>
              <a:t>3/27/2022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E83A86-787D-4C8E-81CD-32D63D7F2436}" type="datetime1">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DFEBCF-C80C-41D3-A781-220C2AEF6D17}" type="datetime1">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B9D9F-970B-457E-93DD-7B85396FCE1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B6C2BB0-54A9-4236-9357-C9879649F314}" type="datetime1">
              <a:rPr lang="en-US" smtClean="0"/>
              <a:pPr/>
              <a:t>3/27/2022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3CB9D9F-970B-457E-93DD-7B85396FCE1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66CC"/>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0" y="0"/>
            <a:ext cx="9144000" cy="5143500"/>
          </a:xfrm>
        </p:spPr>
        <p:txBody>
          <a:bodyPr>
            <a:normAutofit/>
          </a:bodyPr>
          <a:lstStyle/>
          <a:p>
            <a:r>
              <a:rPr lang="en-US" sz="3500" u="sng" dirty="0" smtClean="0">
                <a:solidFill>
                  <a:schemeClr val="bg1"/>
                </a:solidFill>
                <a:latin typeface="Arial Black" pitchFamily="34" charset="0"/>
              </a:rPr>
              <a:t>STATE MANAGEMENT</a:t>
            </a:r>
            <a:endParaRPr lang="en-US" sz="3500" u="sng" dirty="0">
              <a:solidFill>
                <a:schemeClr val="bg1"/>
              </a:solidFill>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29718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Cookies in PHP are created using the </a:t>
            </a:r>
            <a:r>
              <a:rPr lang="en-US" sz="2000" dirty="0" err="1" smtClean="0">
                <a:solidFill>
                  <a:schemeClr val="tx1">
                    <a:lumMod val="65000"/>
                    <a:lumOff val="35000"/>
                  </a:schemeClr>
                </a:solidFill>
                <a:latin typeface="Arial" pitchFamily="34" charset="0"/>
                <a:cs typeface="Arial" pitchFamily="34" charset="0"/>
              </a:rPr>
              <a:t>setcookie</a:t>
            </a:r>
            <a:r>
              <a:rPr lang="en-US" sz="2000" dirty="0" smtClean="0">
                <a:solidFill>
                  <a:schemeClr val="tx1">
                    <a:lumMod val="65000"/>
                    <a:lumOff val="35000"/>
                  </a:schemeClr>
                </a:solidFill>
                <a:latin typeface="Arial" pitchFamily="34" charset="0"/>
                <a:cs typeface="Arial" pitchFamily="34" charset="0"/>
              </a:rPr>
              <a:t>() function and retrieved using the $_COOKIES </a:t>
            </a:r>
            <a:r>
              <a:rPr lang="en-US" sz="2000" dirty="0" err="1" smtClean="0">
                <a:solidFill>
                  <a:schemeClr val="tx1">
                    <a:lumMod val="65000"/>
                    <a:lumOff val="35000"/>
                  </a:schemeClr>
                </a:solidFill>
                <a:latin typeface="Arial" pitchFamily="34" charset="0"/>
                <a:cs typeface="Arial" pitchFamily="34" charset="0"/>
              </a:rPr>
              <a:t>superglobal</a:t>
            </a:r>
            <a:r>
              <a:rPr lang="en-US" sz="2000" dirty="0" smtClean="0">
                <a:solidFill>
                  <a:schemeClr val="tx1">
                    <a:lumMod val="65000"/>
                    <a:lumOff val="35000"/>
                  </a:schemeClr>
                </a:solidFill>
                <a:latin typeface="Arial" pitchFamily="34" charset="0"/>
                <a:cs typeface="Arial" pitchFamily="34" charset="0"/>
              </a:rPr>
              <a:t> array.</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Cookies must be written before any other page output.</a:t>
            </a: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COOKIES IN PHP</a:t>
            </a:r>
            <a:endParaRPr lang="en-US" sz="2500" u="sng" dirty="0">
              <a:solidFill>
                <a:srgbClr val="3366CC"/>
              </a:solidFill>
              <a:latin typeface="Arial Black" pitchFamily="34" charset="0"/>
            </a:endParaRPr>
          </a:p>
        </p:txBody>
      </p:sp>
      <p:pic>
        <p:nvPicPr>
          <p:cNvPr id="7170" name="Picture 2"/>
          <p:cNvPicPr>
            <a:picLocks noChangeAspect="1" noChangeArrowheads="1"/>
          </p:cNvPicPr>
          <p:nvPr/>
        </p:nvPicPr>
        <p:blipFill>
          <a:blip r:embed="rId2" cstate="print"/>
          <a:srcRect/>
          <a:stretch>
            <a:fillRect/>
          </a:stretch>
        </p:blipFill>
        <p:spPr bwMode="auto">
          <a:xfrm>
            <a:off x="3200400" y="971550"/>
            <a:ext cx="5603309" cy="3657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31242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Cookie support in Node and Express needs to be installed with </a:t>
            </a:r>
            <a:r>
              <a:rPr lang="en-US" sz="2000" dirty="0" err="1" smtClean="0">
                <a:solidFill>
                  <a:schemeClr val="tx1">
                    <a:lumMod val="65000"/>
                    <a:lumOff val="35000"/>
                  </a:schemeClr>
                </a:solidFill>
                <a:latin typeface="Arial" pitchFamily="34" charset="0"/>
                <a:cs typeface="Arial" pitchFamily="34" charset="0"/>
              </a:rPr>
              <a:t>npm</a:t>
            </a:r>
            <a:r>
              <a:rPr lang="en-US" sz="2000" dirty="0" smtClean="0">
                <a:solidFill>
                  <a:schemeClr val="tx1">
                    <a:lumMod val="65000"/>
                    <a:lumOff val="35000"/>
                  </a:schemeClr>
                </a:solidFill>
                <a:latin typeface="Arial" pitchFamily="34" charset="0"/>
                <a:cs typeface="Arial" pitchFamily="34" charset="0"/>
              </a:rPr>
              <a:t> install cookie-parser.</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Cookies can be read, written, and stored using JSON data.</a:t>
            </a: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COOKIES IN NODE/EXPRESS</a:t>
            </a:r>
            <a:endParaRPr lang="en-US" sz="2500" u="sng" dirty="0">
              <a:solidFill>
                <a:srgbClr val="3366CC"/>
              </a:solidFill>
              <a:latin typeface="Arial Black" pitchFamily="34" charset="0"/>
            </a:endParaRPr>
          </a:p>
        </p:txBody>
      </p:sp>
      <p:pic>
        <p:nvPicPr>
          <p:cNvPr id="8194" name="Picture 2"/>
          <p:cNvPicPr>
            <a:picLocks noChangeAspect="1" noChangeArrowheads="1"/>
          </p:cNvPicPr>
          <p:nvPr/>
        </p:nvPicPr>
        <p:blipFill>
          <a:blip r:embed="rId2" cstate="print"/>
          <a:srcRect/>
          <a:stretch>
            <a:fillRect/>
          </a:stretch>
        </p:blipFill>
        <p:spPr bwMode="auto">
          <a:xfrm>
            <a:off x="3657600" y="742950"/>
            <a:ext cx="5205412" cy="4137847"/>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31242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 session state is a server-based mechanism to store different states of multiple users.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Session states are dependent on session stores, a type of storage area for session information.</a:t>
            </a: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SESSION STATE</a:t>
            </a:r>
            <a:endParaRPr lang="en-US" sz="2500" u="sng" dirty="0">
              <a:solidFill>
                <a:srgbClr val="3366CC"/>
              </a:solidFill>
              <a:latin typeface="Arial Black" pitchFamily="34" charset="0"/>
            </a:endParaRPr>
          </a:p>
        </p:txBody>
      </p:sp>
      <p:pic>
        <p:nvPicPr>
          <p:cNvPr id="9218" name="Picture 2"/>
          <p:cNvPicPr>
            <a:picLocks noChangeAspect="1" noChangeArrowheads="1"/>
          </p:cNvPicPr>
          <p:nvPr/>
        </p:nvPicPr>
        <p:blipFill>
          <a:blip r:embed="rId2" cstate="print"/>
          <a:srcRect/>
          <a:stretch>
            <a:fillRect/>
          </a:stretch>
        </p:blipFill>
        <p:spPr bwMode="auto">
          <a:xfrm>
            <a:off x="3505200" y="1276350"/>
            <a:ext cx="5294644" cy="301132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3429000" cy="3962400"/>
          </a:xfrm>
        </p:spPr>
        <p:txBody>
          <a:bodyPr>
            <a:normAutofit fontScale="92500" lnSpcReduction="20000"/>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Since HTTP is stateless, an SID is required, or a unique session state identity.</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This SID is transmitted back and forth between the user and server via a session cookie.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Sessions are kept in serialized files.</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One downside to storing sessions is performance degradation, as opposed to storing them in localized cookies or memory addresses.</a:t>
            </a: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SESSION STORAGE</a:t>
            </a:r>
            <a:endParaRPr lang="en-US" sz="2500" u="sng" dirty="0">
              <a:solidFill>
                <a:srgbClr val="3366CC"/>
              </a:solidFill>
              <a:latin typeface="Arial Black" pitchFamily="34" charset="0"/>
            </a:endParaRPr>
          </a:p>
        </p:txBody>
      </p:sp>
      <p:pic>
        <p:nvPicPr>
          <p:cNvPr id="10242" name="Picture 2"/>
          <p:cNvPicPr>
            <a:picLocks noChangeAspect="1" noChangeArrowheads="1"/>
          </p:cNvPicPr>
          <p:nvPr/>
        </p:nvPicPr>
        <p:blipFill>
          <a:blip r:embed="rId2" cstate="print"/>
          <a:srcRect/>
          <a:stretch>
            <a:fillRect/>
          </a:stretch>
        </p:blipFill>
        <p:spPr bwMode="auto">
          <a:xfrm>
            <a:off x="3733800" y="1123950"/>
            <a:ext cx="5096599" cy="34004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34290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In PHP, sessions can be accessed using $_SESSION, but you have to first call </a:t>
            </a:r>
            <a:r>
              <a:rPr lang="en-US" sz="2000" dirty="0" err="1" smtClean="0">
                <a:solidFill>
                  <a:schemeClr val="tx1">
                    <a:lumMod val="65000"/>
                    <a:lumOff val="35000"/>
                  </a:schemeClr>
                </a:solidFill>
                <a:latin typeface="Arial" pitchFamily="34" charset="0"/>
                <a:cs typeface="Arial" pitchFamily="34" charset="0"/>
              </a:rPr>
              <a:t>session_start</a:t>
            </a:r>
            <a:r>
              <a:rPr lang="en-US" sz="2000" dirty="0" smtClean="0">
                <a:solidFill>
                  <a:schemeClr val="tx1">
                    <a:lumMod val="65000"/>
                    <a:lumOff val="35000"/>
                  </a:schemeClr>
                </a:solidFill>
                <a:latin typeface="Arial" pitchFamily="34" charset="0"/>
                <a:cs typeface="Arial" pitchFamily="34" charset="0"/>
              </a:rPr>
              <a:t>().</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If the session doesn’t exist, it might generate an error, and you will be redirected to the default page.</a:t>
            </a: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SESSION STATE IN PHP</a:t>
            </a:r>
            <a:endParaRPr lang="en-US" sz="2500" u="sng" dirty="0">
              <a:solidFill>
                <a:srgbClr val="3366CC"/>
              </a:solidFill>
              <a:latin typeface="Arial Black" pitchFamily="34" charset="0"/>
            </a:endParaRPr>
          </a:p>
        </p:txBody>
      </p:sp>
      <p:pic>
        <p:nvPicPr>
          <p:cNvPr id="11266" name="Picture 2"/>
          <p:cNvPicPr>
            <a:picLocks noChangeAspect="1" noChangeArrowheads="1"/>
          </p:cNvPicPr>
          <p:nvPr/>
        </p:nvPicPr>
        <p:blipFill>
          <a:blip r:embed="rId2" cstate="print"/>
          <a:srcRect/>
          <a:stretch>
            <a:fillRect/>
          </a:stretch>
        </p:blipFill>
        <p:spPr bwMode="auto">
          <a:xfrm>
            <a:off x="3810000" y="1657350"/>
            <a:ext cx="4845562" cy="23050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34290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In Node, sessions are maintained using Express i.e. express-session and cookie-session.</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The express-session package supports different session stores, whether they be memory, files, external caches, or database.</a:t>
            </a: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SESSION STATE IN NODE</a:t>
            </a:r>
            <a:endParaRPr lang="en-US" sz="2500" u="sng" dirty="0">
              <a:solidFill>
                <a:srgbClr val="3366CC"/>
              </a:solidFill>
              <a:latin typeface="Arial Black" pitchFamily="34" charset="0"/>
            </a:endParaRPr>
          </a:p>
        </p:txBody>
      </p:sp>
      <p:pic>
        <p:nvPicPr>
          <p:cNvPr id="12291" name="Picture 3"/>
          <p:cNvPicPr>
            <a:picLocks noChangeAspect="1" noChangeArrowheads="1"/>
          </p:cNvPicPr>
          <p:nvPr/>
        </p:nvPicPr>
        <p:blipFill>
          <a:blip r:embed="rId2" cstate="print"/>
          <a:srcRect/>
          <a:stretch>
            <a:fillRect/>
          </a:stretch>
        </p:blipFill>
        <p:spPr bwMode="auto">
          <a:xfrm>
            <a:off x="4800600" y="895350"/>
            <a:ext cx="3733800" cy="363467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34290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Caching is a way to retain already fetched information in order to speed up the user experience.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Every time a page is requested, it must be fetched, parsed, and executed, which can be taxing for high traffic applications.</a:t>
            </a: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CACHING</a:t>
            </a:r>
            <a:endParaRPr lang="en-US" sz="2500" u="sng" dirty="0">
              <a:solidFill>
                <a:srgbClr val="3366CC"/>
              </a:solidFill>
              <a:latin typeface="Arial Black" pitchFamily="34" charset="0"/>
            </a:endParaRPr>
          </a:p>
        </p:txBody>
      </p:sp>
      <p:pic>
        <p:nvPicPr>
          <p:cNvPr id="13314" name="Picture 2"/>
          <p:cNvPicPr>
            <a:picLocks noChangeAspect="1" noChangeArrowheads="1"/>
          </p:cNvPicPr>
          <p:nvPr/>
        </p:nvPicPr>
        <p:blipFill>
          <a:blip r:embed="rId2" cstate="print"/>
          <a:srcRect/>
          <a:stretch>
            <a:fillRect/>
          </a:stretch>
        </p:blipFill>
        <p:spPr bwMode="auto">
          <a:xfrm>
            <a:off x="3810000" y="895350"/>
            <a:ext cx="4929187" cy="383616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CACHING</a:t>
            </a:r>
            <a:endParaRPr lang="en-US" sz="2500" u="sng" dirty="0">
              <a:solidFill>
                <a:srgbClr val="3366CC"/>
              </a:solidFill>
              <a:latin typeface="Arial Black" pitchFamily="34" charset="0"/>
            </a:endParaRPr>
          </a:p>
        </p:txBody>
      </p:sp>
      <p:pic>
        <p:nvPicPr>
          <p:cNvPr id="14338" name="Picture 2"/>
          <p:cNvPicPr>
            <a:picLocks noChangeAspect="1" noChangeArrowheads="1"/>
          </p:cNvPicPr>
          <p:nvPr/>
        </p:nvPicPr>
        <p:blipFill>
          <a:blip r:embed="rId2" cstate="print"/>
          <a:srcRect/>
          <a:stretch>
            <a:fillRect/>
          </a:stretch>
        </p:blipFill>
        <p:spPr bwMode="auto">
          <a:xfrm>
            <a:off x="304800" y="895350"/>
            <a:ext cx="8458200" cy="3740021"/>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6106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State management is a way to maintain information throughout the pages of an app.</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When an app navigates between pages, information is often reset.  One way to retain data is by saving and getting information from the database, but this method can be tedious to do on every navigation.</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 state can be used to retain the user credentials, so that the user maintains access throughout the app, or store datasets that need to be repeatedly retrieved.</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To maintain state, </a:t>
            </a:r>
            <a:r>
              <a:rPr lang="en-US" sz="2000" dirty="0" err="1" smtClean="0">
                <a:solidFill>
                  <a:schemeClr val="tx1">
                    <a:lumMod val="65000"/>
                    <a:lumOff val="35000"/>
                  </a:schemeClr>
                </a:solidFill>
                <a:latin typeface="Arial" pitchFamily="34" charset="0"/>
                <a:cs typeface="Arial" pitchFamily="34" charset="0"/>
              </a:rPr>
              <a:t>Vue</a:t>
            </a:r>
            <a:r>
              <a:rPr lang="en-US" sz="2000" dirty="0" smtClean="0">
                <a:solidFill>
                  <a:schemeClr val="tx1">
                    <a:lumMod val="65000"/>
                    <a:lumOff val="35000"/>
                  </a:schemeClr>
                </a:solidFill>
                <a:latin typeface="Arial" pitchFamily="34" charset="0"/>
                <a:cs typeface="Arial" pitchFamily="34" charset="0"/>
              </a:rPr>
              <a:t> uses </a:t>
            </a:r>
            <a:r>
              <a:rPr lang="en-US" sz="2000" dirty="0" err="1" smtClean="0">
                <a:solidFill>
                  <a:schemeClr val="tx1">
                    <a:lumMod val="65000"/>
                    <a:lumOff val="35000"/>
                  </a:schemeClr>
                </a:solidFill>
                <a:latin typeface="Arial" pitchFamily="34" charset="0"/>
                <a:cs typeface="Arial" pitchFamily="34" charset="0"/>
              </a:rPr>
              <a:t>vuex</a:t>
            </a:r>
            <a:r>
              <a:rPr lang="en-US" sz="2000" dirty="0" smtClean="0">
                <a:solidFill>
                  <a:schemeClr val="tx1">
                    <a:lumMod val="65000"/>
                    <a:lumOff val="35000"/>
                  </a:schemeClr>
                </a:solidFill>
                <a:latin typeface="Arial" pitchFamily="34" charset="0"/>
                <a:cs typeface="Arial" pitchFamily="34" charset="0"/>
              </a:rPr>
              <a:t>, React uses </a:t>
            </a:r>
            <a:r>
              <a:rPr lang="en-US" sz="2000" dirty="0" err="1" smtClean="0">
                <a:solidFill>
                  <a:schemeClr val="tx1">
                    <a:lumMod val="65000"/>
                    <a:lumOff val="35000"/>
                  </a:schemeClr>
                </a:solidFill>
                <a:latin typeface="Arial" pitchFamily="34" charset="0"/>
                <a:cs typeface="Arial" pitchFamily="34" charset="0"/>
              </a:rPr>
              <a:t>redux</a:t>
            </a:r>
            <a:r>
              <a:rPr lang="en-US" sz="2000" dirty="0" smtClean="0">
                <a:solidFill>
                  <a:schemeClr val="tx1">
                    <a:lumMod val="65000"/>
                    <a:lumOff val="35000"/>
                  </a:schemeClr>
                </a:solidFill>
                <a:latin typeface="Arial" pitchFamily="34" charset="0"/>
                <a:cs typeface="Arial" pitchFamily="34" charset="0"/>
              </a:rPr>
              <a:t>, and Web Forms use the Session object.</a:t>
            </a: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BACKGROUND</a:t>
            </a:r>
            <a:endParaRPr lang="en-US" sz="2500" u="sng" dirty="0">
              <a:solidFill>
                <a:srgbClr val="3366CC"/>
              </a:solidFill>
              <a:latin typeface="Arial Black"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STATE MANAGEMENT</a:t>
            </a:r>
            <a:endParaRPr lang="en-US" sz="2500" u="sng" dirty="0">
              <a:solidFill>
                <a:srgbClr val="3366CC"/>
              </a:solidFill>
              <a:latin typeface="Arial Black"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2590800" y="819150"/>
            <a:ext cx="3886200" cy="4046583"/>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47244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Unlike a desktop app, web apps does use desktop memory to hold information, they have to rely on HTTP requests, where each is essentially a request to run a separate program.</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In web apps, the 3 methods of passing data are the following:</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URL (server)</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HTTP header (server)</a:t>
            </a:r>
          </a:p>
          <a:p>
            <a:pPr lvl="1" algn="l">
              <a:buFont typeface="Arial" pitchFamily="34" charset="0"/>
              <a:buChar char="●"/>
            </a:pPr>
            <a:r>
              <a:rPr lang="en-US" sz="1600" dirty="0" smtClean="0">
                <a:solidFill>
                  <a:schemeClr val="tx1">
                    <a:lumMod val="65000"/>
                    <a:lumOff val="35000"/>
                  </a:schemeClr>
                </a:solidFill>
                <a:latin typeface="Arial" pitchFamily="34" charset="0"/>
                <a:cs typeface="Arial" pitchFamily="34" charset="0"/>
              </a:rPr>
              <a:t>Cookies (client)</a:t>
            </a: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PASSING DATA</a:t>
            </a:r>
            <a:endParaRPr lang="en-US" sz="2500" u="sng" dirty="0">
              <a:solidFill>
                <a:srgbClr val="3366CC"/>
              </a:solidFill>
              <a:latin typeface="Arial Black"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5257800" y="895350"/>
            <a:ext cx="3450127" cy="39052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34290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One way to pass data between pages is by using the </a:t>
            </a:r>
            <a:r>
              <a:rPr lang="en-US" sz="2000" b="1" dirty="0" smtClean="0">
                <a:solidFill>
                  <a:schemeClr val="tx1">
                    <a:lumMod val="65000"/>
                    <a:lumOff val="35000"/>
                  </a:schemeClr>
                </a:solidFill>
                <a:latin typeface="Arial" pitchFamily="34" charset="0"/>
                <a:cs typeface="Arial" pitchFamily="34" charset="0"/>
              </a:rPr>
              <a:t>GET</a:t>
            </a:r>
            <a:r>
              <a:rPr lang="en-US" sz="2000" dirty="0" smtClean="0">
                <a:solidFill>
                  <a:schemeClr val="tx1">
                    <a:lumMod val="65000"/>
                    <a:lumOff val="35000"/>
                  </a:schemeClr>
                </a:solidFill>
                <a:latin typeface="Arial" pitchFamily="34" charset="0"/>
                <a:cs typeface="Arial" pitchFamily="34" charset="0"/>
              </a:rPr>
              <a:t> method and using a query string with the id of the user.</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Then this id can be fetched in the new page and check to see if the account still has access.</a:t>
            </a: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PASSING VIA URL</a:t>
            </a:r>
            <a:endParaRPr lang="en-US" sz="2500" u="sng" dirty="0">
              <a:solidFill>
                <a:srgbClr val="3366CC"/>
              </a:solidFill>
              <a:latin typeface="Arial Black"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4038600" y="1047750"/>
            <a:ext cx="4610100" cy="34766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34290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Another way to pass data is by using the </a:t>
            </a:r>
            <a:r>
              <a:rPr lang="en-US" sz="2000" b="1" dirty="0" smtClean="0">
                <a:solidFill>
                  <a:schemeClr val="tx1">
                    <a:lumMod val="65000"/>
                    <a:lumOff val="35000"/>
                  </a:schemeClr>
                </a:solidFill>
                <a:latin typeface="Arial" pitchFamily="34" charset="0"/>
                <a:cs typeface="Arial" pitchFamily="34" charset="0"/>
              </a:rPr>
              <a:t>POST</a:t>
            </a:r>
            <a:r>
              <a:rPr lang="en-US" sz="2000" dirty="0" smtClean="0">
                <a:solidFill>
                  <a:schemeClr val="tx1">
                    <a:lumMod val="65000"/>
                    <a:lumOff val="35000"/>
                  </a:schemeClr>
                </a:solidFill>
                <a:latin typeface="Arial" pitchFamily="34" charset="0"/>
                <a:cs typeface="Arial" pitchFamily="34" charset="0"/>
              </a:rPr>
              <a:t> method as part of the header data.</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The data can be in JSON format.</a:t>
            </a: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PASSING VIA HEADER</a:t>
            </a:r>
            <a:endParaRPr lang="en-US" sz="2500" u="sng" dirty="0">
              <a:solidFill>
                <a:srgbClr val="3366CC"/>
              </a:solidFill>
              <a:latin typeface="Arial Black"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3657600" y="742950"/>
            <a:ext cx="5219700" cy="41814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3820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Cookies are a client-side approach for persisting state information.</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They are key-value pairs that are saved within one or more text files that are managed by the browser.</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While cookies can be used to maintain state, they are not really used for that purpose.  They are mainly used for storing the history of the user within a browser, such as login credentials and parameters they commonly enter within the app. </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Cookies are commonly tracked by companies to review site activity.</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In JavaScript, cookies can be stored using the </a:t>
            </a:r>
            <a:r>
              <a:rPr lang="en-US" sz="2000" dirty="0" err="1" smtClean="0">
                <a:solidFill>
                  <a:schemeClr val="tx1">
                    <a:lumMod val="65000"/>
                    <a:lumOff val="35000"/>
                  </a:schemeClr>
                </a:solidFill>
                <a:latin typeface="Arial" pitchFamily="34" charset="0"/>
                <a:cs typeface="Arial" pitchFamily="34" charset="0"/>
              </a:rPr>
              <a:t>document.cookie</a:t>
            </a:r>
            <a:r>
              <a:rPr lang="en-US" sz="2000" dirty="0" smtClean="0">
                <a:solidFill>
                  <a:schemeClr val="tx1">
                    <a:lumMod val="65000"/>
                    <a:lumOff val="35000"/>
                  </a:schemeClr>
                </a:solidFill>
                <a:latin typeface="Arial" pitchFamily="34" charset="0"/>
                <a:cs typeface="Arial" pitchFamily="34" charset="0"/>
              </a:rPr>
              <a:t> object.</a:t>
            </a: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COOKIES</a:t>
            </a:r>
            <a:endParaRPr lang="en-US" sz="2500" u="sng" dirty="0">
              <a:solidFill>
                <a:srgbClr val="3366CC"/>
              </a:solidFill>
              <a:latin typeface="Arial Black" pitchFamily="34" charset="0"/>
            </a:endParaRPr>
          </a:p>
        </p:txBody>
      </p:sp>
      <p:pic>
        <p:nvPicPr>
          <p:cNvPr id="5122" name="Picture 2"/>
          <p:cNvPicPr>
            <a:picLocks noChangeAspect="1" noChangeArrowheads="1"/>
          </p:cNvPicPr>
          <p:nvPr/>
        </p:nvPicPr>
        <p:blipFill>
          <a:blip r:embed="rId2" cstate="print"/>
          <a:srcRect/>
          <a:stretch>
            <a:fillRect/>
          </a:stretch>
        </p:blipFill>
        <p:spPr bwMode="auto">
          <a:xfrm>
            <a:off x="1752600" y="4171950"/>
            <a:ext cx="5977467" cy="4572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971550"/>
            <a:ext cx="8382000" cy="3962400"/>
          </a:xfrm>
        </p:spPr>
        <p:txBody>
          <a:bodyPr>
            <a:normAutofit/>
          </a:bodyPr>
          <a:lstStyle/>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It’s important that cookies do not contain the password of the user.  It’s best to just contain the username, and an access token granted from the database.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A lesser efficient alternative would be to check authentication on every page load per the provided username.</a:t>
            </a:r>
          </a:p>
          <a:p>
            <a:pPr algn="l">
              <a:buFont typeface="Arial" pitchFamily="34" charset="0"/>
              <a:buChar char="●"/>
            </a:pPr>
            <a:r>
              <a:rPr lang="en-US" sz="2000" dirty="0" smtClean="0">
                <a:solidFill>
                  <a:schemeClr val="tx1">
                    <a:lumMod val="65000"/>
                    <a:lumOff val="35000"/>
                  </a:schemeClr>
                </a:solidFill>
                <a:latin typeface="Arial" pitchFamily="34" charset="0"/>
                <a:cs typeface="Arial" pitchFamily="34" charset="0"/>
              </a:rPr>
              <a:t>Cookies containing sensitive information should have a short lifetime.</a:t>
            </a:r>
            <a:endParaRPr lang="en-US" sz="16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buFont typeface="Arial" pitchFamily="34" charset="0"/>
              <a:buChar char="●"/>
            </a:pPr>
            <a:endParaRPr lang="en-US" sz="2000" dirty="0" smtClean="0">
              <a:solidFill>
                <a:schemeClr val="tx1">
                  <a:lumMod val="65000"/>
                  <a:lumOff val="35000"/>
                </a:schemeClr>
              </a:solidFill>
              <a:latin typeface="Arial" pitchFamily="34" charset="0"/>
              <a:cs typeface="Arial" pitchFamily="34" charset="0"/>
            </a:endParaRPr>
          </a:p>
          <a:p>
            <a:pPr algn="l"/>
            <a:endParaRPr lang="en-US" sz="2000" dirty="0" smtClean="0">
              <a:solidFill>
                <a:schemeClr val="tx1">
                  <a:lumMod val="65000"/>
                  <a:lumOff val="35000"/>
                </a:schemeClr>
              </a:solidFill>
              <a:latin typeface="Arial" pitchFamily="34" charset="0"/>
              <a:cs typeface="Arial" pitchFamily="34" charset="0"/>
            </a:endParaRPr>
          </a:p>
        </p:txBody>
      </p:sp>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COOKIES</a:t>
            </a:r>
            <a:endParaRPr lang="en-US" sz="2500" u="sng" dirty="0">
              <a:solidFill>
                <a:srgbClr val="3366CC"/>
              </a:solidFill>
              <a:latin typeface="Arial Black"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0" y="228600"/>
            <a:ext cx="9144000" cy="438150"/>
          </a:xfrm>
        </p:spPr>
        <p:txBody>
          <a:bodyPr>
            <a:noAutofit/>
          </a:bodyPr>
          <a:lstStyle/>
          <a:p>
            <a:r>
              <a:rPr lang="en-US" sz="2500" u="sng" dirty="0" smtClean="0">
                <a:solidFill>
                  <a:srgbClr val="3366CC"/>
                </a:solidFill>
                <a:latin typeface="Arial Black" pitchFamily="34" charset="0"/>
              </a:rPr>
              <a:t>COOKIES</a:t>
            </a:r>
            <a:endParaRPr lang="en-US" sz="2500" u="sng" dirty="0">
              <a:solidFill>
                <a:srgbClr val="3366CC"/>
              </a:solidFill>
              <a:latin typeface="Arial Black" pitchFamily="34" charset="0"/>
            </a:endParaRPr>
          </a:p>
        </p:txBody>
      </p:sp>
      <p:pic>
        <p:nvPicPr>
          <p:cNvPr id="6146" name="Picture 2"/>
          <p:cNvPicPr>
            <a:picLocks noChangeAspect="1" noChangeArrowheads="1"/>
          </p:cNvPicPr>
          <p:nvPr/>
        </p:nvPicPr>
        <p:blipFill>
          <a:blip r:embed="rId2" cstate="print"/>
          <a:srcRect/>
          <a:stretch>
            <a:fillRect/>
          </a:stretch>
        </p:blipFill>
        <p:spPr bwMode="auto">
          <a:xfrm>
            <a:off x="1676400" y="742950"/>
            <a:ext cx="5943600" cy="4114086"/>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733</TotalTime>
  <Words>704</Words>
  <Application>Microsoft Office PowerPoint</Application>
  <PresentationFormat>On-screen Show (16:9)</PresentationFormat>
  <Paragraphs>93</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STATE MANAGEMENT</vt:lpstr>
      <vt:lpstr>BACKGROUND</vt:lpstr>
      <vt:lpstr>STATE MANAGEMENT</vt:lpstr>
      <vt:lpstr>PASSING DATA</vt:lpstr>
      <vt:lpstr>PASSING VIA URL</vt:lpstr>
      <vt:lpstr>PASSING VIA HEADER</vt:lpstr>
      <vt:lpstr>COOKIES</vt:lpstr>
      <vt:lpstr>COOKIES</vt:lpstr>
      <vt:lpstr>COOKIES</vt:lpstr>
      <vt:lpstr>COOKIES IN PHP</vt:lpstr>
      <vt:lpstr>COOKIES IN NODE/EXPRESS</vt:lpstr>
      <vt:lpstr>SESSION STATE</vt:lpstr>
      <vt:lpstr>SESSION STORAGE</vt:lpstr>
      <vt:lpstr>SESSION STATE IN PHP</vt:lpstr>
      <vt:lpstr>SESSION STATE IN NODE</vt:lpstr>
      <vt:lpstr>CACHING</vt:lpstr>
      <vt:lpstr>CACHING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DIZAD</dc:creator>
  <cp:lastModifiedBy>dizad</cp:lastModifiedBy>
  <cp:revision>302</cp:revision>
  <dcterms:created xsi:type="dcterms:W3CDTF">2018-08-06T22:35:07Z</dcterms:created>
  <dcterms:modified xsi:type="dcterms:W3CDTF">2022-03-28T01:19:41Z</dcterms:modified>
</cp:coreProperties>
</file>