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0" r:id="rId3"/>
    <p:sldId id="283" r:id="rId4"/>
    <p:sldId id="292" r:id="rId5"/>
    <p:sldId id="293" r:id="rId6"/>
    <p:sldId id="298" r:id="rId7"/>
    <p:sldId id="291" r:id="rId8"/>
    <p:sldId id="294" r:id="rId9"/>
    <p:sldId id="295" r:id="rId10"/>
    <p:sldId id="296" r:id="rId11"/>
    <p:sldId id="297" r:id="rId12"/>
    <p:sldId id="299" r:id="rId13"/>
    <p:sldId id="300" r:id="rId14"/>
    <p:sldId id="301" r:id="rId15"/>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B24926"/>
    <a:srgbClr val="FF6600"/>
    <a:srgbClr val="0A9C66"/>
    <a:srgbClr val="003296"/>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p:cViewPr>
        <p:scale>
          <a:sx n="75" d="100"/>
          <a:sy n="75" d="100"/>
        </p:scale>
        <p:origin x="-576" y="-30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A9CCEFF-0A0A-4D18-9D3D-9390754362B8}" type="datetimeFigureOut">
              <a:rPr lang="en-US" smtClean="0"/>
              <a:pPr/>
              <a:t>5/12/2022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F85CFD2-25F4-4B4B-9AA5-C29AFAA70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4493-6C2E-4221-B622-2C8A1793D230}"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31033-416B-41D0-8B7C-6BFE649EF56E}"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C7E4-0E75-4486-B3A5-5953938EE6C6}"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E0530-5D0A-4ABB-A822-1E5B62D1BA60}"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56D5-3761-4DAE-BD2E-27BE66F3E870}" type="datetime1">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8C3A4-DC50-4A6A-BEC0-B6AE3C0312C7}" type="datetime1">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8112E-7F21-47C6-B028-445D7516FF19}" type="datetime1">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4EAD-A216-466C-9D37-AC9F19558608}" type="datetime1">
              <a:rPr lang="en-US" smtClean="0"/>
              <a:pPr/>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DF199-00E4-4648-AC59-DA20B53EC04E}" type="datetime1">
              <a:rPr lang="en-US" smtClean="0"/>
              <a:pPr/>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83A86-787D-4C8E-81CD-32D63D7F2436}" type="datetime1">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FEBCF-C80C-41D3-A781-220C2AEF6D17}" type="datetime1">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B6C2BB0-54A9-4236-9357-C9879649F314}" type="datetime1">
              <a:rPr lang="en-US" smtClean="0"/>
              <a:pPr/>
              <a:t>5/12/2022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CB9D9F-970B-457E-93DD-7B85396FC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7" name="Title 1"/>
          <p:cNvSpPr>
            <a:spLocks noGrp="1"/>
          </p:cNvSpPr>
          <p:nvPr/>
        </p:nvSpPr>
        <p:spPr>
          <a:xfrm>
            <a:off x="0" y="0"/>
            <a:ext cx="9144000" cy="5143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500" u="sng" dirty="0" smtClean="0">
                <a:solidFill>
                  <a:schemeClr val="bg1"/>
                </a:solidFill>
                <a:latin typeface="Arial Black" pitchFamily="34" charset="0"/>
              </a:rPr>
              <a:t>TYPESCRIPT</a:t>
            </a:r>
            <a:endParaRPr lang="en-US" sz="3500" u="sng" dirty="0">
              <a:solidFill>
                <a:schemeClr val="bg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DEFAULT ARGUMENTS</a:t>
            </a:r>
            <a:endParaRPr lang="en-US" sz="2500" u="sng" dirty="0">
              <a:solidFill>
                <a:srgbClr val="3366CC"/>
              </a:solidFill>
              <a:latin typeface="Arial Black" pitchFamily="34" charset="0"/>
            </a:endParaRPr>
          </a:p>
        </p:txBody>
      </p:sp>
      <p:sp>
        <p:nvSpPr>
          <p:cNvPr id="4" name="Subtitle 2"/>
          <p:cNvSpPr txBox="1">
            <a:spLocks/>
          </p:cNvSpPr>
          <p:nvPr/>
        </p:nvSpPr>
        <p:spPr>
          <a:xfrm>
            <a:off x="457200" y="819150"/>
            <a:ext cx="8305800" cy="1676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Similar to JavaScript, if a value is not provided for an argument, it can be defaulted as shown below.</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This removes the need to error check with conditional assignments as shown with the underlines below.</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2286000" y="2495550"/>
            <a:ext cx="4667250" cy="21812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DEFINING RETURN TYPE</a:t>
            </a:r>
            <a:endParaRPr lang="en-US" sz="2500" u="sng" dirty="0">
              <a:solidFill>
                <a:srgbClr val="3366CC"/>
              </a:solidFill>
              <a:latin typeface="Arial Black" pitchFamily="34" charset="0"/>
            </a:endParaRPr>
          </a:p>
        </p:txBody>
      </p:sp>
      <p:sp>
        <p:nvSpPr>
          <p:cNvPr id="4" name="Subtitle 2"/>
          <p:cNvSpPr txBox="1">
            <a:spLocks/>
          </p:cNvSpPr>
          <p:nvPr/>
        </p:nvSpPr>
        <p:spPr>
          <a:xfrm>
            <a:off x="457200" y="819150"/>
            <a:ext cx="8229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To return a specific type from a function, the type can be added right after the arguments as shown.</a:t>
            </a:r>
          </a:p>
          <a:p>
            <a:pPr marL="0" marR="0" lvl="0" indent="0" algn="l" defTabSz="914400" rtl="0" eaLnBrk="1" fontAlgn="auto" latinLnBrk="0" hangingPunct="1">
              <a:lnSpc>
                <a:spcPct val="100000"/>
              </a:lnSpc>
              <a:spcBef>
                <a:spcPct val="20000"/>
              </a:spcBef>
              <a:spcAft>
                <a:spcPts val="0"/>
              </a:spcAft>
              <a:buClrTx/>
              <a:buSzTx/>
              <a:tabLst/>
              <a:defRPr/>
            </a:pPr>
            <a:endParaRPr lang="en-US" sz="2000" dirty="0" smtClean="0">
              <a:solidFill>
                <a:schemeClr val="tx1">
                  <a:lumMod val="65000"/>
                  <a:lumOff val="35000"/>
                </a:schemeClr>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tabLst/>
              <a:defRPr/>
            </a:pPr>
            <a:endParaRPr lang="en-US" sz="2000" dirty="0" smtClean="0">
              <a:solidFill>
                <a:schemeClr val="tx1">
                  <a:lumMod val="65000"/>
                  <a:lumOff val="35000"/>
                </a:schemeClr>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tabLst/>
              <a:defRPr/>
            </a:pPr>
            <a:endParaRPr lang="en-US" sz="2000" dirty="0" smtClean="0">
              <a:solidFill>
                <a:schemeClr val="tx1">
                  <a:lumMod val="65000"/>
                  <a:lumOff val="35000"/>
                </a:schemeClr>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tabLst/>
              <a:defRPr/>
            </a:pPr>
            <a:endParaRPr lang="en-US" sz="2000" dirty="0" smtClean="0">
              <a:solidFill>
                <a:schemeClr val="tx1">
                  <a:lumMod val="65000"/>
                  <a:lumOff val="35000"/>
                </a:schemeClr>
              </a:solidFill>
              <a:latin typeface="Arial" pitchFamily="34" charset="0"/>
              <a:cs typeface="Arial" pitchFamily="34" charset="0"/>
            </a:endParaRPr>
          </a:p>
          <a:p>
            <a:pPr>
              <a:spcBef>
                <a:spcPct val="20000"/>
              </a:spcBef>
              <a:buFont typeface="Arial" pitchFamily="34" charset="0"/>
              <a:buChar char="●"/>
              <a:defRPr/>
            </a:pPr>
            <a:r>
              <a:rPr lang="en-US" sz="2000" dirty="0" smtClean="0">
                <a:solidFill>
                  <a:schemeClr val="tx1">
                    <a:lumMod val="65000"/>
                    <a:lumOff val="35000"/>
                  </a:schemeClr>
                </a:solidFill>
                <a:latin typeface="Arial" pitchFamily="34" charset="0"/>
                <a:cs typeface="Arial" pitchFamily="34" charset="0"/>
              </a:rPr>
              <a:t>If a function does not return anything, it’s important to include void as the return type, and remove any line that returns a value as shown.</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000" dirty="0" smtClean="0">
              <a:solidFill>
                <a:schemeClr val="tx1">
                  <a:lumMod val="65000"/>
                  <a:lumOff val="35000"/>
                </a:schemeClr>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3124200" y="1657350"/>
            <a:ext cx="2209800" cy="1198673"/>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3124200" y="3638550"/>
            <a:ext cx="2209800" cy="99906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ARRAYS</a:t>
            </a:r>
            <a:endParaRPr lang="en-US" sz="2500" u="sng" dirty="0">
              <a:solidFill>
                <a:srgbClr val="3366CC"/>
              </a:solidFill>
              <a:latin typeface="Arial Black" pitchFamily="34" charset="0"/>
            </a:endParaRPr>
          </a:p>
        </p:txBody>
      </p:sp>
      <p:sp>
        <p:nvSpPr>
          <p:cNvPr id="4" name="Subtitle 2"/>
          <p:cNvSpPr txBox="1">
            <a:spLocks/>
          </p:cNvSpPr>
          <p:nvPr/>
        </p:nvSpPr>
        <p:spPr>
          <a:xfrm>
            <a:off x="457200" y="819150"/>
            <a:ext cx="8229600" cy="3962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Arrays in </a:t>
            </a: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can be defined in the 2 ways below and have only 1 data type throughout.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The main difference with JavaScript is that the data type is spelled out on the array callout.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000" dirty="0" smtClean="0">
              <a:solidFill>
                <a:schemeClr val="tx1">
                  <a:lumMod val="65000"/>
                  <a:lumOff val="35000"/>
                </a:schemeClr>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000" dirty="0" smtClean="0">
              <a:solidFill>
                <a:schemeClr val="tx1">
                  <a:lumMod val="65000"/>
                  <a:lumOff val="35000"/>
                </a:schemeClr>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If an incorrect file type is assigned, an error will display.</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000" dirty="0" smtClean="0">
              <a:solidFill>
                <a:schemeClr val="tx1">
                  <a:lumMod val="65000"/>
                  <a:lumOff val="35000"/>
                </a:schemeClr>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609600" y="2190750"/>
            <a:ext cx="4191000" cy="772583"/>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09600" y="3333749"/>
            <a:ext cx="4191000" cy="116480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MULTI-DIMENSIONAL ARRAYS</a:t>
            </a:r>
            <a:endParaRPr lang="en-US" sz="2500" u="sng" dirty="0">
              <a:solidFill>
                <a:srgbClr val="3366CC"/>
              </a:solidFill>
              <a:latin typeface="Arial Black" pitchFamily="34" charset="0"/>
            </a:endParaRPr>
          </a:p>
        </p:txBody>
      </p:sp>
      <p:sp>
        <p:nvSpPr>
          <p:cNvPr id="4" name="Subtitle 2"/>
          <p:cNvSpPr txBox="1">
            <a:spLocks/>
          </p:cNvSpPr>
          <p:nvPr/>
        </p:nvSpPr>
        <p:spPr>
          <a:xfrm>
            <a:off x="457200" y="819150"/>
            <a:ext cx="8229600" cy="3962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Multi-dimensional arrays can be defined with multiple [][].</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3076" name="Picture 4"/>
          <p:cNvPicPr>
            <a:picLocks noChangeAspect="1" noChangeArrowheads="1"/>
          </p:cNvPicPr>
          <p:nvPr/>
        </p:nvPicPr>
        <p:blipFill>
          <a:blip r:embed="rId2" cstate="print"/>
          <a:srcRect/>
          <a:stretch>
            <a:fillRect/>
          </a:stretch>
        </p:blipFill>
        <p:spPr bwMode="auto">
          <a:xfrm>
            <a:off x="609600" y="2495550"/>
            <a:ext cx="8016875" cy="76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TUPLES</a:t>
            </a:r>
            <a:endParaRPr lang="en-US" sz="2500" u="sng" dirty="0">
              <a:solidFill>
                <a:srgbClr val="3366CC"/>
              </a:solidFill>
              <a:latin typeface="Arial Black" pitchFamily="34" charset="0"/>
            </a:endParaRPr>
          </a:p>
        </p:txBody>
      </p:sp>
      <p:sp>
        <p:nvSpPr>
          <p:cNvPr id="4" name="Subtitle 2"/>
          <p:cNvSpPr txBox="1">
            <a:spLocks/>
          </p:cNvSpPr>
          <p:nvPr/>
        </p:nvSpPr>
        <p:spPr>
          <a:xfrm>
            <a:off x="457200" y="819150"/>
            <a:ext cx="8229600" cy="3962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err="1" smtClean="0">
                <a:solidFill>
                  <a:schemeClr val="tx1">
                    <a:lumMod val="65000"/>
                    <a:lumOff val="35000"/>
                  </a:schemeClr>
                </a:solidFill>
                <a:latin typeface="Arial" pitchFamily="34" charset="0"/>
                <a:cs typeface="Arial" pitchFamily="34" charset="0"/>
              </a:rPr>
              <a:t>Tuples</a:t>
            </a:r>
            <a:r>
              <a:rPr lang="en-US" sz="2000" dirty="0" smtClean="0">
                <a:solidFill>
                  <a:schemeClr val="tx1">
                    <a:lumMod val="65000"/>
                    <a:lumOff val="35000"/>
                  </a:schemeClr>
                </a:solidFill>
                <a:latin typeface="Arial" pitchFamily="34" charset="0"/>
                <a:cs typeface="Arial" pitchFamily="34" charset="0"/>
              </a:rPr>
              <a:t> are similar to arrays but they are not expandable and can have multiple data types assigned.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457200" y="2876550"/>
            <a:ext cx="8303363" cy="4857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srcRect/>
          <a:stretch>
            <a:fillRect/>
          </a:stretch>
        </p:blipFill>
        <p:spPr bwMode="auto">
          <a:xfrm>
            <a:off x="3886200" y="2114550"/>
            <a:ext cx="1628775" cy="1143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5344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Microsoft developed </a:t>
            </a: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in 2012 to blend the flexibility of JavaScript with the added advantages of a stricter language.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Although JavaScript is good for small applications, </a:t>
            </a: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is good for large applications that have to deal with a lot of files.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When changes are made to large applications, JavaScript will not led the developer know that other parts of the app were broken when the changes were made, but stricter languages like </a:t>
            </a: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will do that.</a:t>
            </a: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534400" cy="3962400"/>
          </a:xfrm>
        </p:spPr>
        <p:txBody>
          <a:bodyPr>
            <a:normAutofit/>
          </a:bodyPr>
          <a:lstStyle/>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adds types to JavaScript, to spot potential bugs.</a:t>
            </a:r>
          </a:p>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maintains type consistency.  For instance, if a series of values are coming in with different types, </a:t>
            </a: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can condition those values to only come in a certain type, and avoid downstream bugs.</a:t>
            </a:r>
          </a:p>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is used on many open-source projects such as Angular, </a:t>
            </a:r>
            <a:r>
              <a:rPr lang="en-US" sz="2000" dirty="0" err="1" smtClean="0">
                <a:solidFill>
                  <a:schemeClr val="tx1">
                    <a:lumMod val="65000"/>
                    <a:lumOff val="35000"/>
                  </a:schemeClr>
                </a:solidFill>
                <a:latin typeface="Arial" pitchFamily="34" charset="0"/>
                <a:cs typeface="Arial" pitchFamily="34" charset="0"/>
              </a:rPr>
              <a:t>Webpack</a:t>
            </a:r>
            <a:r>
              <a:rPr lang="en-US" sz="2000" dirty="0" smtClean="0">
                <a:solidFill>
                  <a:schemeClr val="tx1">
                    <a:lumMod val="65000"/>
                    <a:lumOff val="35000"/>
                  </a:schemeClr>
                </a:solidFill>
                <a:latin typeface="Arial" pitchFamily="34" charset="0"/>
                <a:cs typeface="Arial" pitchFamily="34" charset="0"/>
              </a:rPr>
              <a:t>, Amazon, Google, and </a:t>
            </a:r>
            <a:r>
              <a:rPr lang="en-US" sz="2000" dirty="0" err="1" smtClean="0">
                <a:solidFill>
                  <a:schemeClr val="tx1">
                    <a:lumMod val="65000"/>
                    <a:lumOff val="35000"/>
                  </a:schemeClr>
                </a:solidFill>
                <a:latin typeface="Arial" pitchFamily="34" charset="0"/>
                <a:cs typeface="Arial" pitchFamily="34" charset="0"/>
              </a:rPr>
              <a:t>CodeAcademy</a:t>
            </a:r>
            <a:r>
              <a:rPr lang="en-US" sz="2000" dirty="0" smtClean="0">
                <a:solidFill>
                  <a:schemeClr val="tx1">
                    <a:lumMod val="65000"/>
                    <a:lumOff val="35000"/>
                  </a:schemeClr>
                </a:solidFill>
                <a:latin typeface="Arial" pitchFamily="34" charset="0"/>
                <a:cs typeface="Arial" pitchFamily="34" charset="0"/>
              </a:rPr>
              <a:t>.</a:t>
            </a:r>
          </a:p>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a:t>
            </a:r>
            <a:r>
              <a:rPr lang="en-US" sz="2000" dirty="0" err="1" smtClean="0">
                <a:solidFill>
                  <a:schemeClr val="tx1">
                    <a:lumMod val="65000"/>
                    <a:lumOff val="35000"/>
                  </a:schemeClr>
                </a:solidFill>
                <a:latin typeface="Arial" pitchFamily="34" charset="0"/>
                <a:cs typeface="Arial" pitchFamily="34" charset="0"/>
              </a:rPr>
              <a:t>transpiles</a:t>
            </a:r>
            <a:r>
              <a:rPr lang="en-US" sz="2000" dirty="0" smtClean="0">
                <a:solidFill>
                  <a:schemeClr val="tx1">
                    <a:lumMod val="65000"/>
                    <a:lumOff val="35000"/>
                  </a:schemeClr>
                </a:solidFill>
                <a:latin typeface="Arial" pitchFamily="34" charset="0"/>
                <a:cs typeface="Arial" pitchFamily="34" charset="0"/>
              </a:rPr>
              <a:t> into regular JavaScript on the browser using the </a:t>
            </a:r>
            <a:r>
              <a:rPr lang="en-US" sz="2000" b="1" dirty="0" err="1" smtClean="0">
                <a:solidFill>
                  <a:schemeClr val="tx1">
                    <a:lumMod val="65000"/>
                    <a:lumOff val="35000"/>
                  </a:schemeClr>
                </a:solidFill>
                <a:latin typeface="Consolas" pitchFamily="49" charset="0"/>
                <a:cs typeface="Arial" pitchFamily="34" charset="0"/>
              </a:rPr>
              <a:t>tsc</a:t>
            </a:r>
            <a:r>
              <a:rPr lang="en-US" sz="2000" dirty="0" smtClean="0">
                <a:solidFill>
                  <a:schemeClr val="tx1">
                    <a:lumMod val="65000"/>
                    <a:lumOff val="35000"/>
                  </a:schemeClr>
                </a:solidFill>
                <a:latin typeface="Arial" pitchFamily="34" charset="0"/>
                <a:cs typeface="Arial" pitchFamily="34" charset="0"/>
              </a:rPr>
              <a:t> command.  It is a superset of JavaScript, meaning it contains all the features of JavaScript plus added features. Much of </a:t>
            </a: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looks the same as JavaScript.</a:t>
            </a:r>
          </a:p>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files use the .</a:t>
            </a:r>
            <a:r>
              <a:rPr lang="en-US" sz="2000" dirty="0" err="1" smtClean="0">
                <a:solidFill>
                  <a:schemeClr val="tx1">
                    <a:lumMod val="65000"/>
                    <a:lumOff val="35000"/>
                  </a:schemeClr>
                </a:solidFill>
                <a:latin typeface="Arial" pitchFamily="34" charset="0"/>
                <a:cs typeface="Arial" pitchFamily="34" charset="0"/>
              </a:rPr>
              <a:t>ts</a:t>
            </a:r>
            <a:r>
              <a:rPr lang="en-US" sz="2000" dirty="0" smtClean="0">
                <a:solidFill>
                  <a:schemeClr val="tx1">
                    <a:lumMod val="65000"/>
                    <a:lumOff val="35000"/>
                  </a:schemeClr>
                </a:solidFill>
                <a:latin typeface="Arial" pitchFamily="34" charset="0"/>
                <a:cs typeface="Arial" pitchFamily="34" charset="0"/>
              </a:rPr>
              <a:t> extension.</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5105400" cy="3962400"/>
          </a:xfrm>
        </p:spPr>
        <p:txBody>
          <a:bodyPr>
            <a:normAutofit/>
          </a:bodyPr>
          <a:lstStyle/>
          <a:p>
            <a:pPr algn="l">
              <a:buFont typeface="Arial" pitchFamily="34" charset="0"/>
              <a:buChar char="●"/>
            </a:pP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provides a lot of useful </a:t>
            </a:r>
            <a:r>
              <a:rPr lang="en-US" sz="2000" dirty="0" err="1" smtClean="0">
                <a:solidFill>
                  <a:schemeClr val="tx1">
                    <a:lumMod val="65000"/>
                    <a:lumOff val="35000"/>
                  </a:schemeClr>
                </a:solidFill>
                <a:latin typeface="Arial" pitchFamily="34" charset="0"/>
                <a:cs typeface="Arial" pitchFamily="34" charset="0"/>
              </a:rPr>
              <a:t>intellisense</a:t>
            </a:r>
            <a:r>
              <a:rPr lang="en-US" sz="2000" dirty="0" smtClean="0">
                <a:solidFill>
                  <a:schemeClr val="tx1">
                    <a:lumMod val="65000"/>
                    <a:lumOff val="35000"/>
                  </a:schemeClr>
                </a:solidFill>
                <a:latin typeface="Arial" pitchFamily="34" charset="0"/>
                <a:cs typeface="Arial" pitchFamily="34" charset="0"/>
              </a:rPr>
              <a:t> that JavaScript might not provide.  For instance, it provides tooltips on code to show if there might be an error.  It also allows us to check for syntax errors before run times.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To turn and configure some of these features on and off, a </a:t>
            </a:r>
            <a:r>
              <a:rPr lang="en-US" sz="2000" dirty="0" err="1" smtClean="0">
                <a:solidFill>
                  <a:schemeClr val="tx1">
                    <a:lumMod val="65000"/>
                    <a:lumOff val="35000"/>
                  </a:schemeClr>
                </a:solidFill>
                <a:latin typeface="Arial" pitchFamily="34" charset="0"/>
                <a:cs typeface="Arial" pitchFamily="34" charset="0"/>
              </a:rPr>
              <a:t>tsconfig.json</a:t>
            </a:r>
            <a:r>
              <a:rPr lang="en-US" sz="2000" dirty="0" smtClean="0">
                <a:solidFill>
                  <a:schemeClr val="tx1">
                    <a:lumMod val="65000"/>
                    <a:lumOff val="35000"/>
                  </a:schemeClr>
                </a:solidFill>
                <a:latin typeface="Arial" pitchFamily="34" charset="0"/>
                <a:cs typeface="Arial" pitchFamily="34" charset="0"/>
              </a:rPr>
              <a:t> file can be used.</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5486400" y="1733550"/>
            <a:ext cx="3078832" cy="2286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COMMENTING</a:t>
            </a:r>
            <a:endParaRPr lang="en-US" sz="2500" u="sng" dirty="0">
              <a:solidFill>
                <a:srgbClr val="3366CC"/>
              </a:solidFill>
              <a:latin typeface="Arial Black" pitchFamily="34" charset="0"/>
            </a:endParaRPr>
          </a:p>
        </p:txBody>
      </p:sp>
      <p:sp>
        <p:nvSpPr>
          <p:cNvPr id="4" name="Subtitle 2"/>
          <p:cNvSpPr txBox="1">
            <a:spLocks/>
          </p:cNvSpPr>
          <p:nvPr/>
        </p:nvSpPr>
        <p:spPr>
          <a:xfrm>
            <a:off x="457200" y="819150"/>
            <a:ext cx="33528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accepts regular JavaScript single line or multi-line comments.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It also accepts it’s own documentation comments which has the same function as multi-lines but are more commonly used to document functions such as </a:t>
            </a:r>
            <a:r>
              <a:rPr lang="en-US" sz="2000" dirty="0" err="1" smtClean="0">
                <a:solidFill>
                  <a:schemeClr val="tx1">
                    <a:lumMod val="65000"/>
                    <a:lumOff val="35000"/>
                  </a:schemeClr>
                </a:solidFill>
                <a:latin typeface="Arial" pitchFamily="34" charset="0"/>
                <a:cs typeface="Arial" pitchFamily="34" charset="0"/>
              </a:rPr>
              <a:t>params</a:t>
            </a:r>
            <a:r>
              <a:rPr lang="en-US" sz="2000" dirty="0" smtClean="0">
                <a:solidFill>
                  <a:schemeClr val="tx1">
                    <a:lumMod val="65000"/>
                    <a:lumOff val="35000"/>
                  </a:schemeClr>
                </a:solidFill>
                <a:latin typeface="Arial" pitchFamily="34" charset="0"/>
                <a:cs typeface="Arial" pitchFamily="34" charset="0"/>
              </a:rPr>
              <a:t> and return values.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000" dirty="0" smtClean="0">
              <a:solidFill>
                <a:schemeClr val="tx1">
                  <a:lumMod val="65000"/>
                  <a:lumOff val="35000"/>
                </a:schemeClr>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343400" y="971550"/>
            <a:ext cx="4225636" cy="3505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TYPE INFERENCES</a:t>
            </a:r>
            <a:endParaRPr lang="en-US" sz="2500" u="sng" dirty="0">
              <a:solidFill>
                <a:srgbClr val="3366CC"/>
              </a:solidFill>
              <a:latin typeface="Arial Black" pitchFamily="34" charset="0"/>
            </a:endParaRPr>
          </a:p>
        </p:txBody>
      </p:sp>
      <p:sp>
        <p:nvSpPr>
          <p:cNvPr id="4" name="Subtitle 2"/>
          <p:cNvSpPr txBox="1">
            <a:spLocks/>
          </p:cNvSpPr>
          <p:nvPr/>
        </p:nvSpPr>
        <p:spPr>
          <a:xfrm>
            <a:off x="457200" y="819150"/>
            <a:ext cx="8229600" cy="3962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In </a:t>
            </a:r>
            <a:r>
              <a:rPr kumimoji="0" lang="en-US" sz="2000" b="0" i="0" u="none" strike="noStrike" kern="1200" cap="none" spc="0" normalizeH="0" baseline="0" noProof="0" dirty="0" err="1" smtClean="0">
                <a:ln>
                  <a:noFill/>
                </a:ln>
                <a:solidFill>
                  <a:schemeClr val="tx1">
                    <a:lumMod val="65000"/>
                    <a:lumOff val="35000"/>
                  </a:schemeClr>
                </a:solidFill>
                <a:effectLst/>
                <a:uLnTx/>
                <a:uFillTx/>
                <a:latin typeface="Arial" pitchFamily="34" charset="0"/>
                <a:ea typeface="+mn-ea"/>
                <a:cs typeface="Arial" pitchFamily="34" charset="0"/>
              </a:rPr>
              <a:t>TypeScript</a:t>
            </a: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 if a value is initially assigned to a variable, that variable can not be assigned a value of another data type, otherwise an error will be thrown</a:t>
            </a:r>
            <a:r>
              <a:rPr lang="en-US" sz="2000" dirty="0" smtClean="0">
                <a:solidFill>
                  <a:schemeClr val="tx1">
                    <a:lumMod val="65000"/>
                    <a:lumOff val="35000"/>
                  </a:schemeClr>
                </a:solidFill>
                <a:latin typeface="Arial" pitchFamily="34" charset="0"/>
                <a:cs typeface="Arial" pitchFamily="34" charset="0"/>
              </a:rPr>
              <a:t>.  For example, </a:t>
            </a:r>
            <a:r>
              <a:rPr lang="en-US" sz="2000" b="1" dirty="0" smtClean="0">
                <a:solidFill>
                  <a:schemeClr val="tx1">
                    <a:lumMod val="65000"/>
                    <a:lumOff val="35000"/>
                  </a:schemeClr>
                </a:solidFill>
                <a:latin typeface="Consolas" pitchFamily="49" charset="0"/>
                <a:cs typeface="Arial" pitchFamily="34" charset="0"/>
              </a:rPr>
              <a:t>let order = ‘first’; order = 1;</a:t>
            </a:r>
            <a:r>
              <a:rPr lang="en-US" sz="2000" dirty="0" smtClean="0">
                <a:solidFill>
                  <a:schemeClr val="tx1">
                    <a:lumMod val="65000"/>
                    <a:lumOff val="35000"/>
                  </a:schemeClr>
                </a:solidFill>
                <a:latin typeface="Arial" pitchFamily="34" charset="0"/>
                <a:cs typeface="Arial" pitchFamily="34" charset="0"/>
              </a:rPr>
              <a:t> will throw an error.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If an actual initial value is unknown but the type is, the colon can be used to assign the type.  For example, </a:t>
            </a:r>
            <a:r>
              <a:rPr lang="en-US" sz="2000" b="1" dirty="0" smtClean="0">
                <a:solidFill>
                  <a:schemeClr val="tx1">
                    <a:lumMod val="65000"/>
                    <a:lumOff val="35000"/>
                  </a:schemeClr>
                </a:solidFill>
                <a:latin typeface="Consolas" pitchFamily="49" charset="0"/>
                <a:cs typeface="Arial" pitchFamily="34" charset="0"/>
              </a:rPr>
              <a:t>let order : string; order = ‘first’; </a:t>
            </a:r>
            <a:r>
              <a:rPr lang="en-US" sz="2000" dirty="0" smtClean="0">
                <a:solidFill>
                  <a:schemeClr val="tx1">
                    <a:lumMod val="65000"/>
                    <a:lumOff val="35000"/>
                  </a:schemeClr>
                </a:solidFill>
                <a:latin typeface="Arial" pitchFamily="34" charset="0"/>
                <a:cs typeface="Arial" pitchFamily="34" charset="0"/>
              </a:rPr>
              <a:t>will not throw an error.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rPr>
              <a:t>However,</a:t>
            </a:r>
            <a:r>
              <a:rPr kumimoji="0" lang="en-US" sz="2000" b="0" i="0" u="none" strike="noStrike" kern="1200" cap="none" spc="0" normalizeH="0" noProof="0" dirty="0" smtClean="0">
                <a:ln>
                  <a:noFill/>
                </a:ln>
                <a:solidFill>
                  <a:schemeClr val="tx1">
                    <a:lumMod val="65000"/>
                    <a:lumOff val="35000"/>
                  </a:schemeClr>
                </a:solidFill>
                <a:effectLst/>
                <a:uLnTx/>
                <a:uFillTx/>
                <a:latin typeface="Arial" pitchFamily="34" charset="0"/>
                <a:ea typeface="+mn-ea"/>
                <a:cs typeface="Arial" pitchFamily="34" charset="0"/>
              </a:rPr>
              <a:t> if a value is not assigned when declaring a variable, </a:t>
            </a:r>
            <a:r>
              <a:rPr lang="en-US" sz="2000" dirty="0" smtClean="0">
                <a:solidFill>
                  <a:schemeClr val="tx1">
                    <a:lumMod val="65000"/>
                    <a:lumOff val="35000"/>
                  </a:schemeClr>
                </a:solidFill>
                <a:latin typeface="Arial" pitchFamily="34" charset="0"/>
                <a:cs typeface="Arial" pitchFamily="34" charset="0"/>
              </a:rPr>
              <a:t>that variable will automatically be assigned the type ‘any’, meaning that variable CAN be assigned any new value if needed, and an error will not be thrown.  For example, </a:t>
            </a:r>
            <a:r>
              <a:rPr lang="en-US" sz="2000" b="1" dirty="0" smtClean="0">
                <a:solidFill>
                  <a:schemeClr val="tx1">
                    <a:lumMod val="65000"/>
                    <a:lumOff val="35000"/>
                  </a:schemeClr>
                </a:solidFill>
                <a:latin typeface="Consolas" pitchFamily="49" charset="0"/>
                <a:cs typeface="Arial" pitchFamily="34" charset="0"/>
              </a:rPr>
              <a:t>let order; order = ‘first’; order = 1; </a:t>
            </a:r>
            <a:r>
              <a:rPr lang="en-US" sz="2000" dirty="0" smtClean="0">
                <a:solidFill>
                  <a:schemeClr val="tx1">
                    <a:lumMod val="65000"/>
                    <a:lumOff val="35000"/>
                  </a:schemeClr>
                </a:solidFill>
                <a:latin typeface="Arial" pitchFamily="34" charset="0"/>
                <a:cs typeface="Arial" pitchFamily="34" charset="0"/>
              </a:rPr>
              <a:t>will not throw an error.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FUNCTION ARGUMENT TYPE INFERENCES</a:t>
            </a:r>
            <a:endParaRPr lang="en-US" sz="2500" u="sng" dirty="0">
              <a:solidFill>
                <a:srgbClr val="3366CC"/>
              </a:solidFill>
              <a:latin typeface="Arial Black" pitchFamily="34" charset="0"/>
            </a:endParaRPr>
          </a:p>
        </p:txBody>
      </p:sp>
      <p:sp>
        <p:nvSpPr>
          <p:cNvPr id="4" name="Subtitle 2"/>
          <p:cNvSpPr txBox="1">
            <a:spLocks/>
          </p:cNvSpPr>
          <p:nvPr/>
        </p:nvSpPr>
        <p:spPr>
          <a:xfrm>
            <a:off x="457200" y="819150"/>
            <a:ext cx="8229600" cy="3962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In </a:t>
            </a: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it’s important to specify the variable type in the arguments of a function, as shown below.</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371600" y="1657350"/>
            <a:ext cx="6019800" cy="303487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CONDITIONAL TRUTHY CHECKING</a:t>
            </a:r>
            <a:endParaRPr lang="en-US" sz="2500" u="sng" dirty="0">
              <a:solidFill>
                <a:srgbClr val="3366CC"/>
              </a:solidFill>
              <a:latin typeface="Arial Black" pitchFamily="34" charset="0"/>
            </a:endParaRPr>
          </a:p>
        </p:txBody>
      </p:sp>
      <p:sp>
        <p:nvSpPr>
          <p:cNvPr id="4" name="Subtitle 2"/>
          <p:cNvSpPr txBox="1">
            <a:spLocks/>
          </p:cNvSpPr>
          <p:nvPr/>
        </p:nvSpPr>
        <p:spPr>
          <a:xfrm>
            <a:off x="457200" y="819150"/>
            <a:ext cx="8305800" cy="1676400"/>
          </a:xfrm>
          <a:prstGeom prst="rect">
            <a:avLst/>
          </a:prstGeom>
        </p:spPr>
        <p:txBody>
          <a:bodyPr vert="horz" lIns="91440" tIns="45720" rIns="91440" bIns="45720" rtlCol="0">
            <a:normAutofit fontScale="9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err="1" smtClean="0">
                <a:solidFill>
                  <a:schemeClr val="tx1">
                    <a:lumMod val="65000"/>
                    <a:lumOff val="35000"/>
                  </a:schemeClr>
                </a:solidFill>
                <a:latin typeface="Arial" pitchFamily="34" charset="0"/>
                <a:cs typeface="Arial" pitchFamily="34" charset="0"/>
              </a:rPr>
              <a:t>TypeScript</a:t>
            </a:r>
            <a:r>
              <a:rPr lang="en-US" sz="2000" dirty="0" smtClean="0">
                <a:solidFill>
                  <a:schemeClr val="tx1">
                    <a:lumMod val="65000"/>
                    <a:lumOff val="35000"/>
                  </a:schemeClr>
                </a:solidFill>
                <a:latin typeface="Arial" pitchFamily="34" charset="0"/>
                <a:cs typeface="Arial" pitchFamily="34" charset="0"/>
              </a:rPr>
              <a:t> is picky, if a value doesn’t exist, it wants to know it doesn’t exist otherwise it will through an error.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To address this issue on an argument, a question mark is added to the right of the variable name</a:t>
            </a:r>
            <a:r>
              <a:rPr lang="en-US" sz="2000" dirty="0" smtClean="0">
                <a:solidFill>
                  <a:schemeClr val="tx1">
                    <a:lumMod val="65000"/>
                    <a:lumOff val="35000"/>
                  </a:schemeClr>
                </a:solidFill>
                <a:latin typeface="Arial" pitchFamily="34" charset="0"/>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65000"/>
                    <a:lumOff val="35000"/>
                  </a:schemeClr>
                </a:solidFill>
                <a:latin typeface="Arial" pitchFamily="34" charset="0"/>
                <a:cs typeface="Arial" pitchFamily="34" charset="0"/>
              </a:rPr>
              <a:t>So in this case, if the variable exists, take it’s type, otherwise, default to string.</a:t>
            </a:r>
            <a:endParaRPr lang="en-US" sz="2000" dirty="0" smtClean="0">
              <a:solidFill>
                <a:schemeClr val="tx1">
                  <a:lumMod val="65000"/>
                  <a:lumOff val="35000"/>
                </a:schemeClr>
              </a:solidFill>
              <a:latin typeface="Arial" pitchFamily="34" charset="0"/>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Arial" pitchFamily="34" charset="0"/>
              <a:ea typeface="+mn-ea"/>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981200" y="2266950"/>
            <a:ext cx="4648200" cy="240461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734</Words>
  <Application>Microsoft Office PowerPoint</Application>
  <PresentationFormat>On-screen Show (16:9)</PresentationFormat>
  <Paragraphs>120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BACKGROUND</vt:lpstr>
      <vt:lpstr>BACKGROUND</vt:lpstr>
      <vt:lpstr>BACKGROUND</vt:lpstr>
      <vt:lpstr>COMMENTING</vt:lpstr>
      <vt:lpstr>TYPE INFERENCES</vt:lpstr>
      <vt:lpstr>FUNCTION ARGUMENT TYPE INFERENCES</vt:lpstr>
      <vt:lpstr>CONDITIONAL TRUTHY CHECKING</vt:lpstr>
      <vt:lpstr>DEFAULT ARGUMENTS</vt:lpstr>
      <vt:lpstr>DEFINING RETURN TYPE</vt:lpstr>
      <vt:lpstr>ARRAYS</vt:lpstr>
      <vt:lpstr>MULTI-DIMENSIONAL ARRAYS</vt:lpstr>
      <vt:lpstr>TUPLES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DIZAD</dc:creator>
  <cp:lastModifiedBy>dizad</cp:lastModifiedBy>
  <cp:revision>308</cp:revision>
  <dcterms:created xsi:type="dcterms:W3CDTF">2018-08-06T22:35:07Z</dcterms:created>
  <dcterms:modified xsi:type="dcterms:W3CDTF">2022-05-12T14:43:41Z</dcterms:modified>
</cp:coreProperties>
</file>