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61" r:id="rId4"/>
    <p:sldId id="273" r:id="rId5"/>
    <p:sldId id="268" r:id="rId6"/>
    <p:sldId id="258" r:id="rId7"/>
    <p:sldId id="275" r:id="rId8"/>
    <p:sldId id="265" r:id="rId9"/>
    <p:sldId id="284" r:id="rId10"/>
    <p:sldId id="285" r:id="rId11"/>
    <p:sldId id="288" r:id="rId12"/>
    <p:sldId id="287" r:id="rId13"/>
    <p:sldId id="286" r:id="rId14"/>
    <p:sldId id="267" r:id="rId15"/>
    <p:sldId id="276" r:id="rId16"/>
    <p:sldId id="277" r:id="rId17"/>
    <p:sldId id="271" r:id="rId18"/>
    <p:sldId id="272" r:id="rId19"/>
    <p:sldId id="289" r:id="rId20"/>
    <p:sldId id="278" r:id="rId21"/>
    <p:sldId id="279" r:id="rId22"/>
    <p:sldId id="280" r:id="rId23"/>
    <p:sldId id="281" r:id="rId24"/>
    <p:sldId id="282" r:id="rId25"/>
    <p:sldId id="290" r:id="rId26"/>
    <p:sldId id="264" r:id="rId27"/>
    <p:sldId id="26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1147" autoAdjust="0"/>
  </p:normalViewPr>
  <p:slideViewPr>
    <p:cSldViewPr snapToGrid="0">
      <p:cViewPr>
        <p:scale>
          <a:sx n="47" d="100"/>
          <a:sy n="47" d="100"/>
        </p:scale>
        <p:origin x="660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T" userId="d3b8555315cccd7a" providerId="LiveId" clId="{14DBBCA0-900D-4959-853C-E40912266659}"/>
    <pc:docChg chg="custSel modSld">
      <pc:chgData name="Sabrina T" userId="d3b8555315cccd7a" providerId="LiveId" clId="{14DBBCA0-900D-4959-853C-E40912266659}" dt="2019-04-12T07:14:41.501" v="14" actId="1076"/>
      <pc:docMkLst>
        <pc:docMk/>
      </pc:docMkLst>
      <pc:sldChg chg="modSp">
        <pc:chgData name="Sabrina T" userId="d3b8555315cccd7a" providerId="LiveId" clId="{14DBBCA0-900D-4959-853C-E40912266659}" dt="2019-04-12T06:49:59.132" v="7" actId="20577"/>
        <pc:sldMkLst>
          <pc:docMk/>
          <pc:sldMk cId="352441629" sldId="262"/>
        </pc:sldMkLst>
        <pc:spChg chg="mod">
          <ac:chgData name="Sabrina T" userId="d3b8555315cccd7a" providerId="LiveId" clId="{14DBBCA0-900D-4959-853C-E40912266659}" dt="2019-04-12T06:49:59.132" v="7" actId="20577"/>
          <ac:spMkLst>
            <pc:docMk/>
            <pc:sldMk cId="352441629" sldId="262"/>
            <ac:spMk id="3" creationId="{C1967146-9F7E-40AC-8950-DACB58FDD242}"/>
          </ac:spMkLst>
        </pc:spChg>
      </pc:sldChg>
      <pc:sldChg chg="addSp delSp modSp">
        <pc:chgData name="Sabrina T" userId="d3b8555315cccd7a" providerId="LiveId" clId="{14DBBCA0-900D-4959-853C-E40912266659}" dt="2019-04-12T07:14:41.501" v="14" actId="1076"/>
        <pc:sldMkLst>
          <pc:docMk/>
          <pc:sldMk cId="3470380784" sldId="290"/>
        </pc:sldMkLst>
        <pc:spChg chg="del mod">
          <ac:chgData name="Sabrina T" userId="d3b8555315cccd7a" providerId="LiveId" clId="{14DBBCA0-900D-4959-853C-E40912266659}" dt="2019-04-12T07:14:01.765" v="11"/>
          <ac:spMkLst>
            <pc:docMk/>
            <pc:sldMk cId="3470380784" sldId="290"/>
            <ac:spMk id="2" creationId="{D8597850-F031-4A11-B969-6BFEFBB95032}"/>
          </ac:spMkLst>
        </pc:spChg>
        <pc:spChg chg="add del mod">
          <ac:chgData name="Sabrina T" userId="d3b8555315cccd7a" providerId="LiveId" clId="{14DBBCA0-900D-4959-853C-E40912266659}" dt="2019-04-12T07:14:12.994" v="12"/>
          <ac:spMkLst>
            <pc:docMk/>
            <pc:sldMk cId="3470380784" sldId="290"/>
            <ac:spMk id="6" creationId="{D64102AC-C9B2-4FEC-A98D-0358DA679BA9}"/>
          </ac:spMkLst>
        </pc:spChg>
        <pc:spChg chg="add del mod">
          <ac:chgData name="Sabrina T" userId="d3b8555315cccd7a" providerId="LiveId" clId="{14DBBCA0-900D-4959-853C-E40912266659}" dt="2019-04-12T07:14:12.994" v="12"/>
          <ac:spMkLst>
            <pc:docMk/>
            <pc:sldMk cId="3470380784" sldId="290"/>
            <ac:spMk id="7" creationId="{349C14FC-7E5A-4815-ADE5-04C12568A559}"/>
          </ac:spMkLst>
        </pc:spChg>
        <pc:spChg chg="add del mod">
          <ac:chgData name="Sabrina T" userId="d3b8555315cccd7a" providerId="LiveId" clId="{14DBBCA0-900D-4959-853C-E40912266659}" dt="2019-04-12T07:14:17.763" v="13"/>
          <ac:spMkLst>
            <pc:docMk/>
            <pc:sldMk cId="3470380784" sldId="290"/>
            <ac:spMk id="8" creationId="{9D6E4DFF-0252-4389-BF2D-E750E0F08A08}"/>
          </ac:spMkLst>
        </pc:spChg>
        <pc:spChg chg="add mod">
          <ac:chgData name="Sabrina T" userId="d3b8555315cccd7a" providerId="LiveId" clId="{14DBBCA0-900D-4959-853C-E40912266659}" dt="2019-04-12T07:14:17.763" v="13"/>
          <ac:spMkLst>
            <pc:docMk/>
            <pc:sldMk cId="3470380784" sldId="290"/>
            <ac:spMk id="9" creationId="{A2882B43-D8A8-4F35-B688-8F5305F70CF2}"/>
          </ac:spMkLst>
        </pc:spChg>
        <pc:picChg chg="mod">
          <ac:chgData name="Sabrina T" userId="d3b8555315cccd7a" providerId="LiveId" clId="{14DBBCA0-900D-4959-853C-E40912266659}" dt="2019-04-12T07:14:41.501" v="14" actId="1076"/>
          <ac:picMkLst>
            <pc:docMk/>
            <pc:sldMk cId="3470380784" sldId="290"/>
            <ac:picMk id="5" creationId="{E07784E5-E00F-4CC2-B1A7-2D442E6F14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87CC-948A-4807-80FC-9915DFFE99FE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C6A5-720F-4DB1-8B78-B356E7B9D8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55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Baris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80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974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825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527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81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Jasmijn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470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Jasmijn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56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Jasmijn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342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Jasmijn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757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Erik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089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Verbalization in the beginning wasn’t that great because we were split, the next day it went a lot better because we created and discussed the verbalizations.</a:t>
            </a:r>
          </a:p>
          <a:p>
            <a:r>
              <a:rPr lang="en-US" dirty="0"/>
              <a:t>Modeling in FCO-IM didn’t go as smooth as we wanted because of the wording… </a:t>
            </a:r>
          </a:p>
          <a:p>
            <a:r>
              <a:rPr lang="en-US" dirty="0"/>
              <a:t>Modifying facts wasn’t an issue, everything was flexible</a:t>
            </a:r>
          </a:p>
          <a:p>
            <a:endParaRPr lang="en-US" dirty="0"/>
          </a:p>
          <a:p>
            <a:r>
              <a:rPr lang="en-US" dirty="0"/>
              <a:t>Jan or </a:t>
            </a:r>
            <a:r>
              <a:rPr lang="en-US" dirty="0" err="1"/>
              <a:t>sabrina</a:t>
            </a:r>
            <a:r>
              <a:rPr lang="en-US" dirty="0"/>
              <a:t>: verbalization, improvements the next day, modeling in FCO-IM, time</a:t>
            </a:r>
          </a:p>
          <a:p>
            <a:r>
              <a:rPr lang="en-US" dirty="0" err="1"/>
              <a:t>Jasmijn</a:t>
            </a:r>
            <a:r>
              <a:rPr lang="en-US" dirty="0"/>
              <a:t> -&gt; modifications, hostel and wi-fi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8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53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Sabrina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538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71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01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56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03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FC6A5-720F-4DB1-8B78-B356E7B9D81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9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7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67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59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3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5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05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0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6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3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37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A13CA-FAD8-488D-B3E2-B02C33EF72BC}" type="datetimeFigureOut">
              <a:rPr lang="nl-NL" smtClean="0"/>
              <a:t>12-4-2019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191A4D-6D44-4B1C-B9B9-E9900D37C758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FD7BB-DA8E-4FC5-9B0A-FEAF7BF77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 err="1"/>
              <a:t>élib</a:t>
            </a:r>
            <a:r>
              <a:rPr lang="nl-NL" dirty="0"/>
              <a:t>’ </a:t>
            </a:r>
            <a:r>
              <a:rPr lang="nl-NL" dirty="0" err="1"/>
              <a:t>Métropole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F3499B-370E-491E-8F73-3CDF79CA1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Jasmijn Bartelds, Jan hendrik </a:t>
            </a:r>
            <a:r>
              <a:rPr lang="nl-NL" dirty="0" err="1"/>
              <a:t>hille</a:t>
            </a:r>
            <a:r>
              <a:rPr lang="nl-NL" dirty="0"/>
              <a:t>, Erik </a:t>
            </a:r>
            <a:r>
              <a:rPr lang="nl-NL" dirty="0" err="1"/>
              <a:t>Knaake</a:t>
            </a:r>
            <a:r>
              <a:rPr lang="nl-NL" dirty="0"/>
              <a:t>, Sabrina </a:t>
            </a:r>
            <a:r>
              <a:rPr lang="nl-NL" dirty="0" err="1"/>
              <a:t>trebing</a:t>
            </a:r>
            <a:r>
              <a:rPr lang="nl-NL" dirty="0"/>
              <a:t> &amp; Baris Urhan</a:t>
            </a:r>
          </a:p>
        </p:txBody>
      </p:sp>
    </p:spTree>
    <p:extLst>
      <p:ext uri="{BB962C8B-B14F-4D97-AF65-F5344CB8AC3E}">
        <p14:creationId xmlns:p14="http://schemas.microsoft.com/office/powerpoint/2010/main" val="403497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</p:spPr>
        <p:txBody>
          <a:bodyPr/>
          <a:lstStyle/>
          <a:p>
            <a:r>
              <a:rPr lang="en-US" dirty="0"/>
              <a:t>FCO-IM Model of subscribers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6839FF-D2B6-47EA-BFA7-A4CAF424A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4"/>
          <a:stretch/>
        </p:blipFill>
        <p:spPr>
          <a:xfrm>
            <a:off x="0" y="1169821"/>
            <a:ext cx="12192000" cy="50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</p:spPr>
        <p:txBody>
          <a:bodyPr/>
          <a:lstStyle/>
          <a:p>
            <a:r>
              <a:rPr lang="en-US" dirty="0"/>
              <a:t>FCO-IM Model of subscribers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DB2947-FE65-44D5-8DAE-ECBA99C757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94" b="8560"/>
          <a:stretch/>
        </p:blipFill>
        <p:spPr>
          <a:xfrm>
            <a:off x="572654" y="1043710"/>
            <a:ext cx="11046691" cy="50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1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</p:spPr>
        <p:txBody>
          <a:bodyPr/>
          <a:lstStyle/>
          <a:p>
            <a:r>
              <a:rPr lang="en-US" dirty="0"/>
              <a:t>FCO-IM Model of subscribers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CD2A63-1CEE-4CDF-8D25-06AEC8E55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9"/>
          <a:stretch/>
        </p:blipFill>
        <p:spPr>
          <a:xfrm>
            <a:off x="0" y="914400"/>
            <a:ext cx="12192000" cy="53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</p:spPr>
        <p:txBody>
          <a:bodyPr/>
          <a:lstStyle/>
          <a:p>
            <a:r>
              <a:rPr lang="en-US" dirty="0"/>
              <a:t>FCO-IM Model of subscribers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243D3C-FE7E-451A-A7F0-1C53706FE0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/>
          <a:stretch/>
        </p:blipFill>
        <p:spPr>
          <a:xfrm>
            <a:off x="0" y="969818"/>
            <a:ext cx="12192000" cy="51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6238F-0D92-4711-8D0A-6DFC1B00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rides verbalization &amp;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95A603-1B2F-4658-88A9-1D63967A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94721" cy="40233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bike post </a:t>
            </a:r>
            <a:r>
              <a:rPr lang="en-US" b="1" u="sng" dirty="0"/>
              <a:t>8</a:t>
            </a:r>
            <a:r>
              <a:rPr lang="en-US" b="1" dirty="0"/>
              <a:t> of the station with station number </a:t>
            </a:r>
            <a:r>
              <a:rPr lang="en-US" b="1" u="sng" dirty="0"/>
              <a:t>5001</a:t>
            </a:r>
            <a:r>
              <a:rPr lang="en-US" b="1" dirty="0"/>
              <a:t> is </a:t>
            </a:r>
            <a:r>
              <a:rPr lang="en-US" b="1" u="sng" dirty="0"/>
              <a:t>blocked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>ET Post	                                   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postStatus</a:t>
            </a:r>
            <a:endParaRPr lang="en-US" dirty="0"/>
          </a:p>
          <a:p>
            <a:r>
              <a:rPr lang="en-US" b="1" dirty="0"/>
              <a:t>The subscriber access code </a:t>
            </a:r>
            <a:r>
              <a:rPr lang="en-US" b="1" u="sng" dirty="0"/>
              <a:t>12345678</a:t>
            </a:r>
            <a:r>
              <a:rPr lang="en-US" b="1" dirty="0"/>
              <a:t> has rented bike with number </a:t>
            </a:r>
            <a:r>
              <a:rPr lang="en-US" b="1" u="sng" dirty="0"/>
              <a:t>24243</a:t>
            </a:r>
            <a:r>
              <a:rPr lang="en-US" b="1" dirty="0"/>
              <a:t> at </a:t>
            </a:r>
            <a:r>
              <a:rPr lang="en-US" b="1" u="sng" dirty="0"/>
              <a:t>01.01.2019 12:00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>ET </a:t>
            </a:r>
            <a:r>
              <a:rPr lang="en-US" dirty="0" err="1"/>
              <a:t>BikeRide</a:t>
            </a:r>
            <a:r>
              <a:rPr lang="en-US" dirty="0"/>
              <a:t>						  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startDate</a:t>
            </a:r>
            <a:br>
              <a:rPr lang="en-US" dirty="0"/>
            </a:br>
            <a:r>
              <a:rPr lang="en-US" dirty="0"/>
              <a:t>ID: ET Bike + ET Subscriber</a:t>
            </a:r>
            <a:br>
              <a:rPr lang="en-US" dirty="0"/>
            </a:br>
            <a:r>
              <a:rPr lang="en-US" dirty="0"/>
              <a:t>RT </a:t>
            </a:r>
            <a:r>
              <a:rPr lang="en-US" dirty="0" err="1"/>
              <a:t>BikeRide_OF_Subscriber</a:t>
            </a:r>
            <a:r>
              <a:rPr lang="en-US" dirty="0"/>
              <a:t> between </a:t>
            </a:r>
            <a:r>
              <a:rPr lang="en-US" dirty="0" err="1"/>
              <a:t>BikeRide</a:t>
            </a:r>
            <a:r>
              <a:rPr lang="en-US" dirty="0"/>
              <a:t> and Subscriber</a:t>
            </a:r>
            <a:br>
              <a:rPr lang="en-US" dirty="0"/>
            </a:br>
            <a:r>
              <a:rPr lang="en-US" dirty="0"/>
              <a:t>RT </a:t>
            </a:r>
            <a:r>
              <a:rPr lang="en-US" dirty="0" err="1"/>
              <a:t>Bike_OF_BikeRide</a:t>
            </a:r>
            <a:r>
              <a:rPr lang="en-US" dirty="0"/>
              <a:t> between Bike and </a:t>
            </a:r>
            <a:r>
              <a:rPr lang="en-US" dirty="0" err="1"/>
              <a:t>BikeRide</a:t>
            </a:r>
            <a:r>
              <a:rPr lang="en-US" dirty="0"/>
              <a:t>(dependent)</a:t>
            </a:r>
          </a:p>
          <a:p>
            <a:r>
              <a:rPr lang="en-US" b="1" dirty="0"/>
              <a:t>Bike with number </a:t>
            </a:r>
            <a:r>
              <a:rPr lang="en-US" b="1" u="sng" dirty="0"/>
              <a:t>24243</a:t>
            </a:r>
            <a:r>
              <a:rPr lang="en-US" b="1" dirty="0"/>
              <a:t> rented at </a:t>
            </a:r>
            <a:r>
              <a:rPr lang="en-US" b="1" u="sng" dirty="0"/>
              <a:t>01.01.2019 12:00</a:t>
            </a:r>
            <a:r>
              <a:rPr lang="en-US" b="1" dirty="0"/>
              <a:t> from Station with number </a:t>
            </a:r>
            <a:r>
              <a:rPr lang="en-US" b="1" u="sng" dirty="0"/>
              <a:t>5001</a:t>
            </a:r>
            <a:r>
              <a:rPr lang="en-US" b="1" dirty="0"/>
              <a:t> from bike post </a:t>
            </a:r>
            <a:r>
              <a:rPr lang="en-US" b="1" u="sng" dirty="0"/>
              <a:t>17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>                 ET </a:t>
            </a:r>
            <a:r>
              <a:rPr lang="en-US" dirty="0" err="1"/>
              <a:t>BikeRide</a:t>
            </a:r>
            <a:r>
              <a:rPr lang="en-US" dirty="0"/>
              <a:t>			                           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startStation</a:t>
            </a:r>
            <a:r>
              <a:rPr lang="en-US" dirty="0"/>
              <a:t>      </a:t>
            </a:r>
            <a:r>
              <a:rPr lang="en-US" dirty="0" err="1"/>
              <a:t>Att</a:t>
            </a:r>
            <a:r>
              <a:rPr lang="en-US" dirty="0"/>
              <a:t>: </a:t>
            </a:r>
            <a:r>
              <a:rPr lang="en-US" dirty="0" err="1"/>
              <a:t>startBikePost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MATCH </a:t>
            </a:r>
            <a:br>
              <a:rPr lang="en-US" dirty="0"/>
            </a:br>
            <a:r>
              <a:rPr lang="en-US" dirty="0"/>
              <a:t>RT </a:t>
            </a:r>
            <a:r>
              <a:rPr lang="en-US" dirty="0" err="1"/>
              <a:t>BikeRide_FROM_STATION</a:t>
            </a:r>
            <a:r>
              <a:rPr lang="en-US" dirty="0"/>
              <a:t> between </a:t>
            </a:r>
            <a:r>
              <a:rPr lang="en-US" dirty="0" err="1"/>
              <a:t>BikeRide</a:t>
            </a:r>
            <a:r>
              <a:rPr lang="en-US" dirty="0"/>
              <a:t> and Station.</a:t>
            </a:r>
            <a:br>
              <a:rPr lang="en-US" dirty="0"/>
            </a:br>
            <a:r>
              <a:rPr lang="en-US" dirty="0"/>
              <a:t>RT </a:t>
            </a:r>
            <a:r>
              <a:rPr lang="en-US" dirty="0" err="1"/>
              <a:t>BikeRide_FROM_BIKEPOST</a:t>
            </a:r>
            <a:r>
              <a:rPr lang="en-US" dirty="0"/>
              <a:t> between </a:t>
            </a:r>
            <a:r>
              <a:rPr lang="en-US" dirty="0" err="1"/>
              <a:t>BikeRide</a:t>
            </a:r>
            <a:r>
              <a:rPr lang="en-US" dirty="0"/>
              <a:t> and </a:t>
            </a:r>
            <a:r>
              <a:rPr lang="en-US" dirty="0" err="1"/>
              <a:t>BikePost</a:t>
            </a:r>
            <a:r>
              <a:rPr lang="en-US" dirty="0"/>
              <a:t>.</a:t>
            </a:r>
          </a:p>
          <a:p>
            <a:r>
              <a:rPr lang="en-US" b="1" dirty="0"/>
              <a:t>Bike with number </a:t>
            </a:r>
            <a:r>
              <a:rPr lang="en-US" b="1" u="sng" dirty="0"/>
              <a:t>24243</a:t>
            </a:r>
            <a:r>
              <a:rPr lang="en-US" b="1" dirty="0"/>
              <a:t> rented at </a:t>
            </a:r>
            <a:r>
              <a:rPr lang="en-US" b="1" u="sng" dirty="0"/>
              <a:t>01.01.2019 12:00</a:t>
            </a:r>
            <a:r>
              <a:rPr lang="en-US" b="1" dirty="0"/>
              <a:t> was returned at </a:t>
            </a:r>
            <a:r>
              <a:rPr lang="en-US" b="1" u="sng" dirty="0"/>
              <a:t>01.01.2019 12:40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>ET </a:t>
            </a:r>
            <a:r>
              <a:rPr lang="en-US" dirty="0" err="1"/>
              <a:t>BikeRide</a:t>
            </a:r>
            <a:r>
              <a:rPr lang="en-US" dirty="0"/>
              <a:t>	    </a:t>
            </a:r>
            <a:r>
              <a:rPr lang="en-US" dirty="0" err="1"/>
              <a:t>Att</a:t>
            </a:r>
            <a:r>
              <a:rPr lang="en-US" dirty="0"/>
              <a:t>: </a:t>
            </a:r>
            <a:r>
              <a:rPr lang="en-US" dirty="0" err="1"/>
              <a:t>startDate</a:t>
            </a:r>
            <a:r>
              <a:rPr lang="en-US" dirty="0"/>
              <a:t>                  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endDate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MATCH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5D2BEB-E93B-4E0B-AB6C-5074845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F0FD72-CF2F-4D2F-9CD4-34368BDB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There is a Bill with bill number </a:t>
            </a:r>
            <a:r>
              <a:rPr lang="en-US" b="1" u="sng" dirty="0"/>
              <a:t>3456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			   </a:t>
            </a:r>
            <a:r>
              <a:rPr lang="en-US" dirty="0"/>
              <a:t>ET </a:t>
            </a:r>
            <a:r>
              <a:rPr lang="en-US" dirty="0" err="1"/>
              <a:t>Bil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	   ID  ATT </a:t>
            </a:r>
            <a:r>
              <a:rPr lang="en-US" dirty="0" err="1"/>
              <a:t>billNumber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The Bill with bill number </a:t>
            </a:r>
            <a:r>
              <a:rPr lang="en-US" b="1" u="sng" dirty="0"/>
              <a:t>3456</a:t>
            </a:r>
            <a:r>
              <a:rPr lang="en-US" b="1" dirty="0"/>
              <a:t> is for long-term subscriber with subscriber access code </a:t>
            </a:r>
            <a:r>
              <a:rPr lang="en-US" b="1" u="sng" dirty="0"/>
              <a:t>12345678</a:t>
            </a:r>
            <a:r>
              <a:rPr lang="en-US" b="1" dirty="0"/>
              <a:t>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    ET Bill                                                   			ET </a:t>
            </a:r>
            <a:r>
              <a:rPr lang="en-US" dirty="0" err="1"/>
              <a:t>LongTermSubscriber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    MATCH			                                     MATCH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RT BILL_OF_LONGTERMSUBSCRIBER between Bill and </a:t>
            </a:r>
            <a:r>
              <a:rPr lang="en-US" dirty="0" err="1"/>
              <a:t>LongTermSubscriber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The bill with bill number </a:t>
            </a:r>
            <a:r>
              <a:rPr lang="en-US" b="1" u="sng" dirty="0"/>
              <a:t>5637</a:t>
            </a:r>
            <a:r>
              <a:rPr lang="en-US" b="1" dirty="0"/>
              <a:t> started on </a:t>
            </a:r>
            <a:r>
              <a:rPr lang="en-US" b="1" u="sng" dirty="0"/>
              <a:t>01.01.2019</a:t>
            </a:r>
            <a:r>
              <a:rPr lang="en-US" b="1" dirty="0"/>
              <a:t>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   	 ET Bill         </a:t>
            </a:r>
            <a:r>
              <a:rPr lang="en-US" dirty="0" err="1"/>
              <a:t>Att</a:t>
            </a:r>
            <a:r>
              <a:rPr lang="en-US" dirty="0"/>
              <a:t>: </a:t>
            </a:r>
            <a:r>
              <a:rPr lang="en-US" dirty="0" err="1"/>
              <a:t>startDate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    	 MATCH                                            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Bill with bill number </a:t>
            </a:r>
            <a:r>
              <a:rPr lang="en-US" b="1" u="sng" dirty="0"/>
              <a:t>3456</a:t>
            </a:r>
            <a:r>
              <a:rPr lang="en-US" b="1" dirty="0"/>
              <a:t> contains the </a:t>
            </a:r>
            <a:r>
              <a:rPr lang="en-US" b="1" dirty="0" err="1"/>
              <a:t>bikeride</a:t>
            </a:r>
            <a:r>
              <a:rPr lang="en-US" b="1" dirty="0"/>
              <a:t> of the bike with number </a:t>
            </a:r>
            <a:r>
              <a:rPr lang="en-US" b="1" u="sng" dirty="0"/>
              <a:t>23234</a:t>
            </a:r>
            <a:r>
              <a:rPr lang="en-US" b="1" dirty="0"/>
              <a:t> on </a:t>
            </a:r>
            <a:r>
              <a:rPr lang="en-US" b="1" u="sng" dirty="0"/>
              <a:t>01.01.2019 12:40</a:t>
            </a:r>
            <a:r>
              <a:rPr lang="en-US" b="1" dirty="0"/>
              <a:t>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ET Bill				                          ET </a:t>
            </a:r>
            <a:r>
              <a:rPr lang="en-US" dirty="0" err="1"/>
              <a:t>BikeRide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MATCH                                         		       MATCH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RT: BILL_OF_BIKERIDE between Bill and </a:t>
            </a:r>
            <a:r>
              <a:rPr lang="en-US" dirty="0" err="1"/>
              <a:t>BikeRide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						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4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535023B-40B1-41DC-B781-EEC1B6FA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&amp; electrical bike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042ED1-D06F-41F3-AFA6-968E5F67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There is a bicycle with bicycle number </a:t>
            </a:r>
            <a:r>
              <a:rPr lang="en-US" b="1" u="sng" dirty="0"/>
              <a:t>21980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		 ET Bike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		 ID: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bicycleNumber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bicycle with bicycle number </a:t>
            </a:r>
            <a:r>
              <a:rPr lang="en-US" b="1" u="sng" dirty="0"/>
              <a:t>24243</a:t>
            </a:r>
            <a:r>
              <a:rPr lang="en-US" b="1" dirty="0"/>
              <a:t> is from </a:t>
            </a:r>
            <a:r>
              <a:rPr lang="en-US" b="1" dirty="0" err="1"/>
              <a:t>bicycletype</a:t>
            </a:r>
            <a:r>
              <a:rPr lang="en-US" b="1" dirty="0"/>
              <a:t> </a:t>
            </a:r>
            <a:r>
              <a:rPr lang="en-US" b="1" u="sng" dirty="0"/>
              <a:t>electric</a:t>
            </a:r>
            <a:r>
              <a:rPr lang="en-US" b="1" dirty="0"/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				ET Bike	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bicycleType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			MATCH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</a:t>
            </a:r>
            <a:r>
              <a:rPr lang="en-US" b="1" dirty="0"/>
              <a:t>The bicycle with bicycle number </a:t>
            </a:r>
            <a:r>
              <a:rPr lang="en-US" b="1" u="sng" dirty="0"/>
              <a:t>21980</a:t>
            </a:r>
            <a:r>
              <a:rPr lang="en-US" b="1" dirty="0"/>
              <a:t> shows that it is </a:t>
            </a:r>
            <a:r>
              <a:rPr lang="en-US" b="1" u="sng" dirty="0"/>
              <a:t>unlocked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		ET BIKE	       	      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isLocked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		MATCH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</a:t>
            </a:r>
            <a:r>
              <a:rPr lang="en-US" b="1" u="sng" dirty="0"/>
              <a:t>electric</a:t>
            </a:r>
            <a:r>
              <a:rPr lang="en-US" b="1" dirty="0"/>
              <a:t> bicycle with bicycle number </a:t>
            </a:r>
            <a:r>
              <a:rPr lang="en-US" b="1" u="sng" dirty="0"/>
              <a:t>24243</a:t>
            </a:r>
            <a:r>
              <a:rPr lang="en-US" b="1" dirty="0"/>
              <a:t> has a </a:t>
            </a:r>
            <a:r>
              <a:rPr lang="en-US" b="1" u="sng" dirty="0"/>
              <a:t>low</a:t>
            </a:r>
            <a:r>
              <a:rPr lang="en-US" b="1" dirty="0"/>
              <a:t> battery.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ET </a:t>
            </a:r>
            <a:r>
              <a:rPr lang="en-US" dirty="0" err="1"/>
              <a:t>ElectricalBike</a:t>
            </a:r>
            <a:r>
              <a:rPr lang="en-US" dirty="0"/>
              <a:t>			               	  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isLow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ID: ET Bike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RT BIKE_IS_ELECTRICAL between Bike and </a:t>
            </a:r>
            <a:r>
              <a:rPr lang="en-US" dirty="0" err="1"/>
              <a:t>ElectricalBike</a:t>
            </a:r>
            <a:r>
              <a:rPr lang="en-US" dirty="0"/>
              <a:t> (dependent)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bicycle with bicycle number </a:t>
            </a:r>
            <a:r>
              <a:rPr lang="en-US" b="1" u="sng" dirty="0"/>
              <a:t>24243</a:t>
            </a:r>
            <a:r>
              <a:rPr lang="en-US" b="1" dirty="0"/>
              <a:t> has the status </a:t>
            </a:r>
            <a:r>
              <a:rPr lang="en-US" b="1" u="sng" dirty="0"/>
              <a:t>rentable</a:t>
            </a:r>
            <a:r>
              <a:rPr lang="en-US" b="1" dirty="0"/>
              <a:t>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ET Bike		     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isRentable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6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97096"/>
            <a:ext cx="5736116" cy="1450757"/>
          </a:xfrm>
        </p:spPr>
        <p:txBody>
          <a:bodyPr/>
          <a:lstStyle/>
          <a:p>
            <a:r>
              <a:rPr lang="en-US" dirty="0"/>
              <a:t>ER Model of bike rides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D800DF9-FC2D-43C5-846D-562907E79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7" y="170748"/>
            <a:ext cx="9988212" cy="61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2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7942"/>
          </a:xfrm>
        </p:spPr>
        <p:txBody>
          <a:bodyPr/>
          <a:lstStyle/>
          <a:p>
            <a:r>
              <a:rPr lang="en-US" dirty="0"/>
              <a:t>FCO-IM Model of </a:t>
            </a:r>
            <a:r>
              <a:rPr lang="en-US" dirty="0" err="1"/>
              <a:t>bikeride</a:t>
            </a:r>
            <a:r>
              <a:rPr lang="en-US" dirty="0"/>
              <a:t>/rental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BD37B10F-2DD4-420D-A5CA-9F97CCD53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4557"/>
          <a:stretch/>
        </p:blipFill>
        <p:spPr>
          <a:xfrm>
            <a:off x="246743" y="1016000"/>
            <a:ext cx="11190514" cy="5428343"/>
          </a:xfrm>
        </p:spPr>
      </p:pic>
    </p:spTree>
    <p:extLst>
      <p:ext uri="{BB962C8B-B14F-4D97-AF65-F5344CB8AC3E}">
        <p14:creationId xmlns:p14="http://schemas.microsoft.com/office/powerpoint/2010/main" val="291451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7942"/>
          </a:xfrm>
        </p:spPr>
        <p:txBody>
          <a:bodyPr/>
          <a:lstStyle/>
          <a:p>
            <a:r>
              <a:rPr lang="en-US" dirty="0"/>
              <a:t>FCO-IM Model of </a:t>
            </a:r>
            <a:r>
              <a:rPr lang="en-US" dirty="0" err="1"/>
              <a:t>bikeride</a:t>
            </a:r>
            <a:r>
              <a:rPr lang="en-US" dirty="0"/>
              <a:t>/rental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2FA4F79-4A07-46FD-9FA3-4C9AA120B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4" t="23713" r="38033" b="34052"/>
          <a:stretch/>
        </p:blipFill>
        <p:spPr>
          <a:xfrm>
            <a:off x="3367314" y="1835268"/>
            <a:ext cx="4572000" cy="3301253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D1B1450-C049-49A7-A6A4-4FCB3033C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"/>
          <a:stretch/>
        </p:blipFill>
        <p:spPr>
          <a:xfrm>
            <a:off x="0" y="1055784"/>
            <a:ext cx="12192000" cy="55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6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7E3A4-A29B-4C82-B782-6BCC80B8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E80C08-ED5F-4B1D-A329-D96CE18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Verbalization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FCO-IM &amp; 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process and experiences</a:t>
            </a:r>
          </a:p>
        </p:txBody>
      </p:sp>
    </p:spTree>
    <p:extLst>
      <p:ext uri="{BB962C8B-B14F-4D97-AF65-F5344CB8AC3E}">
        <p14:creationId xmlns:p14="http://schemas.microsoft.com/office/powerpoint/2010/main" val="261553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FCO-IM Model of subscriptions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5E2ECB0-3235-4AD9-BB2E-493031861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49" y="1846263"/>
            <a:ext cx="8295827" cy="402272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533D391-9F65-4BC3-A190-8D29B3A8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53"/>
            <a:ext cx="12192000" cy="61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3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FCO-IM Model of subscriptions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8584F8F-11D5-44CB-B8E5-986E52CD4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62" y="1846263"/>
            <a:ext cx="8337602" cy="402272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CA8C1A-5557-4497-AC97-6D9F131AD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818"/>
            <a:ext cx="12192000" cy="5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7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FCO-IM Model of subscriptions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DED6D5B-7368-4BD6-B6AA-DF8C22FA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47" y="1846263"/>
            <a:ext cx="8251032" cy="402272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F41D8A8-B25F-4500-B44D-5F96B8300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67"/>
            <a:ext cx="12192000" cy="67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FCO-IM Model of subscriptions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097721E-B479-4D2F-9F56-5E66A06D9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10" y="1846263"/>
            <a:ext cx="8211906" cy="402272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DFED15-212E-462A-9A29-D158354D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FCO-IM Model of subscriptions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14C7D53-EFE6-4785-BA2C-2E28EFE6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92" y="1846263"/>
            <a:ext cx="8172541" cy="402272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1BBA00-10AB-4A73-8048-44DDA0E6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51"/>
            <a:ext cx="12192000" cy="67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2882B43-D8A8-4F35-B688-8F5305F7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7784E5-E00F-4CC2-B1A7-2D442E6F14C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286603"/>
            <a:ext cx="9744075" cy="6553201"/>
          </a:xfrm>
        </p:spPr>
      </p:pic>
    </p:spTree>
    <p:extLst>
      <p:ext uri="{BB962C8B-B14F-4D97-AF65-F5344CB8AC3E}">
        <p14:creationId xmlns:p14="http://schemas.microsoft.com/office/powerpoint/2010/main" val="3470380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8AE41-0658-4A92-86EB-1F410A03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16" y="4418232"/>
            <a:ext cx="10058400" cy="1450757"/>
          </a:xfrm>
        </p:spPr>
        <p:txBody>
          <a:bodyPr/>
          <a:lstStyle/>
          <a:p>
            <a:r>
              <a:rPr lang="nl-NL" dirty="0"/>
              <a:t>Maintenance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580AC98-9129-418D-8057-BA2835A5A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" y="257310"/>
            <a:ext cx="12276306" cy="6343380"/>
          </a:xfrm>
        </p:spPr>
      </p:pic>
    </p:spTree>
    <p:extLst>
      <p:ext uri="{BB962C8B-B14F-4D97-AF65-F5344CB8AC3E}">
        <p14:creationId xmlns:p14="http://schemas.microsoft.com/office/powerpoint/2010/main" val="290023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1D3C8-F4EE-4B55-B116-151FAEFF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experiences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967146-9F7E-40AC-8950-DACB58FD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Verbalization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Improvements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</a:t>
            </a:r>
            <a:r>
              <a:rPr lang="nl-NL" dirty="0" err="1"/>
              <a:t>day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Modeling</a:t>
            </a:r>
            <a:r>
              <a:rPr lang="nl-NL" dirty="0"/>
              <a:t> in FCO-IM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Modifications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52441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90EE8-D213-4B98-A5C5-29A1490A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767540-7FFB-4435-9C86-51A23972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111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C736313-7020-4328-BFBB-F0DCA290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56874"/>
            <a:ext cx="10058400" cy="6000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B04208-E412-41D5-8B8A-E7180DF1DCD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nl-NL" dirty="0" err="1"/>
              <a:t>Overview</a:t>
            </a:r>
            <a:r>
              <a:rPr lang="nl-NL" dirty="0"/>
              <a:t> ER</a:t>
            </a:r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2EE825D1-459D-4821-8E5D-8B79DB3C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645284"/>
            <a:ext cx="8869740" cy="5567432"/>
          </a:xfrm>
        </p:spPr>
      </p:pic>
    </p:spTree>
    <p:extLst>
      <p:ext uri="{BB962C8B-B14F-4D97-AF65-F5344CB8AC3E}">
        <p14:creationId xmlns:p14="http://schemas.microsoft.com/office/powerpoint/2010/main" val="202104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C736313-7020-4328-BFBB-F0DCA290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656874"/>
            <a:ext cx="9984105" cy="6000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B04208-E412-41D5-8B8A-E7180DF1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2523"/>
          </a:xfrm>
          <a:ln>
            <a:noFill/>
          </a:ln>
        </p:spPr>
        <p:txBody>
          <a:bodyPr/>
          <a:lstStyle/>
          <a:p>
            <a:r>
              <a:rPr lang="nl-NL" dirty="0" err="1"/>
              <a:t>Overview</a:t>
            </a:r>
            <a:r>
              <a:rPr lang="nl-NL" dirty="0"/>
              <a:t> FCO-IM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D48B95-8518-4A55-8AD4-D4D83A422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6" y="1099127"/>
            <a:ext cx="10145638" cy="5227782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303D7F9A-FA56-43DA-8E1B-8E05A9EE5652}"/>
              </a:ext>
            </a:extLst>
          </p:cNvPr>
          <p:cNvSpPr/>
          <p:nvPr/>
        </p:nvSpPr>
        <p:spPr>
          <a:xfrm>
            <a:off x="3177309" y="979055"/>
            <a:ext cx="3749964" cy="1597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1832066-DBB0-4E01-8D9D-8A2F97AFA649}"/>
              </a:ext>
            </a:extLst>
          </p:cNvPr>
          <p:cNvSpPr/>
          <p:nvPr/>
        </p:nvSpPr>
        <p:spPr>
          <a:xfrm>
            <a:off x="7324436" y="1219199"/>
            <a:ext cx="3749964" cy="266007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ED3D62-44BD-4689-920B-EA899A068965}"/>
              </a:ext>
            </a:extLst>
          </p:cNvPr>
          <p:cNvSpPr/>
          <p:nvPr/>
        </p:nvSpPr>
        <p:spPr>
          <a:xfrm>
            <a:off x="6262255" y="4165600"/>
            <a:ext cx="3075709" cy="216130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EF5C8AA-E516-42E5-9C56-C3836CBDD25F}"/>
              </a:ext>
            </a:extLst>
          </p:cNvPr>
          <p:cNvSpPr/>
          <p:nvPr/>
        </p:nvSpPr>
        <p:spPr>
          <a:xfrm>
            <a:off x="979055" y="3879272"/>
            <a:ext cx="4498109" cy="237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E65019A-AB3E-48FC-8DFB-36EA83FDC251}"/>
              </a:ext>
            </a:extLst>
          </p:cNvPr>
          <p:cNvSpPr/>
          <p:nvPr/>
        </p:nvSpPr>
        <p:spPr>
          <a:xfrm>
            <a:off x="3482109" y="2543277"/>
            <a:ext cx="4032448" cy="2013816"/>
          </a:xfrm>
          <a:prstGeom prst="ellipse">
            <a:avLst/>
          </a:prstGeom>
          <a:noFill/>
          <a:ln>
            <a:solidFill>
              <a:srgbClr val="910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0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6F57E-B112-48CF-A831-303D3DF5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Business </a:t>
            </a:r>
            <a:r>
              <a:rPr lang="nl-NL" dirty="0" err="1"/>
              <a:t>rules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B02601-A59E-4A02-8C88-9D6EEDDD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battery of a bike is low and it is parked in a bike post, the bike must be locked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subscriber can only save and use bonus minutes if the subscription is of type 'V-</a:t>
            </a:r>
            <a:r>
              <a:rPr lang="en-US" dirty="0" err="1"/>
              <a:t>Plus'</a:t>
            </a:r>
            <a:r>
              <a:rPr lang="en-US" dirty="0"/>
              <a:t> or 'V-Max’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subscriber can only have one active subscription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bike can´t be taken if the bike post is blocked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bike posts on a station should be blocked if a station is closed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bike is blocked at a post or being repaired at a workshop, it can´t be rented</a:t>
            </a:r>
          </a:p>
        </p:txBody>
      </p:sp>
    </p:spTree>
    <p:extLst>
      <p:ext uri="{BB962C8B-B14F-4D97-AF65-F5344CB8AC3E}">
        <p14:creationId xmlns:p14="http://schemas.microsoft.com/office/powerpoint/2010/main" val="251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D2435-21E4-4931-A036-4495B831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6921"/>
            <a:ext cx="10058400" cy="641985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Verbalization</a:t>
            </a:r>
            <a:r>
              <a:rPr lang="nl-NL" dirty="0"/>
              <a:t> &amp;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BE6B2F-C8F8-419F-BB01-5B8D1F44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800"/>
            <a:ext cx="10926726" cy="4802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There is a subscriber with access code </a:t>
            </a:r>
            <a:r>
              <a:rPr lang="en-US" b="1" u="sng" dirty="0"/>
              <a:t>12345678</a:t>
            </a:r>
            <a:br>
              <a:rPr lang="en-US" b="1" u="sng" dirty="0"/>
            </a:br>
            <a:r>
              <a:rPr lang="en-US" b="1" dirty="0"/>
              <a:t>			</a:t>
            </a:r>
            <a:r>
              <a:rPr lang="en-US" dirty="0"/>
              <a:t>ET Subscriber</a:t>
            </a:r>
            <a:br>
              <a:rPr lang="en-US" dirty="0"/>
            </a:br>
            <a:r>
              <a:rPr lang="en-US" b="1" dirty="0"/>
              <a:t>			</a:t>
            </a:r>
            <a:r>
              <a:rPr lang="en-US" dirty="0"/>
              <a:t>ID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accessCode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The subscriber with access code </a:t>
            </a:r>
            <a:r>
              <a:rPr lang="en-US" b="1" u="sng" dirty="0"/>
              <a:t>12345678</a:t>
            </a:r>
            <a:r>
              <a:rPr lang="en-US" b="1" dirty="0"/>
              <a:t> has the E-mail address </a:t>
            </a:r>
            <a:r>
              <a:rPr lang="en-US" b="1" u="sng" dirty="0"/>
              <a:t>s.trebing@outlook.com</a:t>
            </a:r>
            <a:br>
              <a:rPr lang="en-US" b="1" u="sng" dirty="0"/>
            </a:br>
            <a:r>
              <a:rPr lang="en-US" dirty="0"/>
              <a:t>		ET Subscriber			     	</a:t>
            </a:r>
            <a:r>
              <a:rPr lang="en-US" dirty="0" err="1"/>
              <a:t>Att</a:t>
            </a:r>
            <a:r>
              <a:rPr lang="en-US" dirty="0"/>
              <a:t> email</a:t>
            </a:r>
            <a:br>
              <a:rPr lang="en-US" dirty="0"/>
            </a:br>
            <a:r>
              <a:rPr lang="en-US" dirty="0"/>
              <a:t>		Match</a:t>
            </a:r>
          </a:p>
          <a:p>
            <a:pPr marL="0" indent="0">
              <a:buNone/>
            </a:pPr>
            <a:r>
              <a:rPr lang="en-US" b="1" dirty="0"/>
              <a:t>The Subscriber with subscriber access code </a:t>
            </a:r>
            <a:r>
              <a:rPr lang="en-US" b="1" u="sng" dirty="0"/>
              <a:t>12345678</a:t>
            </a:r>
            <a:r>
              <a:rPr lang="en-US" b="1" dirty="0"/>
              <a:t> has a prepaid card with number </a:t>
            </a:r>
            <a:r>
              <a:rPr lang="en-US" b="1" u="sng" dirty="0"/>
              <a:t>12345678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>	ET </a:t>
            </a:r>
            <a:r>
              <a:rPr lang="en-US" dirty="0" err="1"/>
              <a:t>LongTermSubscriber</a:t>
            </a:r>
            <a:r>
              <a:rPr lang="en-US" dirty="0"/>
              <a:t>				         ET Prepaid</a:t>
            </a:r>
            <a:br>
              <a:rPr lang="en-US" dirty="0"/>
            </a:br>
            <a:r>
              <a:rPr lang="en-US" dirty="0"/>
              <a:t>                ID: ET Subscriber				        	         ID: ET </a:t>
            </a:r>
            <a:r>
              <a:rPr lang="en-US" dirty="0" err="1"/>
              <a:t>LongTermSubsciber</a:t>
            </a:r>
            <a:br>
              <a:rPr lang="en-US" dirty="0"/>
            </a:br>
            <a:r>
              <a:rPr lang="en-US" dirty="0"/>
              <a:t>RT </a:t>
            </a:r>
            <a:r>
              <a:rPr lang="en-US" dirty="0" err="1"/>
              <a:t>Prepaid_OF_LongTermSubscriber</a:t>
            </a:r>
            <a:r>
              <a:rPr lang="en-US" dirty="0"/>
              <a:t> between Prepaid (dependent) and </a:t>
            </a:r>
            <a:r>
              <a:rPr lang="en-US" dirty="0" err="1"/>
              <a:t>LongTermSubscriber</a:t>
            </a:r>
            <a:br>
              <a:rPr lang="en-US" dirty="0"/>
            </a:br>
            <a:r>
              <a:rPr lang="en-US" dirty="0"/>
              <a:t>RT </a:t>
            </a:r>
            <a:r>
              <a:rPr lang="en-US" dirty="0" err="1"/>
              <a:t>LongTermSubscriberOfSubscriber</a:t>
            </a:r>
            <a:r>
              <a:rPr lang="en-US" dirty="0"/>
              <a:t> between Subscriber and </a:t>
            </a:r>
            <a:r>
              <a:rPr lang="en-US" dirty="0" err="1"/>
              <a:t>LongTermSubscripter</a:t>
            </a:r>
            <a:r>
              <a:rPr lang="en-US" dirty="0"/>
              <a:t> (dependent)</a:t>
            </a:r>
          </a:p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u="sng" dirty="0"/>
              <a:t>long-term</a:t>
            </a:r>
            <a:r>
              <a:rPr lang="en-US" b="1" dirty="0"/>
              <a:t> subscription with the subscriber access code </a:t>
            </a:r>
            <a:r>
              <a:rPr lang="en-US" b="1" u="sng" dirty="0"/>
              <a:t>12345678</a:t>
            </a:r>
            <a:r>
              <a:rPr lang="en-US" b="1" dirty="0"/>
              <a:t> is set for </a:t>
            </a:r>
            <a:r>
              <a:rPr lang="en-US" b="1" u="sng" dirty="0"/>
              <a:t>auto renewal</a:t>
            </a:r>
            <a:br>
              <a:rPr lang="en-US" b="1" u="sng" dirty="0"/>
            </a:br>
            <a:r>
              <a:rPr lang="en-US" dirty="0"/>
              <a:t>ET </a:t>
            </a:r>
            <a:r>
              <a:rPr lang="en-US" dirty="0" err="1"/>
              <a:t>LongTermSubscriber</a:t>
            </a:r>
            <a:r>
              <a:rPr lang="en-US" dirty="0"/>
              <a:t>				                                </a:t>
            </a:r>
            <a:r>
              <a:rPr lang="en-US" dirty="0" err="1"/>
              <a:t>Att</a:t>
            </a:r>
            <a:r>
              <a:rPr lang="en-US" dirty="0"/>
              <a:t> autorenewal</a:t>
            </a:r>
            <a:br>
              <a:rPr lang="en-US" dirty="0"/>
            </a:br>
            <a:r>
              <a:rPr lang="en-US" dirty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338606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BE6B2F-C8F8-419F-BB01-5B8D1F44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800"/>
            <a:ext cx="10839450" cy="4802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u="sng" dirty="0"/>
              <a:t>long-term</a:t>
            </a:r>
            <a:r>
              <a:rPr lang="en-US" b="1" dirty="0"/>
              <a:t> subscription with the subscriber access code </a:t>
            </a:r>
            <a:r>
              <a:rPr lang="en-US" b="1" u="sng" dirty="0"/>
              <a:t>12345678</a:t>
            </a:r>
            <a:r>
              <a:rPr lang="en-US" b="1" dirty="0"/>
              <a:t> has saved up </a:t>
            </a:r>
            <a:r>
              <a:rPr lang="en-US" b="1" u="sng" dirty="0"/>
              <a:t>5</a:t>
            </a:r>
            <a:r>
              <a:rPr lang="en-US" b="1" dirty="0"/>
              <a:t> bonus minutes</a:t>
            </a:r>
            <a:br>
              <a:rPr lang="en-US" b="1" dirty="0"/>
            </a:br>
            <a:r>
              <a:rPr lang="en-US" dirty="0"/>
              <a:t>ET </a:t>
            </a:r>
            <a:r>
              <a:rPr lang="en-US" dirty="0" err="1"/>
              <a:t>BonusMinutes</a:t>
            </a:r>
            <a:r>
              <a:rPr lang="en-US" dirty="0"/>
              <a:t>	     </a:t>
            </a:r>
            <a:r>
              <a:rPr lang="en-US" dirty="0" err="1"/>
              <a:t>Att</a:t>
            </a:r>
            <a:r>
              <a:rPr lang="en-US" dirty="0"/>
              <a:t> minutes</a:t>
            </a:r>
            <a:br>
              <a:rPr lang="en-US" dirty="0"/>
            </a:br>
            <a:r>
              <a:rPr lang="en-US" dirty="0"/>
              <a:t>ID: ET </a:t>
            </a:r>
            <a:r>
              <a:rPr lang="en-US" dirty="0" err="1"/>
              <a:t>LongTermSubscriber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RT </a:t>
            </a:r>
            <a:r>
              <a:rPr lang="en-US" dirty="0" err="1"/>
              <a:t>BonusMinutesOfLongTermSubscriber</a:t>
            </a:r>
            <a:r>
              <a:rPr lang="en-US" dirty="0"/>
              <a:t> between </a:t>
            </a:r>
            <a:r>
              <a:rPr lang="en-US" dirty="0" err="1"/>
              <a:t>BonusMinutes</a:t>
            </a:r>
            <a:r>
              <a:rPr lang="en-US" dirty="0"/>
              <a:t> (dependent) and </a:t>
            </a:r>
            <a:r>
              <a:rPr lang="en-US" dirty="0" err="1"/>
              <a:t>LongTermSubscribers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The subscription </a:t>
            </a:r>
            <a:r>
              <a:rPr lang="en-US" b="1" u="sng" dirty="0"/>
              <a:t>V-MAX</a:t>
            </a:r>
            <a:r>
              <a:rPr lang="en-US" b="1" dirty="0"/>
              <a:t> from the subscriber with access code </a:t>
            </a:r>
            <a:r>
              <a:rPr lang="en-US" b="1" u="sng" dirty="0"/>
              <a:t>12345678</a:t>
            </a:r>
            <a:r>
              <a:rPr lang="en-US" b="1" dirty="0"/>
              <a:t> started on </a:t>
            </a:r>
            <a:r>
              <a:rPr lang="en-US" b="1" u="sng" dirty="0"/>
              <a:t>07.04.2019 14:00</a:t>
            </a:r>
            <a:br>
              <a:rPr lang="en-US" b="1" u="sng" dirty="0"/>
            </a:br>
            <a:r>
              <a:rPr lang="en-US" dirty="0"/>
              <a:t>ET </a:t>
            </a:r>
            <a:r>
              <a:rPr lang="en-US" dirty="0" err="1"/>
              <a:t>SubscriptionOfSubscriber</a:t>
            </a:r>
            <a:br>
              <a:rPr lang="en-US" dirty="0"/>
            </a:br>
            <a:r>
              <a:rPr lang="en-US" dirty="0"/>
              <a:t>ID: ET Subscriber + ET Subscription + </a:t>
            </a:r>
            <a:r>
              <a:rPr lang="en-US" dirty="0" err="1"/>
              <a:t>Att</a:t>
            </a:r>
            <a:r>
              <a:rPr lang="en-US" dirty="0"/>
              <a:t> date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 subscriber </a:t>
            </a:r>
            <a:r>
              <a:rPr lang="en-US" b="1" u="sng" dirty="0"/>
              <a:t>12345678</a:t>
            </a:r>
            <a:r>
              <a:rPr lang="en-US" b="1" dirty="0"/>
              <a:t> has the payment method </a:t>
            </a:r>
            <a:r>
              <a:rPr lang="en-US" b="1" u="sng" dirty="0"/>
              <a:t>credit card </a:t>
            </a:r>
            <a:r>
              <a:rPr lang="en-US" b="1" dirty="0"/>
              <a:t>since </a:t>
            </a:r>
            <a:r>
              <a:rPr lang="en-US" b="1" u="sng" dirty="0"/>
              <a:t>01.01.2019</a:t>
            </a:r>
            <a:br>
              <a:rPr lang="en-US" b="1" u="sng" dirty="0"/>
            </a:br>
            <a:r>
              <a:rPr lang="en-US" dirty="0"/>
              <a:t>RT </a:t>
            </a:r>
            <a:r>
              <a:rPr lang="en-US" dirty="0" err="1"/>
              <a:t>SubscriptionsOfSubscriber_Of_Subscriber</a:t>
            </a:r>
            <a:r>
              <a:rPr lang="en-US" dirty="0"/>
              <a:t> between </a:t>
            </a:r>
            <a:r>
              <a:rPr lang="en-US" dirty="0" err="1"/>
              <a:t>SubscriptionOfSubscriber</a:t>
            </a:r>
            <a:r>
              <a:rPr lang="en-US" dirty="0"/>
              <a:t> (dependent) and Subscriber</a:t>
            </a:r>
            <a:br>
              <a:rPr lang="en-US" dirty="0"/>
            </a:br>
            <a:r>
              <a:rPr lang="en-US" dirty="0"/>
              <a:t>RT </a:t>
            </a:r>
            <a:r>
              <a:rPr lang="en-US" dirty="0" err="1"/>
              <a:t>SubscriptionsOfSubscriber_Of_Subscription</a:t>
            </a:r>
            <a:r>
              <a:rPr lang="en-US" dirty="0"/>
              <a:t> between </a:t>
            </a:r>
            <a:r>
              <a:rPr lang="en-US" dirty="0" err="1"/>
              <a:t>SubscriptionOfSubscriber</a:t>
            </a:r>
            <a:r>
              <a:rPr lang="en-US" dirty="0"/>
              <a:t> (dependent) and Subscription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 of subscribers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4200C396-F604-48D5-835C-7498E5CA6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59" y="1894183"/>
            <a:ext cx="7983539" cy="418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5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802D3E6-1852-4EC1-A664-646F729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7106"/>
          </a:xfrm>
        </p:spPr>
        <p:txBody>
          <a:bodyPr/>
          <a:lstStyle/>
          <a:p>
            <a:r>
              <a:rPr lang="en-US" dirty="0"/>
              <a:t>FCO-IM Model of subscribers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9AFB22-064A-4916-8493-A0151D56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539"/>
            <a:ext cx="12192000" cy="49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394</Words>
  <Application>Microsoft Office PowerPoint</Application>
  <PresentationFormat>Breitbild</PresentationFormat>
  <Paragraphs>128</Paragraphs>
  <Slides>28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Terugblik</vt:lpstr>
      <vt:lpstr>Vélib’ Métropole</vt:lpstr>
      <vt:lpstr>Agenda </vt:lpstr>
      <vt:lpstr>Overview ER</vt:lpstr>
      <vt:lpstr>Overview FCO-IM</vt:lpstr>
      <vt:lpstr>Business rules</vt:lpstr>
      <vt:lpstr>Verbalization &amp; Analysis</vt:lpstr>
      <vt:lpstr>PowerPoint-Präsentation</vt:lpstr>
      <vt:lpstr>ER Model of subscribers</vt:lpstr>
      <vt:lpstr>FCO-IM Model of subscribers</vt:lpstr>
      <vt:lpstr>FCO-IM Model of subscribers</vt:lpstr>
      <vt:lpstr>FCO-IM Model of subscribers</vt:lpstr>
      <vt:lpstr>FCO-IM Model of subscribers</vt:lpstr>
      <vt:lpstr>FCO-IM Model of subscribers</vt:lpstr>
      <vt:lpstr>Bike rides verbalization &amp; analysis</vt:lpstr>
      <vt:lpstr>Bill</vt:lpstr>
      <vt:lpstr>Bike &amp; electrical bike</vt:lpstr>
      <vt:lpstr>ER Model of bike rides</vt:lpstr>
      <vt:lpstr>FCO-IM Model of bikeride/rental</vt:lpstr>
      <vt:lpstr>FCO-IM Model of bikeride/rental</vt:lpstr>
      <vt:lpstr>FCO-IM Model of subscriptions</vt:lpstr>
      <vt:lpstr>FCO-IM Model of subscriptions</vt:lpstr>
      <vt:lpstr>FCO-IM Model of subscriptions</vt:lpstr>
      <vt:lpstr>FCO-IM Model of subscriptions</vt:lpstr>
      <vt:lpstr>FCO-IM Model of subscriptions</vt:lpstr>
      <vt:lpstr>PowerPoint-Präsentation</vt:lpstr>
      <vt:lpstr>Maintenance </vt:lpstr>
      <vt:lpstr>Work process and experiences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Vélib’ Métropole</dc:title>
  <dc:creator>Baris Urhan</dc:creator>
  <cp:lastModifiedBy>Sabrina T</cp:lastModifiedBy>
  <cp:revision>158</cp:revision>
  <dcterms:created xsi:type="dcterms:W3CDTF">2019-04-11T12:07:56Z</dcterms:created>
  <dcterms:modified xsi:type="dcterms:W3CDTF">2019-04-12T07:14:46Z</dcterms:modified>
</cp:coreProperties>
</file>