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1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DB61D-DBB2-4882-91F2-AC6706A3CF5D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2C76D-C16C-4093-BE21-BCACCB3D0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6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6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2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6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“Sul Global”: Novo Bandung?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Muryatan</a:t>
            </a:r>
            <a:r>
              <a:rPr lang="pt-BR" dirty="0" smtClean="0"/>
              <a:t>  S. Barbosa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4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“Sul Global”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Renascimento político e econômico dos países do Sul (2000-2015). Em grande parte, por conta do  aumento da acumulação derivada da exportação de </a:t>
            </a:r>
            <a:r>
              <a:rPr lang="pt-BR" i="1" dirty="0" smtClean="0"/>
              <a:t>commodities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Consolidação de organizações regionais: Mercosul (1994), UNASUL (2008), SADC (1992), União Africana (2002),   </a:t>
            </a:r>
          </a:p>
          <a:p>
            <a:endParaRPr lang="pt-BR" dirty="0"/>
          </a:p>
          <a:p>
            <a:r>
              <a:rPr lang="pt-BR" dirty="0" smtClean="0"/>
              <a:t>Reinvenção </a:t>
            </a:r>
            <a:r>
              <a:rPr lang="pt-BR" dirty="0"/>
              <a:t>d</a:t>
            </a:r>
            <a:r>
              <a:rPr lang="pt-BR" dirty="0" smtClean="0"/>
              <a:t>a geopolítica e das organizações internacionais do Sul: IBAS (2003), BRICS (2009), G-15, G-20, Aliança estratégica Rússia-China (Conselho de Segurança da ONU).  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57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Sul-Sul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100" dirty="0" smtClean="0"/>
              <a:t>IBAS (2003) </a:t>
            </a:r>
            <a:r>
              <a:rPr lang="pt-BR" sz="2100" dirty="0"/>
              <a:t>ou o G-3. </a:t>
            </a:r>
            <a:endParaRPr lang="pt-BR" sz="2100" dirty="0" smtClean="0"/>
          </a:p>
          <a:p>
            <a:endParaRPr lang="pt-BR" sz="2100" dirty="0" smtClean="0"/>
          </a:p>
          <a:p>
            <a:r>
              <a:rPr lang="pt-BR" sz="2100" dirty="0" smtClean="0"/>
              <a:t>Com a Rússia </a:t>
            </a:r>
            <a:r>
              <a:rPr lang="pt-BR" sz="2100" dirty="0"/>
              <a:t>e a China, tem buscado ampliar os intercâmbios </a:t>
            </a:r>
            <a:r>
              <a:rPr lang="pt-BR" sz="2100" dirty="0" smtClean="0"/>
              <a:t>comerciais, tecnológicos </a:t>
            </a:r>
            <a:r>
              <a:rPr lang="pt-BR" sz="2100" dirty="0"/>
              <a:t>e militares</a:t>
            </a:r>
            <a:r>
              <a:rPr lang="pt-BR" sz="2100" dirty="0" smtClean="0"/>
              <a:t>.</a:t>
            </a:r>
          </a:p>
          <a:p>
            <a:endParaRPr lang="pt-BR" sz="2100" dirty="0"/>
          </a:p>
          <a:p>
            <a:r>
              <a:rPr lang="pt-BR" sz="2100" dirty="0"/>
              <a:t>P</a:t>
            </a:r>
            <a:r>
              <a:rPr lang="pt-BR" sz="2100" dirty="0" smtClean="0"/>
              <a:t>romoção </a:t>
            </a:r>
            <a:r>
              <a:rPr lang="pt-BR" sz="2100" dirty="0" smtClean="0"/>
              <a:t>de coalizações do Sul (IBAS ou G-3, G-15 e G-20), cujo objetivo era alterar à geopolítica internacional através da união dos países mais dinâmicos e desenvolvidos do Sul. </a:t>
            </a:r>
          </a:p>
          <a:p>
            <a:endParaRPr lang="pt-BR" sz="2100" dirty="0" smtClean="0"/>
          </a:p>
          <a:p>
            <a:r>
              <a:rPr lang="pt-BR" sz="2100" dirty="0" smtClean="0"/>
              <a:t>Daí se tenta retomar as negociações da OMC, paradas desde Doha (2001...). </a:t>
            </a:r>
          </a:p>
          <a:p>
            <a:endParaRPr lang="pt-BR" sz="2100" dirty="0" smtClean="0"/>
          </a:p>
          <a:p>
            <a:r>
              <a:rPr lang="pt-BR" sz="2100" dirty="0" smtClean="0"/>
              <a:t>G-20 (2003): formação de um grupo de países interessados no fim dos subsídios internos e das subvenções às exportações de produtos agrícolas e em um maior acesso aos mercados dos tradicionais protecionistas do Norte.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2009: Primeira Cúpula do BRIC na Rússia. Discussão central: crise econômica de 2008. </a:t>
            </a:r>
          </a:p>
          <a:p>
            <a:endParaRPr lang="pt-BR" dirty="0" smtClean="0"/>
          </a:p>
          <a:p>
            <a:r>
              <a:rPr lang="pt-BR" dirty="0" smtClean="0"/>
              <a:t>2010: Segunda Cúpula do BRIC, em Brasília. Discussões centrais: acordos mútuos e reforma do F.M.I. e outros organismos internacionais. Desde 2011, BRICS.</a:t>
            </a:r>
          </a:p>
          <a:p>
            <a:endParaRPr lang="pt-BR" dirty="0" smtClean="0"/>
          </a:p>
          <a:p>
            <a:r>
              <a:rPr lang="pt-BR" dirty="0" smtClean="0"/>
              <a:t>2014: Cúpula de Fortaleza. </a:t>
            </a:r>
            <a:r>
              <a:rPr lang="pt-BR" dirty="0"/>
              <a:t>C</a:t>
            </a:r>
            <a:r>
              <a:rPr lang="pt-BR" dirty="0" smtClean="0"/>
              <a:t>riação do Novo Banco de Desenvolvimento e do Fundo de Reserva do BRICS.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6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Oposição à hegemonia estadunidense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Características: a) imperialismo </a:t>
            </a:r>
            <a:r>
              <a:rPr lang="pt-BR" dirty="0" err="1" smtClean="0"/>
              <a:t>neo-colonial</a:t>
            </a:r>
            <a:r>
              <a:rPr lang="pt-BR" dirty="0" smtClean="0"/>
              <a:t>; b)  grande poder ideológico (“</a:t>
            </a:r>
            <a:r>
              <a:rPr lang="pt-BR" dirty="0" err="1" smtClean="0"/>
              <a:t>american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life</a:t>
            </a:r>
            <a:r>
              <a:rPr lang="pt-BR" dirty="0" smtClean="0"/>
              <a:t>”); c) </a:t>
            </a:r>
            <a:r>
              <a:rPr lang="pt-BR" dirty="0" err="1" smtClean="0"/>
              <a:t>Neo-liberalismo</a:t>
            </a:r>
            <a:r>
              <a:rPr lang="pt-BR" dirty="0" smtClean="0"/>
              <a:t> na Europa e E.U.A. = crescimento das desigualdades; d) poder financeiro e monopolístico; e) complexo industrial-militar. 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Pós-2001: “</a:t>
            </a:r>
            <a:r>
              <a:rPr lang="pt-BR" i="1" dirty="0"/>
              <a:t>Quem não está conosco, está contra nós</a:t>
            </a:r>
            <a:r>
              <a:rPr lang="pt-BR" dirty="0" smtClean="0"/>
              <a:t>” </a:t>
            </a:r>
          </a:p>
          <a:p>
            <a:r>
              <a:rPr lang="pt-BR" dirty="0"/>
              <a:t>Duas </a:t>
            </a:r>
            <a:r>
              <a:rPr lang="pt-BR" b="1" dirty="0"/>
              <a:t>invasões</a:t>
            </a:r>
            <a:r>
              <a:rPr lang="pt-BR" dirty="0"/>
              <a:t> militares em nome do combate ao terrorismo (Afeganistão-2001, Iraque-2003)</a:t>
            </a:r>
          </a:p>
          <a:p>
            <a:r>
              <a:rPr lang="pt-BR" dirty="0"/>
              <a:t>Doutrina da </a:t>
            </a:r>
            <a:r>
              <a:rPr lang="pt-BR" b="1" dirty="0"/>
              <a:t>“guerra preventiva”</a:t>
            </a:r>
          </a:p>
          <a:p>
            <a:r>
              <a:rPr lang="pt-BR" b="1" dirty="0"/>
              <a:t>Restrições às liberdades</a:t>
            </a:r>
            <a:r>
              <a:rPr lang="pt-BR" dirty="0"/>
              <a:t> civis nos EUA e outros; uso declarado da </a:t>
            </a:r>
            <a:r>
              <a:rPr lang="pt-BR" b="1" dirty="0"/>
              <a:t>tortura; </a:t>
            </a:r>
          </a:p>
          <a:p>
            <a:r>
              <a:rPr lang="pt-BR" dirty="0"/>
              <a:t>Justificativa para </a:t>
            </a:r>
            <a:r>
              <a:rPr lang="pt-BR" b="1" dirty="0"/>
              <a:t>militarização</a:t>
            </a:r>
            <a:r>
              <a:rPr lang="pt-BR" dirty="0"/>
              <a:t> do cenário internacional</a:t>
            </a:r>
          </a:p>
          <a:p>
            <a:r>
              <a:rPr lang="pt-BR" b="1" dirty="0"/>
              <a:t>Instrumentalização do </a:t>
            </a:r>
            <a:r>
              <a:rPr lang="pt-BR" b="1" dirty="0" err="1"/>
              <a:t>anti-terrorismo</a:t>
            </a:r>
            <a:r>
              <a:rPr lang="pt-BR" dirty="0"/>
              <a:t> com finalidades estratégicas mais amplas, tal como na Guerra </a:t>
            </a:r>
            <a:r>
              <a:rPr lang="pt-BR" dirty="0" smtClean="0"/>
              <a:t>Fria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0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ascensão pacífica (chinesa)?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2000: entrada da China na OMC. Desde então, a questão central não é mais como os EUA vão entrar na China, mas o contrário. Exemplo; compra da petrolífera </a:t>
            </a:r>
            <a:r>
              <a:rPr lang="pt-BR" dirty="0" err="1" smtClean="0"/>
              <a:t>Unocal</a:t>
            </a:r>
            <a:r>
              <a:rPr lang="pt-BR" dirty="0" smtClean="0"/>
              <a:t> (2005).  </a:t>
            </a:r>
          </a:p>
          <a:p>
            <a:endParaRPr lang="pt-BR" dirty="0"/>
          </a:p>
          <a:p>
            <a:r>
              <a:rPr lang="pt-BR" dirty="0" smtClean="0"/>
              <a:t>Manobras militares no Pacífico. Novos acordos militares regionais, em particular, EUA-Japão.  Defesa de Taiwan. </a:t>
            </a:r>
          </a:p>
          <a:p>
            <a:endParaRPr lang="pt-BR" dirty="0"/>
          </a:p>
          <a:p>
            <a:r>
              <a:rPr lang="pt-BR" dirty="0" smtClean="0"/>
              <a:t>Nova Doutrina de Segurança estadunidense (2002): as tropas americanas “serão suficientemente fortes para dissuadir possíveis adversários de buscar o crescimento militar na esperança de ultrapassar ou igualar o poderio dos </a:t>
            </a:r>
            <a:r>
              <a:rPr lang="pt-BR" dirty="0"/>
              <a:t>E</a:t>
            </a:r>
            <a:r>
              <a:rPr lang="pt-BR" dirty="0" smtClean="0"/>
              <a:t>stados Unidos”.  </a:t>
            </a:r>
          </a:p>
          <a:p>
            <a:endParaRPr lang="pt-BR" dirty="0"/>
          </a:p>
          <a:p>
            <a:r>
              <a:rPr lang="pt-BR" dirty="0"/>
              <a:t>A ascensão de uma nova potência mundial implica, necessariamente, confronto militar?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97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“Consenso de Pequim”?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Joshua </a:t>
            </a:r>
            <a:r>
              <a:rPr lang="pt-BR" dirty="0"/>
              <a:t>Cooper Ramo: um “caminho para os outros países do mundo” não só se desenvolverem, mas também “se encaixarem na ordem internacional de modo a permitir que sejam verdadeiramente independentes, protejam seu modo de vida e suas opções políticas”.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Duas </a:t>
            </a:r>
            <a:r>
              <a:rPr lang="pt-BR" dirty="0"/>
              <a:t>características primordiais da expansão chinesa possibilitariam tal fato: a) o “multilateralismo”, como reconhecimento da importância da cooperação entre os Estados para construir uma nova ordem global com base na interdependência econômica, mas que respeite as diferenças locais e culturais; b) “localização”, o reconhecimento da importância de ajustar o desenvolvimento às necessidades </a:t>
            </a:r>
            <a:r>
              <a:rPr lang="pt-BR" dirty="0" smtClean="0"/>
              <a:t>locais.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31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“Novo Bandung”?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Partindo desta proposição inicial, outros analistas importantes como Giovanni </a:t>
            </a:r>
            <a:r>
              <a:rPr lang="pt-BR" dirty="0" err="1" smtClean="0"/>
              <a:t>Arrighi</a:t>
            </a:r>
            <a:r>
              <a:rPr lang="pt-BR" dirty="0" smtClean="0"/>
              <a:t>, Samir Amin, </a:t>
            </a:r>
            <a:r>
              <a:rPr lang="pt-BR" dirty="0" err="1"/>
              <a:t>Arif</a:t>
            </a:r>
            <a:r>
              <a:rPr lang="pt-BR" dirty="0"/>
              <a:t> </a:t>
            </a:r>
            <a:r>
              <a:rPr lang="pt-BR" dirty="0" err="1" smtClean="0"/>
              <a:t>Dirlik</a:t>
            </a:r>
            <a:r>
              <a:rPr lang="pt-BR" dirty="0" smtClean="0"/>
              <a:t>,  Lu Zhang (no Brasil: Monica </a:t>
            </a:r>
            <a:r>
              <a:rPr lang="pt-BR" dirty="0" err="1" smtClean="0"/>
              <a:t>Brukmann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 err="1"/>
              <a:t>Theotônio</a:t>
            </a:r>
            <a:r>
              <a:rPr lang="pt-BR" dirty="0"/>
              <a:t> dos </a:t>
            </a:r>
            <a:r>
              <a:rPr lang="pt-BR" dirty="0" smtClean="0"/>
              <a:t>Santos), </a:t>
            </a:r>
            <a:r>
              <a:rPr lang="pt-BR" dirty="0"/>
              <a:t>advogaram que tais características poderiam levar a formação de um “Novo Bandung”, revivendo, de forma mais poderosa, a aliança anti-imperialista e de solidariedade do Sul Global, tão marcante na Conferência de Bandung, de 1955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 tendência pode se fortificar, por conta da retomada da ofensiva estadunidenses com </a:t>
            </a:r>
            <a:r>
              <a:rPr lang="pt-BR" dirty="0" err="1" smtClean="0"/>
              <a:t>Trump</a:t>
            </a:r>
            <a:r>
              <a:rPr lang="pt-BR" dirty="0" smtClean="0"/>
              <a:t>.  A China se coloca agora como a verdadeira defensora da economia de mercado e da globalização. </a:t>
            </a:r>
          </a:p>
          <a:p>
            <a:endParaRPr lang="pt-BR" dirty="0" smtClean="0"/>
          </a:p>
          <a:p>
            <a:r>
              <a:rPr lang="pt-BR" dirty="0"/>
              <a:t>Em 2017: China busca ampliação do </a:t>
            </a:r>
            <a:r>
              <a:rPr lang="pt-BR" dirty="0" smtClean="0"/>
              <a:t>BRICS, por exemplo. </a:t>
            </a:r>
            <a:r>
              <a:rPr lang="pt-BR" dirty="0"/>
              <a:t>Mas a proposta de um BRICS </a:t>
            </a:r>
            <a:r>
              <a:rPr lang="pt-BR" i="1" dirty="0" err="1"/>
              <a:t>plus</a:t>
            </a:r>
            <a:r>
              <a:rPr lang="pt-BR" dirty="0"/>
              <a:t> é combatida pelos demais membros.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323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753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“Sul Global”: Novo Bandung? </vt:lpstr>
      <vt:lpstr>“Sul Global”</vt:lpstr>
      <vt:lpstr>Sul-Sul</vt:lpstr>
      <vt:lpstr>BRICS</vt:lpstr>
      <vt:lpstr>Oposição à hegemonia estadunidense</vt:lpstr>
      <vt:lpstr>A ascensão pacífica (chinesa)?</vt:lpstr>
      <vt:lpstr>“Consenso de Pequim”?</vt:lpstr>
      <vt:lpstr>“Novo Bandung”?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“Sul Global”: Novo Bandung?</dc:title>
  <dc:creator>Silvia hirao</dc:creator>
  <cp:lastModifiedBy>Silvia hirao</cp:lastModifiedBy>
  <cp:revision>8</cp:revision>
  <dcterms:created xsi:type="dcterms:W3CDTF">2017-11-15T15:07:10Z</dcterms:created>
  <dcterms:modified xsi:type="dcterms:W3CDTF">2017-11-28T17:32:29Z</dcterms:modified>
</cp:coreProperties>
</file>