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7" r:id="rId3"/>
    <p:sldId id="293" r:id="rId4"/>
    <p:sldId id="307" r:id="rId5"/>
    <p:sldId id="295" r:id="rId6"/>
    <p:sldId id="308" r:id="rId7"/>
    <p:sldId id="296" r:id="rId8"/>
    <p:sldId id="324" r:id="rId9"/>
    <p:sldId id="320" r:id="rId10"/>
    <p:sldId id="32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7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7297CE-9AC7-4152-8C25-7EE522EE04D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372B2B-021C-4FE7-A30D-DD9B8A5A51E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xaRYBPJmK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400" dirty="0" smtClean="0"/>
              <a:t>Política Internacional dos EUA e da União Europeia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3100" dirty="0" smtClean="0"/>
              <a:t>Rumo à </a:t>
            </a:r>
            <a:r>
              <a:rPr lang="pt-BR" sz="3100" dirty="0" err="1" smtClean="0"/>
              <a:t>Pax</a:t>
            </a:r>
            <a:r>
              <a:rPr lang="pt-BR" sz="3100" dirty="0" smtClean="0"/>
              <a:t> Americana</a:t>
            </a:r>
            <a:endParaRPr lang="pt-BR" sz="3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28 de fevereiro de 2018</a:t>
            </a:r>
          </a:p>
          <a:p>
            <a:r>
              <a:rPr lang="pt-BR" dirty="0" smtClean="0"/>
              <a:t>Prof. Giorgio Romano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3429000"/>
            <a:ext cx="38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TIDIA: PI_EUA_UE_2018.1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Deal</a:t>
            </a:r>
            <a:r>
              <a:rPr lang="pt-BR" dirty="0" smtClean="0"/>
              <a:t> - Políticas Sociais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Ortodoxia clássica era contra previdência social,</a:t>
            </a:r>
          </a:p>
          <a:p>
            <a:pPr>
              <a:buNone/>
            </a:pPr>
            <a:r>
              <a:rPr lang="pt-BR" dirty="0" smtClean="0"/>
              <a:t>Porque implicaria em redistribuição. </a:t>
            </a:r>
          </a:p>
          <a:p>
            <a:pPr>
              <a:buNone/>
            </a:pPr>
            <a:r>
              <a:rPr lang="pt-BR" dirty="0" smtClean="0"/>
              <a:t>FDR: redistribuição pode aumentar bem</a:t>
            </a:r>
          </a:p>
          <a:p>
            <a:pPr>
              <a:buNone/>
            </a:pPr>
            <a:r>
              <a:rPr lang="pt-BR" dirty="0" smtClean="0"/>
              <a:t>-estar social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0">
              <a:buNone/>
            </a:pPr>
            <a:r>
              <a:rPr lang="pt-BR" b="1" dirty="0" smtClean="0"/>
              <a:t>1935 Social </a:t>
            </a:r>
            <a:r>
              <a:rPr lang="pt-BR" b="1" dirty="0" err="1" smtClean="0"/>
              <a:t>Security</a:t>
            </a:r>
            <a:r>
              <a:rPr lang="pt-BR" b="1" dirty="0" smtClean="0"/>
              <a:t> Act </a:t>
            </a:r>
            <a:r>
              <a:rPr lang="pt-BR" dirty="0" smtClean="0"/>
              <a:t>(legislação federal)</a:t>
            </a:r>
            <a:endParaRPr lang="pt-BR" b="1" dirty="0" smtClean="0"/>
          </a:p>
          <a:p>
            <a:r>
              <a:rPr lang="pt-BR" dirty="0" smtClean="0"/>
              <a:t>Verbas federais para os Estados cuidarem de seus idosos e outros fins previdenciários;</a:t>
            </a:r>
          </a:p>
          <a:p>
            <a:r>
              <a:rPr lang="pt-BR" dirty="0" smtClean="0"/>
              <a:t>sistema federal/ estadual de seguro-desemprego;</a:t>
            </a:r>
          </a:p>
          <a:p>
            <a:r>
              <a:rPr lang="pt-BR" dirty="0" smtClean="0"/>
              <a:t>sistema nacional compulsório de aposentadoria.</a:t>
            </a:r>
          </a:p>
          <a:p>
            <a:pPr>
              <a:buNone/>
            </a:pPr>
            <a:r>
              <a:rPr lang="pt-BR" dirty="0" smtClean="0"/>
              <a:t>=&gt; tributação específica sobre folha de pagamento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6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583264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dirty="0" smtClean="0"/>
              <a:t>54ª Conferência </a:t>
            </a:r>
            <a:r>
              <a:rPr lang="pt-BR" sz="2000" dirty="0"/>
              <a:t>de Segurança de Munique 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Munich</a:t>
            </a:r>
            <a:r>
              <a:rPr lang="pt-BR" sz="2000" b="1" dirty="0" smtClean="0">
                <a:solidFill>
                  <a:srgbClr val="FF0000"/>
                </a:solidFill>
              </a:rPr>
              <a:t> Security </a:t>
            </a:r>
            <a:r>
              <a:rPr lang="pt-BR" sz="2000" b="1" dirty="0" err="1" smtClean="0">
                <a:solidFill>
                  <a:srgbClr val="FF0000"/>
                </a:solidFill>
              </a:rPr>
              <a:t>Council</a:t>
            </a:r>
            <a:r>
              <a:rPr lang="pt-BR" sz="2000" dirty="0" smtClean="0"/>
              <a:t>) (16-18 de fevereiro)</a:t>
            </a:r>
            <a:r>
              <a:rPr lang="en-US" sz="2000" dirty="0"/>
              <a:t>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major global forum for the discussion of security policy. </a:t>
            </a:r>
            <a:r>
              <a:rPr lang="en-US" sz="2000" dirty="0" smtClean="0"/>
              <a:t>Each</a:t>
            </a:r>
          </a:p>
          <a:p>
            <a:pPr marL="109728" indent="0">
              <a:buNone/>
            </a:pPr>
            <a:r>
              <a:rPr lang="en-US" sz="2000" dirty="0" smtClean="0"/>
              <a:t>February</a:t>
            </a:r>
            <a:r>
              <a:rPr lang="en-US" sz="2000" dirty="0"/>
              <a:t>, it brings together more than 450 senior </a:t>
            </a:r>
            <a:r>
              <a:rPr lang="en-US" sz="2000" dirty="0" smtClean="0"/>
              <a:t>decision-makers</a:t>
            </a:r>
          </a:p>
          <a:p>
            <a:pPr marL="109728" indent="0">
              <a:buNone/>
            </a:pPr>
            <a:r>
              <a:rPr lang="en-US" sz="2000" dirty="0" smtClean="0"/>
              <a:t>from </a:t>
            </a:r>
            <a:r>
              <a:rPr lang="en-US" sz="2000" dirty="0"/>
              <a:t>around the world, including heads-of-state, ministers, </a:t>
            </a:r>
            <a:r>
              <a:rPr lang="en-US" sz="2000" dirty="0" smtClean="0"/>
              <a:t>leading personalities </a:t>
            </a:r>
            <a:r>
              <a:rPr lang="en-US" sz="2000" dirty="0"/>
              <a:t>of international and non-governmental organizations, </a:t>
            </a:r>
            <a:r>
              <a:rPr lang="en-US" sz="2000" dirty="0" smtClean="0"/>
              <a:t>as well </a:t>
            </a:r>
            <a:r>
              <a:rPr lang="en-US" sz="2000" dirty="0"/>
              <a:t>as high ranking representatives of industry, media, academia, </a:t>
            </a:r>
            <a:r>
              <a:rPr lang="en-US" sz="2000" dirty="0" smtClean="0"/>
              <a:t>and civil </a:t>
            </a:r>
            <a:r>
              <a:rPr lang="en-US" sz="2000" dirty="0"/>
              <a:t>society, to engage in an intensive debate on current and </a:t>
            </a:r>
            <a:r>
              <a:rPr lang="en-US" sz="2000" dirty="0" smtClean="0"/>
              <a:t>future security challenges.</a:t>
            </a:r>
            <a:r>
              <a:rPr lang="pt-BR" sz="2000" dirty="0"/>
              <a:t> (</a:t>
            </a:r>
            <a:r>
              <a:rPr lang="pt-BR" sz="2000" dirty="0" smtClean="0"/>
              <a:t>"</a:t>
            </a:r>
            <a:r>
              <a:rPr lang="pt-BR" sz="2000" dirty="0" err="1"/>
              <a:t>transatlantic</a:t>
            </a:r>
            <a:r>
              <a:rPr lang="pt-BR" sz="2000" dirty="0"/>
              <a:t> </a:t>
            </a:r>
            <a:r>
              <a:rPr lang="pt-BR" sz="2000" dirty="0" err="1"/>
              <a:t>family</a:t>
            </a:r>
            <a:r>
              <a:rPr lang="pt-BR" sz="2000" dirty="0"/>
              <a:t> meeting</a:t>
            </a:r>
            <a:r>
              <a:rPr lang="pt-BR" sz="2000" dirty="0" smtClean="0"/>
              <a:t>.“)</a:t>
            </a:r>
            <a:r>
              <a:rPr lang="pt-BR" sz="2000" dirty="0"/>
              <a:t> 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National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ecurity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</a:rPr>
              <a:t>dvisor </a:t>
            </a:r>
            <a:r>
              <a:rPr lang="en-US" sz="2000" b="1" dirty="0">
                <a:solidFill>
                  <a:srgbClr val="FF0000"/>
                </a:solidFill>
              </a:rPr>
              <a:t>H.R. </a:t>
            </a:r>
            <a:r>
              <a:rPr lang="en-US" sz="2000" b="1" dirty="0" smtClean="0">
                <a:solidFill>
                  <a:srgbClr val="FF0000"/>
                </a:solidFill>
              </a:rPr>
              <a:t>McMaster: </a:t>
            </a:r>
            <a:r>
              <a:rPr lang="en-US" sz="2000" dirty="0" smtClean="0"/>
              <a:t>“evidence </a:t>
            </a:r>
            <a:r>
              <a:rPr lang="en-US" sz="2000" dirty="0"/>
              <a:t>of </a:t>
            </a:r>
            <a:r>
              <a:rPr lang="en-US" sz="2000" dirty="0" smtClean="0"/>
              <a:t>Russian</a:t>
            </a:r>
          </a:p>
          <a:p>
            <a:pPr marL="109728" indent="0">
              <a:buNone/>
            </a:pPr>
            <a:r>
              <a:rPr lang="en-US" sz="2000" dirty="0" smtClean="0"/>
              <a:t>interference </a:t>
            </a:r>
            <a:r>
              <a:rPr lang="en-US" sz="2000" dirty="0"/>
              <a:t>in the U.S. presidential election was </a:t>
            </a:r>
            <a:r>
              <a:rPr lang="en-US" sz="2000" dirty="0" smtClean="0"/>
              <a:t>incontrovertible.”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Tweeter Trump: </a:t>
            </a:r>
            <a:r>
              <a:rPr lang="en-US" sz="2000" dirty="0"/>
              <a:t>General McMaster forgot to say that the </a:t>
            </a:r>
            <a:r>
              <a:rPr lang="en-US" sz="2000" dirty="0" smtClean="0"/>
              <a:t>results</a:t>
            </a:r>
          </a:p>
          <a:p>
            <a:pPr marL="109728" indent="0">
              <a:buNone/>
            </a:pPr>
            <a:r>
              <a:rPr lang="en-US" sz="2000" dirty="0"/>
              <a:t>o</a:t>
            </a:r>
            <a:r>
              <a:rPr lang="en-US" sz="2000" dirty="0" smtClean="0"/>
              <a:t>f the </a:t>
            </a:r>
            <a:r>
              <a:rPr lang="en-US" sz="2000" dirty="0"/>
              <a:t>2016 election were not impacted or changed by the Russians </a:t>
            </a:r>
            <a:r>
              <a:rPr lang="en-US" sz="2000" dirty="0" smtClean="0"/>
              <a:t>and that </a:t>
            </a:r>
            <a:r>
              <a:rPr lang="en-US" sz="2000" dirty="0"/>
              <a:t>the only Collusion was between Russia and Crooked H, the </a:t>
            </a:r>
            <a:r>
              <a:rPr lang="en-US" sz="2000" dirty="0" smtClean="0"/>
              <a:t>DNC and </a:t>
            </a:r>
            <a:r>
              <a:rPr lang="en-US" sz="2000" dirty="0"/>
              <a:t>the Dems. Remember the Dirty Dossier, Uranium, </a:t>
            </a:r>
            <a:r>
              <a:rPr lang="en-US" sz="2000" dirty="0" err="1" smtClean="0"/>
              <a:t>Speeches,Emails</a:t>
            </a:r>
            <a:r>
              <a:rPr lang="en-US" sz="2000" dirty="0" smtClean="0"/>
              <a:t> </a:t>
            </a:r>
            <a:r>
              <a:rPr lang="en-US" sz="2000" dirty="0"/>
              <a:t>and the </a:t>
            </a:r>
            <a:r>
              <a:rPr lang="en-US" sz="2000" dirty="0" err="1"/>
              <a:t>Podesta</a:t>
            </a:r>
            <a:r>
              <a:rPr lang="en-US" sz="2000" dirty="0"/>
              <a:t> Company!”</a:t>
            </a:r>
          </a:p>
          <a:p>
            <a:pPr marL="1115568" lvl="4" indent="0">
              <a:buNone/>
            </a:pPr>
            <a:r>
              <a:rPr lang="pt-BR" sz="2000" dirty="0" smtClean="0"/>
              <a:t>	</a:t>
            </a:r>
          </a:p>
          <a:p>
            <a:pPr marL="1115568" lvl="4" indent="0">
              <a:buNone/>
            </a:pPr>
            <a:endParaRPr lang="pt-BR" sz="2000" dirty="0"/>
          </a:p>
          <a:p>
            <a:pPr marL="1115568" lvl="4" indent="0">
              <a:buNone/>
            </a:pPr>
            <a:r>
              <a:rPr lang="pt-BR" sz="2000" dirty="0" smtClean="0"/>
              <a:t>	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604448" cy="1331640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KEEP UP TO DATE ON WORLD AFFAIRS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smtClean="0"/>
              <a:t>Até abril 1917 política de não intervenção nas tradicionais disputas de poder na Europa.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Que mudou?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Risco de alteração de equilíbrio de poder desfavorável aos EUA (vitória alemã seria contrario aos interesses dos EUA) + Zimmermann note (México)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Narrativa (missão): entrada em favor das forças não-autoritários em favor </a:t>
            </a:r>
          </a:p>
          <a:p>
            <a:pPr marL="109728" indent="0">
              <a:buNone/>
            </a:pPr>
            <a:r>
              <a:rPr lang="pt-BR" dirty="0" smtClean="0"/>
              <a:t>  da democracia. 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Primeira Guerra Mundial 1914-1918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13176"/>
            <a:ext cx="262548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472608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pt-BR" sz="2200" dirty="0" smtClean="0"/>
              <a:t>A </a:t>
            </a:r>
            <a:r>
              <a:rPr lang="pt-BR" sz="2200" dirty="0" err="1"/>
              <a:t>steadfast</a:t>
            </a:r>
            <a:r>
              <a:rPr lang="pt-BR" sz="2200" dirty="0"/>
              <a:t> </a:t>
            </a:r>
            <a:r>
              <a:rPr lang="pt-BR" sz="2200" dirty="0" err="1"/>
              <a:t>concert</a:t>
            </a:r>
            <a:r>
              <a:rPr lang="pt-BR" sz="2200" dirty="0"/>
              <a:t> for </a:t>
            </a:r>
            <a:r>
              <a:rPr lang="pt-BR" sz="2200" dirty="0" err="1"/>
              <a:t>peace</a:t>
            </a:r>
            <a:r>
              <a:rPr lang="pt-BR" sz="2200" dirty="0"/>
              <a:t> </a:t>
            </a:r>
            <a:r>
              <a:rPr lang="pt-BR" sz="2200" dirty="0" err="1"/>
              <a:t>can</a:t>
            </a:r>
            <a:r>
              <a:rPr lang="pt-BR" sz="2200" dirty="0"/>
              <a:t> </a:t>
            </a:r>
            <a:r>
              <a:rPr lang="pt-BR" sz="2200" dirty="0" err="1"/>
              <a:t>never</a:t>
            </a:r>
            <a:r>
              <a:rPr lang="pt-BR" sz="2200" dirty="0"/>
              <a:t> </a:t>
            </a:r>
            <a:r>
              <a:rPr lang="pt-BR" sz="2200" dirty="0" err="1"/>
              <a:t>be</a:t>
            </a:r>
            <a:r>
              <a:rPr lang="pt-BR" sz="2200" dirty="0"/>
              <a:t> </a:t>
            </a:r>
            <a:r>
              <a:rPr lang="pt-BR" sz="2200" dirty="0" err="1" smtClean="0"/>
              <a:t>maintained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Except</a:t>
            </a:r>
            <a:r>
              <a:rPr lang="pt-BR" sz="2200" dirty="0" smtClean="0"/>
              <a:t> </a:t>
            </a:r>
            <a:r>
              <a:rPr lang="pt-BR" sz="2200" dirty="0" err="1" smtClean="0"/>
              <a:t>by</a:t>
            </a:r>
            <a:r>
              <a:rPr lang="pt-BR" sz="2200" dirty="0" smtClean="0"/>
              <a:t> </a:t>
            </a:r>
            <a:r>
              <a:rPr lang="pt-BR" sz="2200" dirty="0"/>
              <a:t>a </a:t>
            </a:r>
            <a:r>
              <a:rPr lang="pt-BR" sz="2200" dirty="0" err="1"/>
              <a:t>partnership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b="1" dirty="0" err="1">
                <a:solidFill>
                  <a:srgbClr val="FF0000"/>
                </a:solidFill>
              </a:rPr>
              <a:t>democratic</a:t>
            </a:r>
            <a:r>
              <a:rPr lang="pt-BR" sz="2200" b="1" dirty="0">
                <a:solidFill>
                  <a:srgbClr val="FF0000"/>
                </a:solidFill>
              </a:rPr>
              <a:t> </a:t>
            </a:r>
            <a:r>
              <a:rPr lang="pt-BR" sz="2200" b="1" dirty="0" err="1">
                <a:solidFill>
                  <a:srgbClr val="FF0000"/>
                </a:solidFill>
              </a:rPr>
              <a:t>nations</a:t>
            </a:r>
            <a:r>
              <a:rPr lang="pt-BR" sz="2200" dirty="0"/>
              <a:t>. No </a:t>
            </a:r>
            <a:r>
              <a:rPr lang="pt-BR" sz="2200" b="1" dirty="0" err="1" smtClean="0">
                <a:solidFill>
                  <a:srgbClr val="FF0000"/>
                </a:solidFill>
              </a:rPr>
              <a:t>autocratic</a:t>
            </a:r>
            <a:endParaRPr lang="pt-BR" sz="2200" b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pt-BR" sz="2200" b="1" dirty="0" err="1" smtClean="0">
                <a:solidFill>
                  <a:srgbClr val="FF0000"/>
                </a:solidFill>
              </a:rPr>
              <a:t>government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dirty="0" err="1"/>
              <a:t>could</a:t>
            </a:r>
            <a:r>
              <a:rPr lang="pt-BR" sz="2200" dirty="0"/>
              <a:t> </a:t>
            </a:r>
            <a:r>
              <a:rPr lang="pt-BR" sz="2200" dirty="0" err="1"/>
              <a:t>be</a:t>
            </a:r>
            <a:r>
              <a:rPr lang="pt-BR" sz="2200" dirty="0"/>
              <a:t> </a:t>
            </a:r>
            <a:r>
              <a:rPr lang="pt-BR" sz="2200" dirty="0" err="1"/>
              <a:t>trusted</a:t>
            </a:r>
            <a:r>
              <a:rPr lang="pt-BR" sz="2200" dirty="0"/>
              <a:t> </a:t>
            </a:r>
            <a:r>
              <a:rPr lang="pt-BR" sz="2200" dirty="0" err="1"/>
              <a:t>to</a:t>
            </a:r>
            <a:r>
              <a:rPr lang="pt-BR" sz="2200" dirty="0"/>
              <a:t> </a:t>
            </a:r>
            <a:r>
              <a:rPr lang="pt-BR" sz="2200" dirty="0" err="1"/>
              <a:t>keep</a:t>
            </a:r>
            <a:r>
              <a:rPr lang="pt-BR" sz="2200" dirty="0"/>
              <a:t> </a:t>
            </a:r>
            <a:r>
              <a:rPr lang="pt-BR" sz="2200" dirty="0" err="1"/>
              <a:t>faith</a:t>
            </a:r>
            <a:r>
              <a:rPr lang="pt-BR" sz="2200" dirty="0"/>
              <a:t> </a:t>
            </a:r>
            <a:r>
              <a:rPr lang="pt-BR" sz="2200" dirty="0" err="1"/>
              <a:t>within</a:t>
            </a:r>
            <a:r>
              <a:rPr lang="pt-BR" sz="2200" dirty="0"/>
              <a:t> it </a:t>
            </a:r>
            <a:r>
              <a:rPr lang="pt-BR" sz="2200" dirty="0" err="1" smtClean="0"/>
              <a:t>or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smtClean="0"/>
              <a:t>observe </a:t>
            </a:r>
            <a:r>
              <a:rPr lang="pt-BR" sz="2200" dirty="0"/>
              <a:t>its </a:t>
            </a:r>
            <a:r>
              <a:rPr lang="pt-BR" sz="2200" dirty="0" err="1"/>
              <a:t>covenants</a:t>
            </a:r>
            <a:r>
              <a:rPr lang="pt-BR" sz="2200" dirty="0" smtClean="0"/>
              <a:t>...</a:t>
            </a:r>
            <a:r>
              <a:rPr lang="pt-BR" sz="2200" dirty="0"/>
              <a:t> </a:t>
            </a:r>
            <a:r>
              <a:rPr lang="pt-BR" sz="2200" dirty="0" err="1"/>
              <a:t>Only</a:t>
            </a:r>
            <a:r>
              <a:rPr lang="pt-BR" sz="2200" dirty="0"/>
              <a:t> </a:t>
            </a:r>
            <a:r>
              <a:rPr lang="pt-BR" sz="2200" dirty="0" err="1"/>
              <a:t>free</a:t>
            </a:r>
            <a:r>
              <a:rPr lang="pt-BR" sz="2200" dirty="0"/>
              <a:t> </a:t>
            </a:r>
            <a:r>
              <a:rPr lang="pt-BR" sz="2200" dirty="0" err="1"/>
              <a:t>peoples</a:t>
            </a:r>
            <a:r>
              <a:rPr lang="pt-BR" sz="2200" dirty="0"/>
              <a:t> </a:t>
            </a:r>
            <a:r>
              <a:rPr lang="pt-BR" sz="2200" dirty="0" err="1"/>
              <a:t>can</a:t>
            </a:r>
            <a:r>
              <a:rPr lang="pt-BR" sz="2200" dirty="0"/>
              <a:t> </a:t>
            </a:r>
            <a:r>
              <a:rPr lang="pt-BR" sz="2200" dirty="0" err="1"/>
              <a:t>hold</a:t>
            </a:r>
            <a:r>
              <a:rPr lang="pt-BR" sz="2200" dirty="0"/>
              <a:t> </a:t>
            </a:r>
            <a:r>
              <a:rPr lang="pt-BR" sz="2200" dirty="0" err="1" smtClean="0"/>
              <a:t>their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purpose</a:t>
            </a:r>
            <a:r>
              <a:rPr lang="pt-BR" sz="2200" dirty="0" smtClean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their</a:t>
            </a:r>
            <a:r>
              <a:rPr lang="pt-BR" sz="2200" dirty="0"/>
              <a:t> </a:t>
            </a:r>
            <a:r>
              <a:rPr lang="pt-BR" sz="2200" dirty="0" err="1"/>
              <a:t>honour</a:t>
            </a:r>
            <a:r>
              <a:rPr lang="pt-BR" sz="2200" dirty="0"/>
              <a:t> </a:t>
            </a: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to</a:t>
            </a:r>
            <a:r>
              <a:rPr lang="pt-BR" sz="2200" dirty="0"/>
              <a:t> a common </a:t>
            </a:r>
            <a:r>
              <a:rPr lang="pt-BR" sz="2200" dirty="0" err="1"/>
              <a:t>end</a:t>
            </a:r>
            <a:r>
              <a:rPr lang="pt-BR" sz="2200" dirty="0"/>
              <a:t> </a:t>
            </a:r>
            <a:r>
              <a:rPr lang="pt-BR" sz="2200" dirty="0" err="1" smtClean="0"/>
              <a:t>and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prefer</a:t>
            </a:r>
            <a:r>
              <a:rPr lang="pt-BR" sz="2200" dirty="0" smtClean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interests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 err="1"/>
              <a:t>mankind</a:t>
            </a:r>
            <a:r>
              <a:rPr lang="pt-BR" sz="2200" dirty="0"/>
              <a:t> </a:t>
            </a:r>
            <a:r>
              <a:rPr lang="pt-BR" sz="2200" dirty="0" err="1"/>
              <a:t>to</a:t>
            </a:r>
            <a:r>
              <a:rPr lang="pt-BR" sz="2200" dirty="0"/>
              <a:t> </a:t>
            </a:r>
            <a:r>
              <a:rPr lang="pt-BR" sz="2200" dirty="0" err="1"/>
              <a:t>any</a:t>
            </a:r>
            <a:r>
              <a:rPr lang="pt-BR" sz="2200" dirty="0"/>
              <a:t> </a:t>
            </a:r>
            <a:r>
              <a:rPr lang="pt-BR" sz="2200" dirty="0" err="1"/>
              <a:t>narrow</a:t>
            </a:r>
            <a:r>
              <a:rPr lang="pt-BR" sz="2200" dirty="0"/>
              <a:t> </a:t>
            </a:r>
            <a:r>
              <a:rPr lang="pt-BR" sz="2200" dirty="0" err="1"/>
              <a:t>interest</a:t>
            </a:r>
            <a:r>
              <a:rPr lang="pt-BR" sz="2200" dirty="0"/>
              <a:t> </a:t>
            </a:r>
            <a:r>
              <a:rPr lang="pt-BR" sz="2200" dirty="0" err="1" smtClean="0"/>
              <a:t>of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their</a:t>
            </a:r>
            <a:r>
              <a:rPr lang="pt-BR" sz="2200" dirty="0" smtClean="0"/>
              <a:t> </a:t>
            </a:r>
            <a:r>
              <a:rPr lang="pt-BR" sz="2200" dirty="0" err="1"/>
              <a:t>own</a:t>
            </a:r>
            <a:r>
              <a:rPr lang="pt-BR" sz="2200" dirty="0"/>
              <a:t>. </a:t>
            </a:r>
          </a:p>
          <a:p>
            <a:pPr>
              <a:buFontTx/>
              <a:buChar char="-"/>
            </a:pPr>
            <a:r>
              <a:rPr lang="pt-BR" sz="2200" b="1" dirty="0" err="1" smtClean="0">
                <a:solidFill>
                  <a:srgbClr val="FF0000"/>
                </a:solidFill>
              </a:rPr>
              <a:t>Russia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dirty="0" err="1"/>
              <a:t>was</a:t>
            </a:r>
            <a:r>
              <a:rPr lang="pt-BR" sz="2200" dirty="0"/>
              <a:t> </a:t>
            </a:r>
            <a:r>
              <a:rPr lang="pt-BR" sz="2200" dirty="0" err="1"/>
              <a:t>known</a:t>
            </a:r>
            <a:r>
              <a:rPr lang="pt-BR" sz="2200" dirty="0"/>
              <a:t> </a:t>
            </a:r>
            <a:r>
              <a:rPr lang="pt-BR" sz="2200" dirty="0" err="1"/>
              <a:t>by</a:t>
            </a:r>
            <a:r>
              <a:rPr lang="pt-BR" sz="2200" dirty="0"/>
              <a:t> </a:t>
            </a:r>
            <a:r>
              <a:rPr lang="pt-BR" sz="2200" dirty="0" err="1"/>
              <a:t>those</a:t>
            </a:r>
            <a:r>
              <a:rPr lang="pt-BR" sz="2200" dirty="0"/>
              <a:t> </a:t>
            </a:r>
            <a:r>
              <a:rPr lang="pt-BR" sz="2200" dirty="0" err="1"/>
              <a:t>who</a:t>
            </a:r>
            <a:r>
              <a:rPr lang="pt-BR" sz="2200" dirty="0"/>
              <a:t> </a:t>
            </a:r>
            <a:r>
              <a:rPr lang="pt-BR" sz="2200" dirty="0" err="1"/>
              <a:t>knew</a:t>
            </a:r>
            <a:r>
              <a:rPr lang="pt-BR" sz="2200" dirty="0"/>
              <a:t> it </a:t>
            </a:r>
            <a:r>
              <a:rPr lang="pt-BR" sz="2200" dirty="0" err="1"/>
              <a:t>best</a:t>
            </a:r>
            <a:r>
              <a:rPr lang="pt-BR" sz="2200" dirty="0"/>
              <a:t> </a:t>
            </a:r>
            <a:r>
              <a:rPr lang="pt-BR" sz="2200" dirty="0" err="1"/>
              <a:t>to</a:t>
            </a:r>
            <a:r>
              <a:rPr lang="pt-BR" sz="2200" dirty="0"/>
              <a:t> </a:t>
            </a:r>
            <a:r>
              <a:rPr lang="pt-BR" sz="2200" dirty="0" err="1"/>
              <a:t>have</a:t>
            </a:r>
            <a:r>
              <a:rPr lang="pt-BR" sz="2200" dirty="0"/>
              <a:t> </a:t>
            </a:r>
            <a:r>
              <a:rPr lang="pt-BR" sz="2200" dirty="0" err="1" smtClean="0"/>
              <a:t>been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always</a:t>
            </a:r>
            <a:r>
              <a:rPr lang="pt-BR" sz="2200" dirty="0" smtClean="0"/>
              <a:t> </a:t>
            </a:r>
            <a:r>
              <a:rPr lang="pt-BR" sz="2200" dirty="0"/>
              <a:t>in </a:t>
            </a:r>
            <a:r>
              <a:rPr lang="pt-BR" sz="2200" dirty="0" err="1"/>
              <a:t>fact</a:t>
            </a:r>
            <a:r>
              <a:rPr lang="pt-BR" sz="2200" dirty="0"/>
              <a:t> </a:t>
            </a:r>
            <a:r>
              <a:rPr lang="pt-BR" sz="2200" dirty="0" err="1"/>
              <a:t>democratic</a:t>
            </a:r>
            <a:r>
              <a:rPr lang="pt-BR" sz="2200" dirty="0"/>
              <a:t> </a:t>
            </a:r>
            <a:r>
              <a:rPr lang="pt-BR" sz="2200" dirty="0" err="1"/>
              <a:t>at</a:t>
            </a:r>
            <a:r>
              <a:rPr lang="pt-BR" sz="2200" dirty="0"/>
              <a:t> </a:t>
            </a:r>
            <a:r>
              <a:rPr lang="pt-BR" sz="2200" dirty="0" err="1" smtClean="0"/>
              <a:t>heart</a:t>
            </a:r>
            <a:r>
              <a:rPr lang="pt-BR" sz="2200" dirty="0" smtClean="0"/>
              <a:t>...The </a:t>
            </a:r>
            <a:r>
              <a:rPr lang="pt-BR" sz="2200" dirty="0" err="1"/>
              <a:t>autocracy</a:t>
            </a:r>
            <a:r>
              <a:rPr lang="pt-BR" sz="2200" dirty="0"/>
              <a:t> </a:t>
            </a:r>
            <a:r>
              <a:rPr lang="pt-BR" sz="2200" dirty="0" err="1" smtClean="0"/>
              <a:t>that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crowned</a:t>
            </a:r>
            <a:r>
              <a:rPr lang="pt-BR" sz="2200" dirty="0" smtClean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summit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 err="1"/>
              <a:t>her</a:t>
            </a:r>
            <a:r>
              <a:rPr lang="pt-BR" sz="2200" dirty="0"/>
              <a:t> </a:t>
            </a:r>
            <a:r>
              <a:rPr lang="pt-BR" sz="2200" dirty="0" err="1"/>
              <a:t>political</a:t>
            </a:r>
            <a:r>
              <a:rPr lang="pt-BR" sz="2200" dirty="0"/>
              <a:t> </a:t>
            </a:r>
            <a:r>
              <a:rPr lang="pt-BR" sz="2200" dirty="0" err="1"/>
              <a:t>structure</a:t>
            </a:r>
            <a:r>
              <a:rPr lang="pt-BR" sz="2200" dirty="0"/>
              <a:t>, </a:t>
            </a:r>
            <a:r>
              <a:rPr lang="pt-BR" sz="2200" dirty="0" err="1"/>
              <a:t>long</a:t>
            </a:r>
            <a:r>
              <a:rPr lang="pt-BR" sz="2200" dirty="0"/>
              <a:t> as it </a:t>
            </a:r>
            <a:r>
              <a:rPr lang="pt-BR" sz="2200" dirty="0" err="1" smtClean="0"/>
              <a:t>had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stood</a:t>
            </a:r>
            <a:r>
              <a:rPr lang="pt-BR" sz="2200" dirty="0" smtClean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terrible</a:t>
            </a:r>
            <a:r>
              <a:rPr lang="pt-BR" sz="2200" dirty="0"/>
              <a:t> as </a:t>
            </a:r>
            <a:r>
              <a:rPr lang="pt-BR" sz="2200" dirty="0" err="1"/>
              <a:t>was</a:t>
            </a:r>
            <a:r>
              <a:rPr lang="pt-BR" sz="2200" dirty="0"/>
              <a:t> </a:t>
            </a:r>
            <a:r>
              <a:rPr lang="pt-BR" sz="2200" dirty="0" err="1"/>
              <a:t>the</a:t>
            </a:r>
            <a:r>
              <a:rPr lang="pt-BR" sz="2200" dirty="0"/>
              <a:t> reality </a:t>
            </a:r>
            <a:r>
              <a:rPr lang="pt-BR" sz="2200" dirty="0" err="1"/>
              <a:t>of</a:t>
            </a:r>
            <a:r>
              <a:rPr lang="pt-BR" sz="2200" dirty="0"/>
              <a:t> its </a:t>
            </a:r>
            <a:r>
              <a:rPr lang="pt-BR" sz="2200" dirty="0" err="1"/>
              <a:t>power</a:t>
            </a:r>
            <a:r>
              <a:rPr lang="pt-BR" sz="2200" dirty="0"/>
              <a:t>, </a:t>
            </a:r>
            <a:r>
              <a:rPr lang="pt-BR" sz="2200" dirty="0" err="1"/>
              <a:t>was</a:t>
            </a:r>
            <a:r>
              <a:rPr lang="pt-BR" sz="2200" dirty="0"/>
              <a:t> </a:t>
            </a:r>
            <a:r>
              <a:rPr lang="pt-BR" sz="2200" dirty="0" err="1"/>
              <a:t>not</a:t>
            </a:r>
            <a:r>
              <a:rPr lang="pt-BR" sz="2200" dirty="0"/>
              <a:t> </a:t>
            </a:r>
            <a:r>
              <a:rPr lang="pt-BR" sz="2200" dirty="0" smtClean="0"/>
              <a:t>in</a:t>
            </a:r>
          </a:p>
          <a:p>
            <a:pPr marL="109728" indent="0">
              <a:buNone/>
            </a:pPr>
            <a:r>
              <a:rPr lang="pt-BR" sz="2200" dirty="0" err="1" smtClean="0"/>
              <a:t>fact</a:t>
            </a:r>
            <a:r>
              <a:rPr lang="pt-BR" sz="2200" dirty="0" smtClean="0"/>
              <a:t> </a:t>
            </a:r>
            <a:r>
              <a:rPr lang="pt-BR" sz="2200" dirty="0" err="1"/>
              <a:t>Russian</a:t>
            </a:r>
            <a:r>
              <a:rPr lang="pt-BR" sz="2200" dirty="0"/>
              <a:t> in </a:t>
            </a:r>
            <a:r>
              <a:rPr lang="pt-BR" sz="2200" dirty="0" err="1"/>
              <a:t>origin</a:t>
            </a:r>
            <a:r>
              <a:rPr lang="pt-BR" sz="2200" dirty="0"/>
              <a:t>, </a:t>
            </a:r>
            <a:r>
              <a:rPr lang="pt-BR" sz="2200" dirty="0" err="1"/>
              <a:t>character</a:t>
            </a:r>
            <a:r>
              <a:rPr lang="pt-BR" sz="2200" dirty="0"/>
              <a:t>, </a:t>
            </a:r>
            <a:r>
              <a:rPr lang="pt-BR" sz="2200" dirty="0" err="1"/>
              <a:t>or</a:t>
            </a:r>
            <a:r>
              <a:rPr lang="pt-BR" sz="2200" dirty="0"/>
              <a:t> </a:t>
            </a:r>
            <a:r>
              <a:rPr lang="pt-BR" sz="2200" dirty="0" err="1"/>
              <a:t>purpose</a:t>
            </a:r>
            <a:r>
              <a:rPr lang="pt-BR" sz="2200" dirty="0"/>
              <a:t>;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now</a:t>
            </a:r>
            <a:r>
              <a:rPr lang="pt-BR" sz="2200" dirty="0"/>
              <a:t> it </a:t>
            </a:r>
            <a:r>
              <a:rPr lang="pt-BR" sz="2200" dirty="0" err="1"/>
              <a:t>has</a:t>
            </a:r>
            <a:r>
              <a:rPr lang="pt-BR" sz="2200" dirty="0"/>
              <a:t> </a:t>
            </a:r>
            <a:r>
              <a:rPr lang="pt-BR" sz="2200" dirty="0" err="1" smtClean="0"/>
              <a:t>been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 smtClean="0"/>
              <a:t>shaken</a:t>
            </a:r>
            <a:r>
              <a:rPr lang="pt-BR" sz="2200" dirty="0" smtClean="0"/>
              <a:t> </a:t>
            </a:r>
            <a:r>
              <a:rPr lang="pt-BR" sz="2200" dirty="0"/>
              <a:t>off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great</a:t>
            </a:r>
            <a:r>
              <a:rPr lang="pt-BR" sz="2200" dirty="0"/>
              <a:t>, </a:t>
            </a:r>
            <a:r>
              <a:rPr lang="pt-BR" sz="2200" dirty="0" err="1"/>
              <a:t>generous</a:t>
            </a:r>
            <a:r>
              <a:rPr lang="pt-BR" sz="2200" dirty="0"/>
              <a:t> </a:t>
            </a:r>
            <a:r>
              <a:rPr lang="pt-BR" sz="2200" dirty="0" err="1"/>
              <a:t>Russian</a:t>
            </a:r>
            <a:r>
              <a:rPr lang="pt-BR" sz="2200" dirty="0"/>
              <a:t> </a:t>
            </a:r>
            <a:r>
              <a:rPr lang="pt-BR" sz="2200" dirty="0" err="1"/>
              <a:t>people</a:t>
            </a:r>
            <a:r>
              <a:rPr lang="pt-BR" sz="2200" dirty="0"/>
              <a:t> </a:t>
            </a:r>
            <a:r>
              <a:rPr lang="pt-BR" sz="2200" dirty="0" err="1"/>
              <a:t>have</a:t>
            </a:r>
            <a:r>
              <a:rPr lang="pt-BR" sz="2200" dirty="0"/>
              <a:t> </a:t>
            </a:r>
            <a:r>
              <a:rPr lang="pt-BR" sz="2200" dirty="0" err="1" smtClean="0"/>
              <a:t>been</a:t>
            </a:r>
            <a:endParaRPr lang="pt-BR" sz="2200" dirty="0" smtClean="0"/>
          </a:p>
          <a:p>
            <a:pPr marL="109728" indent="0">
              <a:buNone/>
            </a:pPr>
            <a:r>
              <a:rPr lang="pt-BR" sz="2200" dirty="0" err="1"/>
              <a:t>a</a:t>
            </a:r>
            <a:r>
              <a:rPr lang="pt-BR" sz="2200" dirty="0" err="1" smtClean="0"/>
              <a:t>dded</a:t>
            </a:r>
            <a:r>
              <a:rPr lang="pt-BR" sz="2200" dirty="0" smtClean="0"/>
              <a:t>...</a:t>
            </a:r>
            <a:r>
              <a:rPr lang="pt-BR" sz="2200" dirty="0" err="1" smtClean="0"/>
              <a:t>to</a:t>
            </a:r>
            <a:r>
              <a:rPr lang="pt-BR" sz="2200" dirty="0" smtClean="0"/>
              <a:t> </a:t>
            </a:r>
            <a:r>
              <a:rPr lang="pt-BR" sz="2200" dirty="0" err="1"/>
              <a:t>the</a:t>
            </a:r>
            <a:r>
              <a:rPr lang="pt-BR" sz="2200" dirty="0"/>
              <a:t> forces </a:t>
            </a:r>
            <a:r>
              <a:rPr lang="pt-BR" sz="2200" dirty="0" err="1"/>
              <a:t>that</a:t>
            </a:r>
            <a:r>
              <a:rPr lang="pt-BR" sz="2200" dirty="0"/>
              <a:t> </a:t>
            </a:r>
            <a:r>
              <a:rPr lang="pt-BR" sz="2200" dirty="0" smtClean="0"/>
              <a:t>are </a:t>
            </a:r>
            <a:r>
              <a:rPr lang="pt-BR" sz="2200" dirty="0" err="1" smtClean="0"/>
              <a:t>fighting</a:t>
            </a:r>
            <a:r>
              <a:rPr lang="pt-BR" sz="2200" dirty="0" smtClean="0"/>
              <a:t> </a:t>
            </a:r>
            <a:r>
              <a:rPr lang="pt-BR" sz="2200" dirty="0"/>
              <a:t>for </a:t>
            </a:r>
            <a:r>
              <a:rPr lang="pt-BR" sz="2200" dirty="0" err="1"/>
              <a:t>freedom</a:t>
            </a:r>
            <a:r>
              <a:rPr lang="pt-BR" sz="2200" dirty="0"/>
              <a:t> in </a:t>
            </a:r>
            <a:r>
              <a:rPr lang="pt-BR" sz="2200" dirty="0" err="1"/>
              <a:t>the</a:t>
            </a:r>
            <a:r>
              <a:rPr lang="pt-BR" sz="2200" dirty="0"/>
              <a:t> world, for justice, </a:t>
            </a:r>
            <a:r>
              <a:rPr lang="pt-BR" sz="2200" dirty="0" err="1"/>
              <a:t>and</a:t>
            </a:r>
            <a:r>
              <a:rPr lang="pt-BR" sz="2200" dirty="0"/>
              <a:t> for </a:t>
            </a:r>
            <a:r>
              <a:rPr lang="pt-BR" sz="2200" dirty="0" err="1"/>
              <a:t>peace</a:t>
            </a:r>
            <a:r>
              <a:rPr lang="pt-BR" sz="2200" dirty="0"/>
              <a:t>. </a:t>
            </a:r>
            <a:r>
              <a:rPr lang="pt-BR" sz="2200" dirty="0" err="1" smtClean="0"/>
              <a:t>Here</a:t>
            </a:r>
            <a:r>
              <a:rPr lang="pt-BR" sz="2200" dirty="0"/>
              <a:t> </a:t>
            </a:r>
            <a:r>
              <a:rPr lang="pt-BR" sz="2200" dirty="0" err="1" smtClean="0"/>
              <a:t>is</a:t>
            </a:r>
            <a:r>
              <a:rPr lang="pt-BR" sz="2200" dirty="0" smtClean="0"/>
              <a:t> </a:t>
            </a:r>
            <a:r>
              <a:rPr lang="pt-BR" sz="2200" dirty="0"/>
              <a:t>a </a:t>
            </a:r>
            <a:r>
              <a:rPr lang="pt-BR" sz="2200" dirty="0" err="1"/>
              <a:t>fit</a:t>
            </a:r>
            <a:r>
              <a:rPr lang="pt-BR" sz="2200" dirty="0"/>
              <a:t> </a:t>
            </a:r>
            <a:r>
              <a:rPr lang="pt-BR" sz="2200" dirty="0" err="1"/>
              <a:t>partner</a:t>
            </a:r>
            <a:r>
              <a:rPr lang="pt-BR" sz="2200" dirty="0"/>
              <a:t> for a </a:t>
            </a:r>
            <a:r>
              <a:rPr lang="pt-BR" sz="2200" dirty="0" err="1"/>
              <a:t>league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 err="1"/>
              <a:t>honour</a:t>
            </a:r>
            <a:r>
              <a:rPr lang="pt-BR" sz="2200" dirty="0"/>
              <a:t>. 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Justificativa declaração de guerra </a:t>
            </a:r>
            <a:br>
              <a:rPr lang="pt-BR" sz="3200" dirty="0" smtClean="0"/>
            </a:br>
            <a:r>
              <a:rPr lang="pt-BR" sz="2800" dirty="0" smtClean="0"/>
              <a:t>2 de abril de 1917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08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t-BR" dirty="0" smtClean="0"/>
              <a:t>Internacionalismo do </a:t>
            </a:r>
          </a:p>
          <a:p>
            <a:pPr marL="109728" indent="0">
              <a:buNone/>
            </a:pPr>
            <a:r>
              <a:rPr lang="pt-BR" dirty="0" smtClean="0"/>
              <a:t>Presidente Wilson contrário </a:t>
            </a:r>
          </a:p>
          <a:p>
            <a:pPr marL="109728" indent="0">
              <a:buNone/>
            </a:pPr>
            <a:r>
              <a:rPr lang="pt-BR" dirty="0" smtClean="0"/>
              <a:t>à opinião pública.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Eleições 1920 campanha candidato vencedor </a:t>
            </a:r>
            <a:r>
              <a:rPr lang="pt-BR" dirty="0"/>
              <a:t>(</a:t>
            </a:r>
            <a:r>
              <a:rPr lang="pt-BR" dirty="0" smtClean="0"/>
              <a:t>Warren </a:t>
            </a:r>
            <a:r>
              <a:rPr lang="pt-BR" dirty="0" err="1" smtClean="0"/>
              <a:t>Harding</a:t>
            </a:r>
            <a:r>
              <a:rPr lang="pt-BR" dirty="0" smtClean="0"/>
              <a:t>): </a:t>
            </a:r>
          </a:p>
          <a:p>
            <a:pPr marL="109728" indent="0">
              <a:buNone/>
            </a:pPr>
            <a:r>
              <a:rPr lang="pt-BR" dirty="0" smtClean="0"/>
              <a:t>“</a:t>
            </a:r>
            <a:r>
              <a:rPr lang="pt-BR" b="1" dirty="0" err="1" smtClean="0">
                <a:solidFill>
                  <a:srgbClr val="FF0000"/>
                </a:solidFill>
              </a:rPr>
              <a:t>return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normalcy</a:t>
            </a:r>
            <a:r>
              <a:rPr lang="pt-BR" dirty="0" smtClean="0"/>
              <a:t>” + “</a:t>
            </a:r>
            <a:r>
              <a:rPr lang="pt-BR" b="1" dirty="0" err="1" smtClean="0">
                <a:solidFill>
                  <a:srgbClr val="FF0000"/>
                </a:solidFill>
              </a:rPr>
              <a:t>America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first</a:t>
            </a:r>
            <a:r>
              <a:rPr lang="pt-BR" dirty="0" smtClean="0"/>
              <a:t>”</a:t>
            </a:r>
          </a:p>
          <a:p>
            <a:pPr marL="109728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www.youtube.com/watch?v=xaRYBPJmK88</a:t>
            </a: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Rejeição do ativismo do Theodore Roosevelt e do idealismo do </a:t>
            </a:r>
            <a:r>
              <a:rPr lang="pt-BR" dirty="0" err="1" smtClean="0"/>
              <a:t>Woodrow</a:t>
            </a:r>
            <a:r>
              <a:rPr lang="pt-BR" dirty="0" smtClean="0"/>
              <a:t> Wilson</a:t>
            </a:r>
          </a:p>
          <a:p>
            <a:pPr marL="365760" lvl="1" indent="0">
              <a:buNone/>
            </a:pPr>
            <a:endParaRPr lang="pt-BR" i="1" dirty="0" smtClean="0"/>
          </a:p>
          <a:p>
            <a:pPr marL="1344168" lvl="5" indent="0">
              <a:buNone/>
            </a:pPr>
            <a:r>
              <a:rPr lang="pt-BR" sz="2200" i="1" dirty="0" smtClean="0"/>
              <a:t>“</a:t>
            </a:r>
            <a:r>
              <a:rPr lang="pt-BR" sz="2200" i="1" dirty="0" err="1" smtClean="0"/>
              <a:t>America´s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present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need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is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heroics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but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healing</a:t>
            </a:r>
            <a:r>
              <a:rPr lang="pt-BR" sz="2200" i="1" dirty="0" smtClean="0"/>
              <a:t>; 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nostrums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but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normalcy</a:t>
            </a:r>
            <a:r>
              <a:rPr lang="pt-BR" sz="2200" i="1" dirty="0" smtClean="0"/>
              <a:t>, 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revolution</a:t>
            </a:r>
            <a:r>
              <a:rPr lang="pt-BR" sz="2200" i="1" dirty="0" smtClean="0"/>
              <a:t>, </a:t>
            </a:r>
            <a:r>
              <a:rPr lang="pt-BR" sz="2200" i="1" dirty="0" err="1" smtClean="0"/>
              <a:t>but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restoration</a:t>
            </a:r>
            <a:r>
              <a:rPr lang="pt-BR" sz="2200" i="1" dirty="0" smtClean="0"/>
              <a:t>...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surgery</a:t>
            </a:r>
            <a:r>
              <a:rPr lang="pt-BR" sz="2200" i="1" dirty="0" smtClean="0"/>
              <a:t>, </a:t>
            </a:r>
            <a:r>
              <a:rPr lang="pt-BR" sz="2200" i="1" dirty="0" err="1" smtClean="0"/>
              <a:t>but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serenity</a:t>
            </a:r>
            <a:r>
              <a:rPr lang="pt-BR" sz="2200" i="1" dirty="0" smtClean="0"/>
              <a:t>”.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Internacionalismo contestado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36" y="-43112"/>
            <a:ext cx="2530813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318051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pt-BR" b="1" dirty="0" err="1" smtClean="0"/>
              <a:t>First</a:t>
            </a:r>
            <a:r>
              <a:rPr lang="pt-BR" b="1" dirty="0" smtClean="0"/>
              <a:t> </a:t>
            </a:r>
            <a:r>
              <a:rPr lang="pt-BR" b="1" dirty="0" err="1" smtClean="0"/>
              <a:t>Annual</a:t>
            </a:r>
            <a:r>
              <a:rPr lang="pt-BR" b="1" dirty="0" smtClean="0"/>
              <a:t> </a:t>
            </a:r>
            <a:r>
              <a:rPr lang="pt-BR" b="1" dirty="0" err="1" smtClean="0"/>
              <a:t>Message</a:t>
            </a:r>
            <a:r>
              <a:rPr lang="pt-BR" b="1" dirty="0" smtClean="0"/>
              <a:t> (12/1923)</a:t>
            </a:r>
          </a:p>
          <a:p>
            <a:pPr marL="109728" indent="0">
              <a:buNone/>
            </a:pPr>
            <a:r>
              <a:rPr lang="en-US" dirty="0"/>
              <a:t>Our foreign policy has always been guided by </a:t>
            </a:r>
            <a:r>
              <a:rPr lang="en-US" dirty="0" smtClean="0"/>
              <a:t>two</a:t>
            </a:r>
          </a:p>
          <a:p>
            <a:pPr marL="109728" indent="0">
              <a:buNone/>
            </a:pPr>
            <a:r>
              <a:rPr lang="en-US" dirty="0" smtClean="0"/>
              <a:t>principles. </a:t>
            </a:r>
            <a:r>
              <a:rPr lang="en-US" dirty="0"/>
              <a:t>The one is the </a:t>
            </a:r>
            <a:r>
              <a:rPr lang="en-US" b="1" dirty="0">
                <a:solidFill>
                  <a:srgbClr val="FF0000"/>
                </a:solidFill>
              </a:rPr>
              <a:t>avoidance of </a:t>
            </a:r>
            <a:r>
              <a:rPr lang="en-US" b="1" dirty="0" smtClean="0">
                <a:solidFill>
                  <a:srgbClr val="FF0000"/>
                </a:solidFill>
              </a:rPr>
              <a:t>permanent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political </a:t>
            </a:r>
            <a:r>
              <a:rPr lang="en-US" b="1" dirty="0">
                <a:solidFill>
                  <a:srgbClr val="FF0000"/>
                </a:solidFill>
              </a:rPr>
              <a:t>alliances which would sacrifice our </a:t>
            </a:r>
            <a:r>
              <a:rPr lang="en-US" b="1" dirty="0" smtClean="0">
                <a:solidFill>
                  <a:srgbClr val="FF0000"/>
                </a:solidFill>
              </a:rPr>
              <a:t>proper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independence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 The other is the peaceful </a:t>
            </a:r>
            <a:r>
              <a:rPr lang="en-US" dirty="0" smtClean="0"/>
              <a:t>settlement</a:t>
            </a:r>
          </a:p>
          <a:p>
            <a:pPr marL="109728" indent="0">
              <a:buNone/>
            </a:pPr>
            <a:r>
              <a:rPr lang="en-US" dirty="0" smtClean="0"/>
              <a:t>of </a:t>
            </a:r>
            <a:r>
              <a:rPr lang="en-US" dirty="0"/>
              <a:t>controversies between </a:t>
            </a:r>
            <a:r>
              <a:rPr lang="en-US" dirty="0" smtClean="0"/>
              <a:t>nations…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It </a:t>
            </a:r>
            <a:r>
              <a:rPr lang="en-US" dirty="0"/>
              <a:t>is 100 years since our country announced the </a:t>
            </a:r>
            <a:r>
              <a:rPr lang="en-US" b="1" dirty="0">
                <a:solidFill>
                  <a:srgbClr val="FF0000"/>
                </a:solidFill>
              </a:rPr>
              <a:t>Monroe doctrine. This principle has been ever since, and is now, one of the main foundations of our foreign relations.</a:t>
            </a:r>
            <a:r>
              <a:rPr lang="en-US" dirty="0"/>
              <a:t> It must be maintained. But in maintaining it we must not be forgetful that a great change has taken place. We are no longer a weak Nation, thinking mainly of defense, dreading foreign imposition. </a:t>
            </a:r>
            <a:r>
              <a:rPr lang="en-US" b="1" dirty="0">
                <a:solidFill>
                  <a:srgbClr val="FF0000"/>
                </a:solidFill>
              </a:rPr>
              <a:t>We are great and powerful. New powers bring new responsibilities.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effectLst/>
              </a:rPr>
              <a:t>Presidente Calvin Coolidge  (1923-1929</a:t>
            </a:r>
            <a:r>
              <a:rPr lang="pt-BR" sz="2800" dirty="0" smtClean="0">
                <a:effectLst/>
              </a:rPr>
              <a:t>)</a:t>
            </a:r>
            <a:endParaRPr lang="pt-B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t-BR" dirty="0" smtClean="0"/>
              <a:t>Em nível global: afastamento dos negócios mundiais. </a:t>
            </a:r>
            <a:endParaRPr lang="pt-BR" dirty="0"/>
          </a:p>
          <a:p>
            <a:pPr marL="365760" lvl="1" indent="0">
              <a:buNone/>
            </a:pPr>
            <a:r>
              <a:rPr lang="pt-BR" dirty="0" smtClean="0"/>
              <a:t>Proposta do Wilson foi retomada durante e depois da II Guerra Mundial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Mas: no </a:t>
            </a:r>
            <a:r>
              <a:rPr lang="pt-BR" b="1" dirty="0" smtClean="0"/>
              <a:t>eixo hemisférico </a:t>
            </a:r>
            <a:r>
              <a:rPr lang="pt-BR" dirty="0" smtClean="0"/>
              <a:t>continuidade política do Corolário Roosevelt até 1932</a:t>
            </a:r>
          </a:p>
          <a:p>
            <a:pPr marL="109728" indent="0">
              <a:buNone/>
            </a:pPr>
            <a:r>
              <a:rPr lang="pt-BR" dirty="0" smtClean="0"/>
              <a:t>FDR </a:t>
            </a:r>
            <a:r>
              <a:rPr lang="pt-BR" b="1" dirty="0" err="1" smtClean="0">
                <a:solidFill>
                  <a:srgbClr val="FF0000"/>
                </a:solidFill>
              </a:rPr>
              <a:t>Good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Neighbour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Policy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r</a:t>
            </a:r>
            <a:r>
              <a:rPr lang="pt-BR" sz="2400" dirty="0" smtClean="0"/>
              <a:t>etirada das tropas;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f</a:t>
            </a:r>
            <a:r>
              <a:rPr lang="pt-BR" sz="2400" dirty="0" smtClean="0"/>
              <a:t>im política de intervenções (ex. nacionalização petróleo no México 1938);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p</a:t>
            </a:r>
            <a:r>
              <a:rPr lang="pt-BR" sz="2400" dirty="0" smtClean="0"/>
              <a:t>rocesso de consulta e cooperação;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/>
              <a:t>Mais geral</a:t>
            </a:r>
            <a:r>
              <a:rPr lang="pt-BR" sz="2400" smtClean="0"/>
              <a:t>: reconhecimento USSR</a:t>
            </a:r>
            <a:endParaRPr lang="pt-BR" sz="2400" dirty="0" smtClean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1920-1941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Crise 1929 e o New </a:t>
            </a:r>
            <a:r>
              <a:rPr lang="pt-BR" dirty="0" err="1" smtClean="0"/>
              <a:t>Deal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400" dirty="0" smtClean="0"/>
              <a:t>		Estratégia do FDR: “</a:t>
            </a:r>
            <a:r>
              <a:rPr lang="pt-BR" sz="2400" i="1" dirty="0" err="1" smtClean="0"/>
              <a:t>appearing</a:t>
            </a:r>
            <a:r>
              <a:rPr lang="pt-BR" sz="2400" i="1" dirty="0" smtClean="0"/>
              <a:t> radical 		</a:t>
            </a:r>
            <a:r>
              <a:rPr lang="pt-BR" sz="2400" i="1" dirty="0" err="1" smtClean="0"/>
              <a:t>enough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to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enlist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the</a:t>
            </a:r>
            <a:r>
              <a:rPr lang="pt-BR" sz="2400" i="1" dirty="0" smtClean="0"/>
              <a:t> forces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discontent</a:t>
            </a:r>
            <a:r>
              <a:rPr lang="pt-BR" sz="2400" dirty="0" smtClean="0"/>
              <a:t>”</a:t>
            </a:r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r>
              <a:rPr lang="pt-BR" sz="2400" dirty="0" smtClean="0"/>
              <a:t>“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forgotten</a:t>
            </a:r>
            <a:r>
              <a:rPr lang="pt-BR" sz="2400" dirty="0" smtClean="0"/>
              <a:t> </a:t>
            </a:r>
            <a:r>
              <a:rPr lang="pt-BR" sz="2400" dirty="0" err="1" smtClean="0"/>
              <a:t>man</a:t>
            </a:r>
            <a:r>
              <a:rPr lang="pt-BR" sz="2400" dirty="0" smtClean="0"/>
              <a:t> </a:t>
            </a:r>
            <a:r>
              <a:rPr lang="pt-BR" sz="2400" dirty="0" err="1" smtClean="0"/>
              <a:t>at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bottom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economic</a:t>
            </a:r>
            <a:r>
              <a:rPr lang="pt-BR" sz="2400" dirty="0" smtClean="0"/>
              <a:t> </a:t>
            </a:r>
            <a:r>
              <a:rPr lang="pt-BR" sz="2400" dirty="0" err="1" smtClean="0"/>
              <a:t>pyramid</a:t>
            </a:r>
            <a:r>
              <a:rPr lang="pt-BR" sz="2400" dirty="0" smtClean="0"/>
              <a:t>”</a:t>
            </a:r>
            <a:endParaRPr lang="pt-BR" sz="2400" dirty="0"/>
          </a:p>
          <a:p>
            <a:pPr marL="365760" lvl="1" indent="0">
              <a:buNone/>
            </a:pPr>
            <a:endParaRPr lang="pt-BR" sz="2000" dirty="0" smtClean="0"/>
          </a:p>
          <a:p>
            <a:pPr marL="365760" lvl="1" indent="0">
              <a:buNone/>
            </a:pPr>
            <a:r>
              <a:rPr lang="pt-BR" sz="2000" dirty="0" smtClean="0"/>
              <a:t>“ </a:t>
            </a:r>
            <a:r>
              <a:rPr lang="pt-BR" sz="2200" i="1" dirty="0"/>
              <a:t>F</a:t>
            </a:r>
            <a:r>
              <a:rPr lang="pt-BR" sz="2200" i="1" dirty="0" smtClean="0"/>
              <a:t>or a more </a:t>
            </a:r>
            <a:r>
              <a:rPr lang="pt-BR" sz="2200" i="1" dirty="0" err="1" smtClean="0"/>
              <a:t>equitable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opportunity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share</a:t>
            </a:r>
            <a:r>
              <a:rPr lang="pt-BR" sz="2200" i="1" dirty="0" smtClean="0"/>
              <a:t> in </a:t>
            </a:r>
            <a:r>
              <a:rPr lang="pt-BR" sz="2200" i="1" dirty="0" err="1" smtClean="0"/>
              <a:t>the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distribution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of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national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wealth</a:t>
            </a:r>
            <a:r>
              <a:rPr lang="pt-BR" sz="2200" i="1" dirty="0" smtClean="0"/>
              <a:t>. </a:t>
            </a:r>
            <a:r>
              <a:rPr lang="pt-BR" sz="2200" i="1" dirty="0" err="1" smtClean="0"/>
              <a:t>Thoso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millions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cann´t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and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shall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hope</a:t>
            </a:r>
            <a:r>
              <a:rPr lang="pt-BR" sz="2200" i="1" dirty="0" smtClean="0"/>
              <a:t> in </a:t>
            </a:r>
            <a:r>
              <a:rPr lang="pt-BR" sz="2200" i="1" dirty="0" err="1" smtClean="0"/>
              <a:t>vain</a:t>
            </a:r>
            <a:r>
              <a:rPr lang="pt-BR" sz="2200" i="1" dirty="0" smtClean="0"/>
              <a:t>. I </a:t>
            </a:r>
            <a:r>
              <a:rPr lang="pt-BR" sz="2200" i="1" dirty="0" err="1" smtClean="0"/>
              <a:t>pledge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you</a:t>
            </a:r>
            <a:r>
              <a:rPr lang="pt-BR" sz="2200" i="1" dirty="0" smtClean="0"/>
              <a:t>, I </a:t>
            </a:r>
            <a:r>
              <a:rPr lang="pt-BR" sz="2200" i="1" dirty="0" err="1" smtClean="0"/>
              <a:t>pledge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myself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a </a:t>
            </a:r>
            <a:r>
              <a:rPr lang="pt-BR" sz="2200" b="1" i="1" dirty="0" smtClean="0">
                <a:solidFill>
                  <a:srgbClr val="FF0000"/>
                </a:solidFill>
              </a:rPr>
              <a:t>New </a:t>
            </a:r>
            <a:r>
              <a:rPr lang="pt-BR" sz="2200" b="1" i="1" dirty="0" err="1" smtClean="0">
                <a:solidFill>
                  <a:srgbClr val="FF0000"/>
                </a:solidFill>
              </a:rPr>
              <a:t>Deal</a:t>
            </a:r>
            <a:r>
              <a:rPr lang="pt-BR" sz="2200" b="1" i="1" dirty="0" smtClean="0">
                <a:solidFill>
                  <a:srgbClr val="FF0000"/>
                </a:solidFill>
              </a:rPr>
              <a:t> </a:t>
            </a:r>
            <a:r>
              <a:rPr lang="pt-BR" sz="2200" i="1" dirty="0" smtClean="0"/>
              <a:t>for </a:t>
            </a:r>
            <a:r>
              <a:rPr lang="pt-BR" sz="2200" i="1" dirty="0" err="1" smtClean="0"/>
              <a:t>the</a:t>
            </a:r>
            <a:r>
              <a:rPr lang="pt-BR" sz="2200" i="1" dirty="0" smtClean="0"/>
              <a:t> American </a:t>
            </a:r>
            <a:r>
              <a:rPr lang="pt-BR" sz="2200" i="1" dirty="0" err="1" smtClean="0"/>
              <a:t>people</a:t>
            </a:r>
            <a:r>
              <a:rPr lang="pt-BR" sz="2200" i="1" dirty="0" smtClean="0"/>
              <a:t>...</a:t>
            </a:r>
            <a:r>
              <a:rPr lang="pt-BR" sz="2200" i="1" dirty="0" err="1" smtClean="0"/>
              <a:t>This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is</a:t>
            </a:r>
            <a:r>
              <a:rPr lang="pt-BR" sz="2200" i="1" dirty="0" smtClean="0"/>
              <a:t> more </a:t>
            </a:r>
            <a:r>
              <a:rPr lang="pt-BR" sz="2200" i="1" dirty="0" err="1" smtClean="0"/>
              <a:t>than</a:t>
            </a:r>
            <a:r>
              <a:rPr lang="pt-BR" sz="2200" i="1" dirty="0" smtClean="0"/>
              <a:t> a </a:t>
            </a:r>
            <a:r>
              <a:rPr lang="pt-BR" sz="2200" i="1" dirty="0" err="1" smtClean="0"/>
              <a:t>political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campaign</a:t>
            </a:r>
            <a:r>
              <a:rPr lang="pt-BR" sz="2200" i="1" dirty="0" smtClean="0"/>
              <a:t>; it </a:t>
            </a:r>
            <a:r>
              <a:rPr lang="pt-BR" sz="2200" i="1" dirty="0" err="1" smtClean="0"/>
              <a:t>is</a:t>
            </a:r>
            <a:r>
              <a:rPr lang="pt-BR" sz="2200" i="1" dirty="0" smtClean="0"/>
              <a:t> a </a:t>
            </a:r>
            <a:r>
              <a:rPr lang="pt-BR" sz="2200" i="1" dirty="0" err="1" smtClean="0"/>
              <a:t>call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arms</a:t>
            </a:r>
            <a:r>
              <a:rPr lang="pt-BR" sz="2200" i="1" dirty="0" smtClean="0"/>
              <a:t>. </a:t>
            </a:r>
            <a:r>
              <a:rPr lang="pt-BR" sz="2200" i="1" dirty="0" err="1" smtClean="0"/>
              <a:t>Give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my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your</a:t>
            </a:r>
            <a:r>
              <a:rPr lang="pt-BR" sz="2200" i="1" dirty="0" smtClean="0"/>
              <a:t> help, </a:t>
            </a:r>
            <a:r>
              <a:rPr lang="pt-BR" sz="2200" i="1" dirty="0" err="1" smtClean="0"/>
              <a:t>not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win</a:t>
            </a:r>
            <a:r>
              <a:rPr lang="pt-BR" sz="2200" i="1" dirty="0" smtClean="0"/>
              <a:t> votes </a:t>
            </a:r>
            <a:r>
              <a:rPr lang="pt-BR" sz="2200" i="1" dirty="0" err="1" smtClean="0"/>
              <a:t>alone</a:t>
            </a:r>
            <a:r>
              <a:rPr lang="pt-BR" sz="2200" i="1" dirty="0" smtClean="0"/>
              <a:t>, </a:t>
            </a:r>
            <a:r>
              <a:rPr lang="pt-BR" sz="2200" i="1" dirty="0" err="1" smtClean="0"/>
              <a:t>but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win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this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crusade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restore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America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</a:t>
            </a:r>
            <a:r>
              <a:rPr lang="pt-BR" sz="2200" i="1" dirty="0" smtClean="0"/>
              <a:t> its </a:t>
            </a:r>
            <a:r>
              <a:rPr lang="pt-BR" sz="2200" i="1" dirty="0" err="1" smtClean="0"/>
              <a:t>own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people</a:t>
            </a:r>
            <a:r>
              <a:rPr lang="pt-BR" sz="2200" i="1" dirty="0" smtClean="0"/>
              <a:t>. </a:t>
            </a:r>
          </a:p>
          <a:p>
            <a:pPr marL="365760" lvl="1" indent="0" algn="r">
              <a:buNone/>
            </a:pPr>
            <a:r>
              <a:rPr lang="pt-BR" sz="1800" dirty="0" err="1" smtClean="0"/>
              <a:t>Democratic</a:t>
            </a:r>
            <a:r>
              <a:rPr lang="pt-BR" sz="1800" dirty="0" smtClean="0"/>
              <a:t> </a:t>
            </a:r>
            <a:r>
              <a:rPr lang="pt-BR" sz="1800" dirty="0" err="1" smtClean="0"/>
              <a:t>Convention</a:t>
            </a:r>
            <a:r>
              <a:rPr lang="pt-BR" sz="1800" dirty="0" smtClean="0"/>
              <a:t>, Chicago  julho 1932</a:t>
            </a:r>
            <a:endParaRPr lang="pt-BR" sz="1800" dirty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endParaRPr lang="pt-BR" sz="2400" dirty="0"/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r>
              <a:rPr lang="pt-BR" sz="2400" dirty="0" err="1" smtClean="0"/>
              <a:t>Democratic</a:t>
            </a:r>
            <a:r>
              <a:rPr lang="pt-BR" sz="2400" dirty="0" smtClean="0"/>
              <a:t> </a:t>
            </a:r>
            <a:r>
              <a:rPr lang="pt-BR" sz="2400" dirty="0" err="1" smtClean="0"/>
              <a:t>Convention</a:t>
            </a:r>
            <a:r>
              <a:rPr lang="pt-BR" sz="2400" dirty="0" smtClean="0"/>
              <a:t>, Chicago, julho 1932</a:t>
            </a:r>
            <a:endParaRPr lang="pt-BR" sz="2400" dirty="0"/>
          </a:p>
        </p:txBody>
      </p:sp>
      <p:pic>
        <p:nvPicPr>
          <p:cNvPr id="11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Crise 1929 e o New </a:t>
            </a:r>
            <a:r>
              <a:rPr lang="pt-BR" dirty="0" err="1" smtClean="0"/>
              <a:t>Deal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" y="85779"/>
            <a:ext cx="2143125" cy="21431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43" y="980728"/>
            <a:ext cx="4572000" cy="1545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" y="2852936"/>
            <a:ext cx="4176000" cy="289331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3688" y="5876364"/>
            <a:ext cx="420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Employment Bureau in Los Angeles during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Great Depression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86582" y="2473220"/>
            <a:ext cx="4394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Relief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	for </a:t>
            </a:r>
            <a:r>
              <a:rPr lang="en-US" sz="2800" dirty="0"/>
              <a:t>the unemployed and poor;</a:t>
            </a:r>
            <a:endParaRPr lang="pt-BR" sz="28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Recovery </a:t>
            </a:r>
            <a:r>
              <a:rPr lang="en-US" sz="2800" dirty="0"/>
              <a:t>of the economy to normal </a:t>
            </a:r>
            <a:r>
              <a:rPr lang="en-US" sz="2800" dirty="0" smtClean="0"/>
              <a:t>levels;</a:t>
            </a:r>
            <a:endParaRPr lang="pt-BR" sz="28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Reform </a:t>
            </a:r>
            <a:r>
              <a:rPr lang="en-US" sz="2800" dirty="0" smtClean="0"/>
              <a:t>of </a:t>
            </a:r>
            <a:r>
              <a:rPr lang="en-US" sz="2800" dirty="0"/>
              <a:t>the financial system to prevent a </a:t>
            </a:r>
            <a:r>
              <a:rPr lang="en-US" sz="2800" dirty="0" smtClean="0"/>
              <a:t>repeat depression.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9146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1976</TotalTime>
  <Words>474</Words>
  <Application>Microsoft Office PowerPoint</Application>
  <PresentationFormat>Apresentação na tela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Concurso</vt:lpstr>
      <vt:lpstr> Política Internacional dos EUA e da União Europeia   Rumo à Pax Americana</vt:lpstr>
      <vt:lpstr>KEEP UP TO DATE ON WORLD AFFAIRS</vt:lpstr>
      <vt:lpstr>Primeira Guerra Mundial 1914-1918</vt:lpstr>
      <vt:lpstr>Justificativa declaração de guerra  2 de abril de 1917</vt:lpstr>
      <vt:lpstr>Internacionalismo contestado</vt:lpstr>
      <vt:lpstr>Presidente Calvin Coolidge  (1923-1929)</vt:lpstr>
      <vt:lpstr>1920-1941</vt:lpstr>
      <vt:lpstr>Crise 1929 e o New Deal</vt:lpstr>
      <vt:lpstr>Crise 1929 e o New Deal</vt:lpstr>
      <vt:lpstr>New Deal - Políticas Sociais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Giorgio</dc:creator>
  <cp:lastModifiedBy>Giorgio</cp:lastModifiedBy>
  <cp:revision>171</cp:revision>
  <dcterms:created xsi:type="dcterms:W3CDTF">2015-01-28T11:53:23Z</dcterms:created>
  <dcterms:modified xsi:type="dcterms:W3CDTF">2018-03-01T15:03:11Z</dcterms:modified>
</cp:coreProperties>
</file>