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85" r:id="rId5"/>
    <p:sldId id="262" r:id="rId6"/>
    <p:sldId id="284" r:id="rId7"/>
    <p:sldId id="266" r:id="rId8"/>
    <p:sldId id="276" r:id="rId9"/>
    <p:sldId id="268" r:id="rId10"/>
    <p:sldId id="270" r:id="rId11"/>
    <p:sldId id="272" r:id="rId12"/>
    <p:sldId id="274" r:id="rId13"/>
    <p:sldId id="278" r:id="rId14"/>
    <p:sldId id="283" r:id="rId15"/>
    <p:sldId id="28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9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8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18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0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7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4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4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4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27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78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5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A4CDC4-26C2-470C-B866-ACBA3732DBEC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DB95B2-11D9-4CD1-BE25-3BBFBCD5359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8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Derrocada do Terceiro Mundo (1980)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Muryatan</a:t>
            </a:r>
            <a:r>
              <a:rPr lang="pt-BR" dirty="0" smtClean="0"/>
              <a:t> S. BARBOSA – </a:t>
            </a:r>
            <a:r>
              <a:rPr lang="pt-BR" dirty="0" err="1" smtClean="0"/>
              <a:t>htm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47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do Terceiro Mundo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Cenário adverso para o Terceiro Mundo: retomada da ofensiva dos Estados Unidos nos cenários mundial e regional; crise do campo socialista;  dificuldades do diálogo Norte-Sul;  </a:t>
            </a:r>
            <a:r>
              <a:rPr lang="pt-BR" sz="2800" dirty="0" smtClean="0">
                <a:solidFill>
                  <a:srgbClr val="FF0000"/>
                </a:solidFill>
              </a:rPr>
              <a:t>crise da dívida externa</a:t>
            </a:r>
            <a:r>
              <a:rPr lang="pt-BR" sz="2800" dirty="0" smtClean="0"/>
              <a:t>; pressão das economias desenvolvidas sobre os países mais pobres; </a:t>
            </a:r>
            <a:r>
              <a:rPr lang="pt-BR" sz="2800" dirty="0" err="1" smtClean="0"/>
              <a:t>financeirização</a:t>
            </a:r>
            <a:r>
              <a:rPr lang="pt-BR" sz="2800" dirty="0" smtClean="0"/>
              <a:t> e liberalização econômica. </a:t>
            </a:r>
          </a:p>
          <a:p>
            <a:endParaRPr lang="pt-BR" sz="2800" dirty="0"/>
          </a:p>
          <a:p>
            <a:r>
              <a:rPr lang="pt-BR" sz="2800" dirty="0" smtClean="0"/>
              <a:t>Os países centrais ignoravam os apelos dos países periféricos. 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1991544" y="1772815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80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URSS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/>
              <a:t>1965... Coexistência pacífica.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/>
              <a:t>1970: avanço da integração à economia mundial. </a:t>
            </a:r>
            <a:endParaRPr lang="pt-B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/>
              <a:t>Guerra </a:t>
            </a:r>
            <a:r>
              <a:rPr lang="pt-BR" sz="2800" dirty="0" smtClean="0"/>
              <a:t>do Afeganistão (1979-89): envolvimento militar na guerra civil afegã. Governo Democrático Afegão x </a:t>
            </a:r>
            <a:r>
              <a:rPr lang="pt-BR" sz="2800" i="1" dirty="0" err="1" smtClean="0"/>
              <a:t>mujahadins</a:t>
            </a:r>
            <a:r>
              <a:rPr lang="pt-BR" sz="2800" i="1" dirty="0" smtClean="0"/>
              <a:t> </a:t>
            </a:r>
            <a:r>
              <a:rPr lang="pt-BR" sz="2800" dirty="0" smtClean="0"/>
              <a:t>(diversas nacionalidades - apoio estadunidense</a:t>
            </a:r>
            <a:r>
              <a:rPr lang="pt-BR" sz="2800" dirty="0" smtClean="0"/>
              <a:t>).</a:t>
            </a:r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/>
              <a:t> Pano de fundo: Revolução Iraniana (Janeiro, 1979).  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25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URSS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1970/1980: aspiração </a:t>
            </a:r>
            <a:r>
              <a:rPr lang="pt-BR" sz="2400" dirty="0"/>
              <a:t>por maior </a:t>
            </a:r>
            <a:r>
              <a:rPr lang="pt-BR" sz="2400" dirty="0" smtClean="0"/>
              <a:t>liberdade nacional, </a:t>
            </a:r>
            <a:r>
              <a:rPr lang="pt-BR" sz="2400" dirty="0"/>
              <a:t>face ao </a:t>
            </a:r>
            <a:r>
              <a:rPr lang="pt-BR" sz="2400" dirty="0" smtClean="0"/>
              <a:t>centralismo do poder central soviético; crise econômica (inflação </a:t>
            </a:r>
            <a:r>
              <a:rPr lang="pt-BR" sz="2400" dirty="0"/>
              <a:t>galopante, queda na produção industrial, a escassez de alimentos, medicamentos, </a:t>
            </a:r>
            <a:r>
              <a:rPr lang="pt-BR" sz="2400" dirty="0" smtClean="0"/>
              <a:t>matérias-primas). </a:t>
            </a:r>
          </a:p>
          <a:p>
            <a:endParaRPr lang="pt-BR" sz="2400" dirty="0"/>
          </a:p>
          <a:p>
            <a:r>
              <a:rPr lang="pt-BR" sz="2400" dirty="0" smtClean="0"/>
              <a:t>Custos da corrida armamentista (x “Guerra nas Estrelas”). </a:t>
            </a:r>
          </a:p>
          <a:p>
            <a:endParaRPr lang="pt-BR" sz="2400" dirty="0"/>
          </a:p>
          <a:p>
            <a:r>
              <a:rPr lang="pt-BR" sz="2400" dirty="0" smtClean="0"/>
              <a:t>Derrota no Afeganistão.  </a:t>
            </a:r>
          </a:p>
          <a:p>
            <a:endParaRPr lang="pt-BR" sz="2400" dirty="0"/>
          </a:p>
          <a:p>
            <a:r>
              <a:rPr lang="pt-BR" sz="2400" dirty="0" smtClean="0"/>
              <a:t>Dissolução final: 1991.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6680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África: retração econômica e </a:t>
            </a:r>
            <a:r>
              <a:rPr lang="pt-BR" dirty="0" smtClean="0"/>
              <a:t>caos (1980)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sz="2400" dirty="0" smtClean="0"/>
              <a:t>Fatores internos: explosão demográfica (população triplicou desde 1950), urbanização subdesenvolvida (pop. </a:t>
            </a:r>
            <a:r>
              <a:rPr lang="pt-BR" sz="2400" dirty="0"/>
              <a:t>u</a:t>
            </a:r>
            <a:r>
              <a:rPr lang="pt-BR" sz="2400" dirty="0" smtClean="0"/>
              <a:t>rbana quintuplicou desde 1950),  neocolonialismo (“</a:t>
            </a:r>
            <a:r>
              <a:rPr lang="pt-BR" sz="2400" dirty="0" err="1" smtClean="0"/>
              <a:t>compradorização</a:t>
            </a:r>
            <a:r>
              <a:rPr lang="pt-BR" sz="2400" dirty="0" smtClean="0"/>
              <a:t>” da burguesia nacional), AIDS, deterioração ambiental.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err="1" smtClean="0"/>
              <a:t>Neo-lib</a:t>
            </a:r>
            <a:r>
              <a:rPr lang="pt-BR" sz="2400" dirty="0"/>
              <a:t>:</a:t>
            </a:r>
            <a:r>
              <a:rPr lang="pt-BR" sz="2400" dirty="0" smtClean="0"/>
              <a:t> Privatizações, corte dos “gastos sociais”, liberalização econômica, empréstimos internacionais (F.M.I., Banco Mundial).  </a:t>
            </a:r>
          </a:p>
          <a:p>
            <a:endParaRPr lang="pt-BR" sz="2400" dirty="0"/>
          </a:p>
          <a:p>
            <a:r>
              <a:rPr lang="pt-BR" sz="2400" dirty="0" smtClean="0"/>
              <a:t>Quanto mais pobre o país, maior o número e a intensidade das guerras. Em grande parte, pela escassez de recursos e a derrocada da Sociedade Política (Estado e Forças armadas). </a:t>
            </a: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73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A.L.: Consenso de Washington (1989)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</a:t>
            </a:r>
            <a:r>
              <a:rPr lang="pt-BR" sz="3200" dirty="0" smtClean="0"/>
              <a:t>regava que seriam necessários planos de liberalização, estabilização financeira, desregulamentação e privatizações, para renegociações das dívidas externas e financiamentos (FMI, Banco Mundial, BIRD). </a:t>
            </a:r>
          </a:p>
          <a:p>
            <a:endParaRPr lang="pt-BR" sz="3200" dirty="0"/>
          </a:p>
          <a:p>
            <a:r>
              <a:rPr lang="pt-BR" sz="3200" dirty="0" smtClean="0"/>
              <a:t>Rodada do Uruguai (1986-94).  Importância central na defesa da propriedade intelectual.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15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Extremo Oriente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Países periféricos </a:t>
            </a:r>
            <a:r>
              <a:rPr lang="pt-BR" sz="2400" dirty="0" smtClean="0"/>
              <a:t>(</a:t>
            </a:r>
            <a:r>
              <a:rPr lang="pt-BR" sz="2400" dirty="0" smtClean="0"/>
              <a:t>e semiperiféricos) </a:t>
            </a:r>
            <a:r>
              <a:rPr lang="pt-BR" sz="2400" dirty="0" smtClean="0"/>
              <a:t>que </a:t>
            </a:r>
            <a:r>
              <a:rPr lang="pt-BR" sz="2400" dirty="0" smtClean="0"/>
              <a:t>conseguiram manter seu desenvolvimento atrelando-o ao externo, com a formação de políticas industrias para exportação, com baixo custo de mão-de-obra  e autonomia tecnológica (Coréia do Sul, </a:t>
            </a:r>
            <a:r>
              <a:rPr lang="pt-BR" sz="2400" dirty="0" smtClean="0"/>
              <a:t>Japão, China </a:t>
            </a:r>
            <a:r>
              <a:rPr lang="pt-BR" sz="2400" dirty="0" smtClean="0"/>
              <a:t>e Tigres Asiáticos).</a:t>
            </a:r>
          </a:p>
          <a:p>
            <a:endParaRPr lang="pt-BR" sz="2400" dirty="0"/>
          </a:p>
          <a:p>
            <a:r>
              <a:rPr lang="pt-BR" sz="2400" dirty="0" smtClean="0"/>
              <a:t>Política de </a:t>
            </a:r>
            <a:r>
              <a:rPr lang="pt-BR" sz="2400" dirty="0" smtClean="0"/>
              <a:t>desenvolvimento</a:t>
            </a:r>
            <a:r>
              <a:rPr lang="pt-BR" sz="2400" dirty="0"/>
              <a:t> </a:t>
            </a:r>
            <a:r>
              <a:rPr lang="pt-BR" sz="2400" dirty="0" smtClean="0"/>
              <a:t>especializado.</a:t>
            </a:r>
            <a:r>
              <a:rPr lang="pt-BR" sz="2400" dirty="0" smtClean="0"/>
              <a:t> </a:t>
            </a:r>
            <a:r>
              <a:rPr lang="pt-BR" sz="2400" dirty="0" smtClean="0"/>
              <a:t>Foram favorecidos pela geopolítica estadunidense dos anos 1970, que buscava isolar os URSS e o Bloco do Terceiro Mundo. 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69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 smtClean="0"/>
              <a:t>1945-1973: </a:t>
            </a:r>
            <a:r>
              <a:rPr lang="pt-BR" sz="2400" dirty="0" smtClean="0"/>
              <a:t>auge da sociedade industrial (“Era de Ouro”). Expansão global da industrialização, seja por autodesenvolvimento (América Latina, década de 1930), seja pela chegada das multinacionais (pós-década de 1950).</a:t>
            </a:r>
          </a:p>
          <a:p>
            <a:pPr marL="0" indent="0">
              <a:buNone/>
            </a:pPr>
            <a:endParaRPr lang="pt-BR" sz="2400" dirty="0" smtClean="0"/>
          </a:p>
          <a:p>
            <a:pPr marL="342900" indent="-342900">
              <a:buAutoNum type="alphaLcParenR"/>
            </a:pPr>
            <a:r>
              <a:rPr lang="pt-BR" sz="2400" dirty="0" smtClean="0"/>
              <a:t>Formação de sociedades de classes (capital, trabalho), implicando maior organização das camadas sociais e criação de projetos nacionais. </a:t>
            </a:r>
          </a:p>
          <a:p>
            <a:pPr marL="342900" indent="-342900">
              <a:buAutoNum type="alphaLcParenR"/>
            </a:pPr>
            <a:r>
              <a:rPr lang="pt-BR" sz="2400" dirty="0" smtClean="0"/>
              <a:t>Sociedades planejadas, administradas. A partir de um viés capitalista (</a:t>
            </a:r>
            <a:r>
              <a:rPr lang="pt-BR" sz="2400" dirty="0" err="1" smtClean="0"/>
              <a:t>social-democrata</a:t>
            </a:r>
            <a:r>
              <a:rPr lang="pt-BR" sz="2400" dirty="0" smtClean="0"/>
              <a:t>, </a:t>
            </a:r>
            <a:r>
              <a:rPr lang="pt-BR" sz="2400" i="1" dirty="0" err="1" smtClean="0"/>
              <a:t>Welfare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State</a:t>
            </a:r>
            <a:r>
              <a:rPr lang="pt-BR" sz="2400" dirty="0" smtClean="0"/>
              <a:t>, Populismo) ou socialista. </a:t>
            </a:r>
          </a:p>
          <a:p>
            <a:pPr marL="342900" indent="-342900">
              <a:buAutoNum type="alphaLcParenR"/>
            </a:pPr>
            <a:r>
              <a:rPr lang="pt-BR" sz="2400" dirty="0" smtClean="0"/>
              <a:t>Guerra Fria e construção do Bloco </a:t>
            </a:r>
            <a:r>
              <a:rPr lang="pt-BR" dirty="0" smtClean="0"/>
              <a:t>do “Terceiro Mundo” (pós-Conferência de Bandung, 1955).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56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à hegemonia estadunidense (</a:t>
            </a:r>
            <a:r>
              <a:rPr lang="pt-BR" dirty="0" smtClean="0"/>
              <a:t>1945-75)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r>
              <a:rPr lang="pt-BR" sz="2600" dirty="0" smtClean="0"/>
              <a:t>a</a:t>
            </a:r>
            <a:r>
              <a:rPr lang="pt-BR" sz="2600" dirty="0" smtClean="0"/>
              <a:t>) consolidação da U.R.S.S. e do socialismo no Leste-europeu, sob liderança de Stalin; </a:t>
            </a:r>
            <a:endParaRPr lang="pt-BR" sz="2600" dirty="0" smtClean="0"/>
          </a:p>
          <a:p>
            <a:r>
              <a:rPr lang="pt-BR" sz="2600" dirty="0" smtClean="0"/>
              <a:t>b</a:t>
            </a:r>
            <a:r>
              <a:rPr lang="pt-BR" sz="2600" dirty="0" smtClean="0"/>
              <a:t>) leninismo internacional</a:t>
            </a:r>
            <a:r>
              <a:rPr lang="pt-BR" sz="2600" dirty="0" smtClean="0"/>
              <a:t>;</a:t>
            </a:r>
          </a:p>
          <a:p>
            <a:r>
              <a:rPr lang="pt-BR" sz="2600" dirty="0" smtClean="0"/>
              <a:t> </a:t>
            </a:r>
            <a:r>
              <a:rPr lang="pt-BR" sz="2600" dirty="0" smtClean="0"/>
              <a:t>c) Guerra da Coréia, (1949-52); </a:t>
            </a:r>
            <a:endParaRPr lang="pt-BR" sz="2600" dirty="0" smtClean="0"/>
          </a:p>
          <a:p>
            <a:r>
              <a:rPr lang="pt-BR" sz="2600" dirty="0" smtClean="0"/>
              <a:t>d</a:t>
            </a:r>
            <a:r>
              <a:rPr lang="pt-BR" sz="2600" dirty="0" smtClean="0"/>
              <a:t>) populismos latino-americanos (Brasil, México, Argentina, Bolívia) e Revolução Cubana (1959); </a:t>
            </a:r>
            <a:endParaRPr lang="pt-BR" sz="2600" dirty="0" smtClean="0"/>
          </a:p>
          <a:p>
            <a:r>
              <a:rPr lang="pt-BR" sz="2600" dirty="0" smtClean="0"/>
              <a:t>e</a:t>
            </a:r>
            <a:r>
              <a:rPr lang="pt-BR" sz="2600" dirty="0" smtClean="0"/>
              <a:t>) crescimento de movimentos de libertação nacional de viés radical (Vietnã, Argélia, Moçambique, Angola, Tanzânia, Gana </a:t>
            </a:r>
            <a:r>
              <a:rPr lang="pt-BR" sz="2600" dirty="0" err="1" smtClean="0"/>
              <a:t>etc</a:t>
            </a:r>
            <a:r>
              <a:rPr lang="pt-BR" sz="2600" dirty="0" smtClean="0"/>
              <a:t>); </a:t>
            </a:r>
            <a:endParaRPr lang="pt-BR" sz="2600" dirty="0" smtClean="0"/>
          </a:p>
          <a:p>
            <a:r>
              <a:rPr lang="pt-BR" sz="2600" dirty="0" smtClean="0"/>
              <a:t>f</a:t>
            </a:r>
            <a:r>
              <a:rPr lang="pt-BR" sz="2600" dirty="0" smtClean="0"/>
              <a:t>) Revolução Chinesa (1949); </a:t>
            </a:r>
            <a:endParaRPr lang="pt-BR" sz="2600" dirty="0" smtClean="0"/>
          </a:p>
          <a:p>
            <a:r>
              <a:rPr lang="pt-BR" sz="2600" dirty="0" smtClean="0"/>
              <a:t>g</a:t>
            </a:r>
            <a:r>
              <a:rPr lang="pt-BR" sz="2600" dirty="0" smtClean="0"/>
              <a:t>) Formação do Bloco do “Terceiro Mundo” (pós-1955); </a:t>
            </a:r>
            <a:endParaRPr lang="pt-BR" sz="2600" dirty="0" smtClean="0"/>
          </a:p>
          <a:p>
            <a:r>
              <a:rPr lang="pt-BR" sz="2600" dirty="0" smtClean="0"/>
              <a:t>h</a:t>
            </a:r>
            <a:r>
              <a:rPr lang="pt-BR" sz="2600" dirty="0" smtClean="0"/>
              <a:t>) concorrência crescente com Europa Ocidental e Japão</a:t>
            </a:r>
            <a:r>
              <a:rPr lang="pt-BR" sz="2600" dirty="0" smtClean="0"/>
              <a:t>;</a:t>
            </a:r>
          </a:p>
          <a:p>
            <a:r>
              <a:rPr lang="pt-BR" sz="2600" dirty="0" smtClean="0"/>
              <a:t> </a:t>
            </a:r>
            <a:r>
              <a:rPr lang="pt-BR" sz="2600" dirty="0" smtClean="0"/>
              <a:t>i) independência das multinacionais em relação aos interesses de Estado.    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35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1970-75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sz="2800" dirty="0"/>
              <a:t>Começo dos 1970, duas grandes derrotas: 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a</a:t>
            </a:r>
            <a:r>
              <a:rPr lang="pt-BR" sz="2800" dirty="0"/>
              <a:t>) Guerra do Vietnã (1965-75); 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b)1º</a:t>
            </a:r>
            <a:r>
              <a:rPr lang="pt-BR" sz="2800" dirty="0"/>
              <a:t>.  choque do Petróleo (1973), organizado pela OPEP (aumento do petróleo = 4x).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384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Resposta, governos </a:t>
            </a:r>
            <a:r>
              <a:rPr lang="pt-BR" dirty="0"/>
              <a:t>F</a:t>
            </a:r>
            <a:r>
              <a:rPr lang="pt-BR" dirty="0" smtClean="0"/>
              <a:t>ord </a:t>
            </a:r>
            <a:r>
              <a:rPr lang="pt-BR" dirty="0" smtClean="0"/>
              <a:t>(1974-77) e Carter (1977-81)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</a:t>
            </a:r>
            <a:r>
              <a:rPr lang="pt-BR" sz="2800" dirty="0"/>
              <a:t>) organização </a:t>
            </a:r>
            <a:r>
              <a:rPr lang="pt-BR" sz="2800" dirty="0" smtClean="0"/>
              <a:t>do </a:t>
            </a:r>
            <a:r>
              <a:rPr lang="pt-BR" sz="2800" dirty="0"/>
              <a:t>G-7 (E.U.A., Alemanha Ocidental, Reino Unido, França, Japão, Itália), cuja primeira reunião foi em 1975; </a:t>
            </a:r>
            <a:endParaRPr lang="pt-BR" sz="2800" dirty="0" smtClean="0"/>
          </a:p>
          <a:p>
            <a:r>
              <a:rPr lang="pt-BR" sz="2800" dirty="0" smtClean="0"/>
              <a:t>b</a:t>
            </a:r>
            <a:r>
              <a:rPr lang="pt-BR" sz="2800" dirty="0"/>
              <a:t>) aproximação com a China (iniciada com a visita de Nixon, em 1972) e Leste Asiático (Coréia do Sul, Taiwan, Cingapura </a:t>
            </a:r>
            <a:r>
              <a:rPr lang="pt-BR" sz="2800" dirty="0" err="1"/>
              <a:t>etc</a:t>
            </a:r>
            <a:r>
              <a:rPr lang="pt-BR" sz="2800" dirty="0"/>
              <a:t>);  </a:t>
            </a:r>
            <a:endParaRPr lang="pt-BR" sz="2800" dirty="0" smtClean="0"/>
          </a:p>
          <a:p>
            <a:r>
              <a:rPr lang="pt-BR" sz="2800" dirty="0" smtClean="0"/>
              <a:t>c</a:t>
            </a:r>
            <a:r>
              <a:rPr lang="pt-BR" sz="2800" dirty="0"/>
              <a:t>) fortalecimento de uma diplomacia </a:t>
            </a:r>
            <a:r>
              <a:rPr lang="pt-BR" sz="2800" dirty="0" smtClean="0"/>
              <a:t>pró-democracia, direitos humanos </a:t>
            </a:r>
            <a:r>
              <a:rPr lang="pt-BR" sz="2800" dirty="0"/>
              <a:t>e </a:t>
            </a:r>
            <a:r>
              <a:rPr lang="pt-BR" sz="2800" dirty="0" smtClean="0"/>
              <a:t>pró-mercado (”globalização”), </a:t>
            </a:r>
            <a:r>
              <a:rPr lang="pt-BR" sz="2800" dirty="0"/>
              <a:t>visando o desmantelamento de Ditaduras Militares na América Latina, Oriente Médio e África, pois muitas destas ameaçavam construir linhas próprias de ação (Brasil, Argentina, </a:t>
            </a:r>
            <a:r>
              <a:rPr lang="pt-BR" sz="2800" dirty="0" smtClean="0"/>
              <a:t>Líbia, </a:t>
            </a:r>
            <a:r>
              <a:rPr lang="pt-BR" sz="2800" dirty="0"/>
              <a:t>Egito </a:t>
            </a:r>
            <a:r>
              <a:rPr lang="pt-BR" sz="2800" dirty="0" err="1"/>
              <a:t>etc</a:t>
            </a:r>
            <a:r>
              <a:rPr lang="pt-BR" sz="2800" dirty="0"/>
              <a:t>); 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48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Resposta, governos Ford (1974-77) e Carter (1977-81)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d) Fim de </a:t>
            </a:r>
            <a:r>
              <a:rPr lang="pt-BR" sz="2800" dirty="0" err="1"/>
              <a:t>Bretton</a:t>
            </a:r>
            <a:r>
              <a:rPr lang="pt-BR" sz="2800" dirty="0"/>
              <a:t> Woods (1971), rompimento com FMI e criação da “diplomacia do dólar forte” (1979-85), com sobrevalorização forçada a partir do aumento brutal da taxa de juros.  Curto prazo: crise. Médio prazo: reaquecimento da economia, com vinda de capitais externos.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10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EUA: busca pela hegemonia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z="2400" dirty="0" smtClean="0"/>
              <a:t>Do fim de </a:t>
            </a:r>
            <a:r>
              <a:rPr lang="pt-BR" sz="2400" dirty="0" err="1" smtClean="0"/>
              <a:t>Bretton</a:t>
            </a:r>
            <a:r>
              <a:rPr lang="pt-BR" sz="2400" dirty="0" smtClean="0"/>
              <a:t> Woods (1971) surgiu </a:t>
            </a:r>
            <a:r>
              <a:rPr lang="pt-BR" sz="2400" dirty="0"/>
              <a:t>um novo padrão monetário, o chamado dólar flexível, inédito na história das relações internacionais, e ainda mais vantajoso para os EUA.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Este </a:t>
            </a:r>
            <a:r>
              <a:rPr lang="pt-BR" sz="2400" dirty="0"/>
              <a:t>acontecimento também marca a volta da grande finança ao centro do </a:t>
            </a:r>
            <a:r>
              <a:rPr lang="pt-BR" sz="2400" dirty="0" smtClean="0"/>
              <a:t>poder. O dólar </a:t>
            </a:r>
            <a:r>
              <a:rPr lang="pt-BR" sz="2400" dirty="0"/>
              <a:t>se configurou como a moeda da globalização financeira.</a:t>
            </a:r>
          </a:p>
        </p:txBody>
      </p:sp>
    </p:spTree>
    <p:extLst>
      <p:ext uri="{BB962C8B-B14F-4D97-AF65-F5344CB8AC3E}">
        <p14:creationId xmlns:p14="http://schemas.microsoft.com/office/powerpoint/2010/main" val="187597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Neo-liberalismo</a:t>
            </a:r>
            <a:r>
              <a:rPr lang="pt-BR" dirty="0" smtClean="0"/>
              <a:t> 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err="1" smtClean="0"/>
              <a:t>Neo-liberalismo</a:t>
            </a:r>
            <a:r>
              <a:rPr lang="pt-BR" sz="2400" dirty="0" smtClean="0"/>
              <a:t>. Origem primeira:   Segunda origem: “Chicago boys”, grupo de economistas ortodoxos.   </a:t>
            </a:r>
          </a:p>
          <a:p>
            <a:endParaRPr lang="pt-BR" sz="2400" dirty="0"/>
          </a:p>
          <a:p>
            <a:r>
              <a:rPr lang="pt-BR" sz="2400" dirty="0" smtClean="0"/>
              <a:t>Implementação </a:t>
            </a:r>
            <a:r>
              <a:rPr lang="pt-BR" sz="2400" dirty="0"/>
              <a:t>gradual do modelo </a:t>
            </a:r>
            <a:r>
              <a:rPr lang="pt-BR" sz="2400" dirty="0" err="1"/>
              <a:t>neo-liberal</a:t>
            </a:r>
            <a:r>
              <a:rPr lang="pt-BR" sz="2400" dirty="0"/>
              <a:t>, já instaurado no Chile durante a ditadura de </a:t>
            </a:r>
            <a:r>
              <a:rPr lang="pt-BR" sz="2400" dirty="0" smtClean="0"/>
              <a:t>A. Pinochet</a:t>
            </a:r>
            <a:r>
              <a:rPr lang="pt-BR" sz="2400" dirty="0"/>
              <a:t>: a) liberalização econômica; b) arrocho salarial; c) </a:t>
            </a:r>
            <a:r>
              <a:rPr lang="pt-BR" sz="2400" dirty="0" err="1"/>
              <a:t>financeirização</a:t>
            </a:r>
            <a:r>
              <a:rPr lang="pt-BR" sz="2400" dirty="0"/>
              <a:t>; d) </a:t>
            </a:r>
            <a:r>
              <a:rPr lang="pt-BR" sz="2400" dirty="0" smtClean="0"/>
              <a:t>redução do “gasto social”, ou seja, das políticas </a:t>
            </a:r>
            <a:r>
              <a:rPr lang="pt-BR" sz="2400" dirty="0"/>
              <a:t>de bem-estar, mesmo diante do aumento do desemprego resultante da revolução técnico-científica; e) privatizações.     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endParaRPr lang="pt-BR" sz="2400" dirty="0" smtClean="0"/>
          </a:p>
          <a:p>
            <a:r>
              <a:rPr lang="pt-BR" sz="2400" dirty="0" smtClean="0"/>
              <a:t>Chegada ao poder. </a:t>
            </a:r>
            <a:r>
              <a:rPr lang="pt-BR" sz="2400" dirty="0" err="1" smtClean="0"/>
              <a:t>Neo-conservadores</a:t>
            </a:r>
            <a:r>
              <a:rPr lang="pt-BR" sz="2400" dirty="0" smtClean="0"/>
              <a:t>, R. Reagan nos E.U.A. (1982-88)  e M. Thatcher na Inglaterra (1979-90). 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34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Neo-liberalismo</a:t>
            </a:r>
            <a:r>
              <a:rPr lang="pt-BR" dirty="0" smtClean="0"/>
              <a:t> nas periferias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sz="2800" dirty="0" smtClean="0"/>
              <a:t>Crise da dívida (década de 1980). Em crise econômica, os países centrais se aproveitaram que a maioria dos empréstimos (1970) foram feitos com taxas flutuantes, para exigir o pagamento imediato destas (ou pelo menos dos seus juros, aumentados) dos países periféricos.</a:t>
            </a:r>
          </a:p>
          <a:p>
            <a:endParaRPr lang="pt-BR" sz="2800" dirty="0" smtClean="0"/>
          </a:p>
          <a:p>
            <a:r>
              <a:rPr lang="pt-BR" sz="2800" dirty="0" smtClean="0"/>
              <a:t>Estrangulamento do desenvolvimento </a:t>
            </a:r>
            <a:r>
              <a:rPr lang="pt-BR" sz="2800" dirty="0" smtClean="0"/>
              <a:t>autossustentado </a:t>
            </a:r>
            <a:r>
              <a:rPr lang="pt-BR" sz="2800" dirty="0" smtClean="0"/>
              <a:t>dos países periféricos, em prol da recuperação econômica do centro. 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67240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1100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Retrospectiva</vt:lpstr>
      <vt:lpstr>Derrocada do Terceiro Mundo (1980) </vt:lpstr>
      <vt:lpstr>Contexto histórico</vt:lpstr>
      <vt:lpstr>Desafios à hegemonia estadunidense (1945-75)</vt:lpstr>
      <vt:lpstr>1970-75</vt:lpstr>
      <vt:lpstr>Resposta, governos Ford (1974-77) e Carter (1977-81)</vt:lpstr>
      <vt:lpstr>Resposta, governos Ford (1974-77) e Carter (1977-81)</vt:lpstr>
      <vt:lpstr>EUA: busca pela hegemonia (continuação)</vt:lpstr>
      <vt:lpstr>Neo-liberalismo   </vt:lpstr>
      <vt:lpstr>Neo-liberalismo nas periferias</vt:lpstr>
      <vt:lpstr>Bloco do Terceiro Mundo </vt:lpstr>
      <vt:lpstr>URSS</vt:lpstr>
      <vt:lpstr>URSS</vt:lpstr>
      <vt:lpstr>África: retração econômica e caos (1980)</vt:lpstr>
      <vt:lpstr>A.L.: Consenso de Washington (1989)</vt:lpstr>
      <vt:lpstr>Extremo Oriente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Derrocada do Terceiro Mundo</dc:title>
  <dc:creator>Silvia hirao</dc:creator>
  <cp:lastModifiedBy>Silvia hirao</cp:lastModifiedBy>
  <cp:revision>2</cp:revision>
  <dcterms:created xsi:type="dcterms:W3CDTF">2017-10-30T18:22:51Z</dcterms:created>
  <dcterms:modified xsi:type="dcterms:W3CDTF">2017-10-30T18:28:49Z</dcterms:modified>
</cp:coreProperties>
</file>