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9FA0-DB73-443E-900F-734A5CB4E0AF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D491-5567-43AA-BF16-5F2DE56F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44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85735ED-DB9C-4001-A303-5630E3DE2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B16015-24AC-4E13-AA11-636F5AD370D6}" type="slidenum">
              <a:rPr lang="pt-BR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en-US">
              <a:latin typeface="Calibri" panose="020F0502020204030204" pitchFamily="34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34C3F69F-57B3-4914-B350-D064E3AA4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699" cap="flat"/>
        </p:spPr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CC1B9032-B715-4A29-B645-9E1DD13F5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55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A7FC-0176-4294-AEF0-3CAA44DB5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Princípios de administração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B6048B-F16F-484A-836F-416FB20F0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Dra. Patricia Morilha Muritiba</a:t>
            </a:r>
          </a:p>
        </p:txBody>
      </p:sp>
    </p:spTree>
    <p:extLst>
      <p:ext uri="{BB962C8B-B14F-4D97-AF65-F5344CB8AC3E}">
        <p14:creationId xmlns:p14="http://schemas.microsoft.com/office/powerpoint/2010/main" val="13387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5E7E-C218-4B1A-93A7-5A189871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área de administração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E83DC-B579-441A-BBD5-6628B90C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Multi</a:t>
            </a:r>
            <a:r>
              <a:rPr lang="pt-BR" dirty="0"/>
              <a:t> disciplinar!</a:t>
            </a:r>
          </a:p>
          <a:p>
            <a:r>
              <a:rPr lang="pt-BR" dirty="0"/>
              <a:t>Maiores congressos nacionais e fontes de bons materiais: ENANPAD e SEMEAD</a:t>
            </a:r>
          </a:p>
          <a:p>
            <a:r>
              <a:rPr lang="pt-BR" dirty="0"/>
              <a:t>Melhor congresso internacional: </a:t>
            </a:r>
            <a:r>
              <a:rPr lang="pt-BR" dirty="0" err="1"/>
              <a:t>Academy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Management Meeting</a:t>
            </a:r>
          </a:p>
          <a:p>
            <a:r>
              <a:rPr lang="pt-BR" dirty="0"/>
              <a:t>Melhor revista da área (internacional): The </a:t>
            </a:r>
            <a:r>
              <a:rPr lang="pt-BR" dirty="0" err="1"/>
              <a:t>Academy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Management </a:t>
            </a:r>
            <a:r>
              <a:rPr lang="pt-BR" dirty="0" err="1"/>
              <a:t>Journal</a:t>
            </a:r>
            <a:endParaRPr lang="pt-BR" dirty="0"/>
          </a:p>
          <a:p>
            <a:r>
              <a:rPr lang="pt-BR" dirty="0"/>
              <a:t>Melhores revistas da área (nacionais): Revista de Administração de Empresas (RAE FGV), Revista de Administração Contemporânea (RAC ANPAD), </a:t>
            </a:r>
            <a:r>
              <a:rPr lang="pt-BR" dirty="0" err="1"/>
              <a:t>Brazilian</a:t>
            </a:r>
            <a:r>
              <a:rPr lang="pt-BR" dirty="0"/>
              <a:t> </a:t>
            </a:r>
            <a:r>
              <a:rPr lang="pt-BR" dirty="0" err="1"/>
              <a:t>Administration</a:t>
            </a:r>
            <a:r>
              <a:rPr lang="pt-BR" dirty="0"/>
              <a:t> Review (BAR ANPAD), e Revista de Administração da USP</a:t>
            </a:r>
          </a:p>
          <a:p>
            <a:r>
              <a:rPr lang="pt-BR" dirty="0"/>
              <a:t>Como a área está estruturada em termos de cursos de graduação (</a:t>
            </a:r>
            <a:r>
              <a:rPr lang="pt-BR" dirty="0" err="1"/>
              <a:t>undergraduate</a:t>
            </a:r>
            <a:r>
              <a:rPr lang="pt-BR" dirty="0"/>
              <a:t>) e pós-graduação (</a:t>
            </a:r>
            <a:r>
              <a:rPr lang="pt-BR" dirty="0" err="1"/>
              <a:t>graduate</a:t>
            </a:r>
            <a:r>
              <a:rPr lang="pt-BR" dirty="0"/>
              <a:t>) no Brasil e no exterior</a:t>
            </a:r>
          </a:p>
        </p:txBody>
      </p:sp>
    </p:spTree>
    <p:extLst>
      <p:ext uri="{BB962C8B-B14F-4D97-AF65-F5344CB8AC3E}">
        <p14:creationId xmlns:p14="http://schemas.microsoft.com/office/powerpoint/2010/main" val="2676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CA76A-5834-4122-8EA0-3E1EF458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construtivista de ensino-aprendizagem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8B88E-80E6-467F-A8C8-49352198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serão as aulas</a:t>
            </a:r>
          </a:p>
          <a:p>
            <a:r>
              <a:rPr lang="pt-BR" dirty="0"/>
              <a:t>Como será feita a avaliação</a:t>
            </a:r>
          </a:p>
          <a:p>
            <a:r>
              <a:rPr lang="pt-BR" dirty="0"/>
              <a:t>O que é esperado dos alunos</a:t>
            </a:r>
          </a:p>
        </p:txBody>
      </p:sp>
    </p:spTree>
    <p:extLst>
      <p:ext uri="{BB962C8B-B14F-4D97-AF65-F5344CB8AC3E}">
        <p14:creationId xmlns:p14="http://schemas.microsoft.com/office/powerpoint/2010/main" val="28438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79AA4-9DC9-4EFE-A95C-C8390B06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2523321-EE58-4824-9A8E-8F512B81F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5933"/>
              </p:ext>
            </p:extLst>
          </p:nvPr>
        </p:nvGraphicFramePr>
        <p:xfrm>
          <a:off x="1069975" y="2120900"/>
          <a:ext cx="100584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333">
                  <a:extLst>
                    <a:ext uri="{9D8B030D-6E8A-4147-A177-3AD203B41FA5}">
                      <a16:colId xmlns:a16="http://schemas.microsoft.com/office/drawing/2014/main" val="2112646881"/>
                    </a:ext>
                  </a:extLst>
                </a:gridCol>
                <a:gridCol w="4987067">
                  <a:extLst>
                    <a:ext uri="{9D8B030D-6E8A-4147-A177-3AD203B41FA5}">
                      <a16:colId xmlns:a16="http://schemas.microsoft.com/office/drawing/2014/main" val="44778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Infográfico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Caso prático, real, do dia a dia de vocês</a:t>
                      </a:r>
                    </a:p>
                    <a:p>
                      <a:r>
                        <a:rPr lang="pt-BR" dirty="0"/>
                        <a:t>Envolvente</a:t>
                      </a:r>
                    </a:p>
                    <a:p>
                      <a:r>
                        <a:rPr lang="pt-BR" dirty="0"/>
                        <a:t>Bom uso de recursos</a:t>
                      </a:r>
                    </a:p>
                    <a:p>
                      <a:r>
                        <a:rPr lang="pt-BR" dirty="0"/>
                        <a:t>Pode usar o que quiserem para dar dinâmica ao trabalho: jogo, teatro, </a:t>
                      </a:r>
                      <a:r>
                        <a:rPr lang="pt-BR" dirty="0" err="1"/>
                        <a:t>quizz</a:t>
                      </a:r>
                      <a:r>
                        <a:rPr lang="pt-BR" dirty="0"/>
                        <a:t>, dinâmica etc.</a:t>
                      </a:r>
                    </a:p>
                    <a:p>
                      <a:r>
                        <a:rPr lang="pt-BR" dirty="0"/>
                        <a:t>A turma toda tem que participar! Pode ser com questão para discussão ou de outra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Infográfico envolvente, sobre o material de leitura indicado no programa</a:t>
                      </a:r>
                    </a:p>
                    <a:p>
                      <a:r>
                        <a:rPr lang="pt-BR" dirty="0"/>
                        <a:t>Quanto mais bonito, fácil de ler, completo, e relacionado com o conteúdo do livro (embora possa ser complementado com 20% a mais de </a:t>
                      </a:r>
                      <a:r>
                        <a:rPr lang="pt-BR" dirty="0" err="1"/>
                        <a:t>infomações</a:t>
                      </a:r>
                      <a:r>
                        <a:rPr lang="pt-BR" dirty="0"/>
                        <a:t>, notícias ou exemplos), melhor a avaliação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7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9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fográfico">
            <a:extLst>
              <a:ext uri="{FF2B5EF4-FFF2-40B4-BE49-F238E27FC236}">
                <a16:creationId xmlns:a16="http://schemas.microsoft.com/office/drawing/2014/main" id="{BE432618-A015-4840-9232-9C0CE81F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90" y="154745"/>
            <a:ext cx="4248498" cy="67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56C4A6B5-B5FA-44E4-9B38-40F3B729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08" y="154745"/>
            <a:ext cx="2861785" cy="65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3D3E9-0253-42C0-B382-02CAE396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6CC7D-7203-42D8-A4C9-436596FD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Disciplina introdutória a muitas outras do curso de engenharia de gestão</a:t>
            </a:r>
          </a:p>
          <a:p>
            <a:r>
              <a:rPr lang="pt-BR" dirty="0"/>
              <a:t>Método construtivista de ensino-aprendizagem</a:t>
            </a:r>
          </a:p>
          <a:p>
            <a:r>
              <a:rPr lang="pt-BR" dirty="0"/>
              <a:t>Participação é importante e deve ser disciplinada</a:t>
            </a:r>
          </a:p>
          <a:p>
            <a:r>
              <a:rPr lang="pt-BR" dirty="0"/>
              <a:t>O que é administrar?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0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>
            <a:extLst>
              <a:ext uri="{FF2B5EF4-FFF2-40B4-BE49-F238E27FC236}">
                <a16:creationId xmlns:a16="http://schemas.microsoft.com/office/drawing/2014/main" id="{92E2A92B-C717-4149-A66F-68A8BC43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2590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  <a:latin typeface="Verdana" panose="020B0604030504040204" pitchFamily="34" charset="0"/>
              </a:rPr>
              <a:t>OBJETIVOS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18AC5FBD-5CA0-411C-BCEB-F6B35C38C1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7400" y="3429000"/>
            <a:ext cx="2667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  <a:latin typeface="Verdana" panose="020B0604030504040204" pitchFamily="34" charset="0"/>
              </a:rPr>
              <a:t>RECURSOS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E2EA541A-86C2-40A8-A8A3-B9E074957A8C}"/>
              </a:ext>
            </a:extLst>
          </p:cNvPr>
          <p:cNvSpPr>
            <a:spLocks noChangeArrowheads="1"/>
          </p:cNvSpPr>
          <p:nvPr/>
        </p:nvSpPr>
        <p:spPr bwMode="auto">
          <a:xfrm rot="10835588" flipV="1">
            <a:off x="7239001" y="3500439"/>
            <a:ext cx="2740025" cy="917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  <a:latin typeface="Verdana" panose="020B0604030504040204" pitchFamily="34" charset="0"/>
              </a:rPr>
              <a:t>PROCESSOS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7713F723-62BD-4580-B051-46013D1F29C5}"/>
              </a:ext>
            </a:extLst>
          </p:cNvPr>
          <p:cNvSpPr>
            <a:spLocks noChangeArrowheads="1"/>
          </p:cNvSpPr>
          <p:nvPr/>
        </p:nvSpPr>
        <p:spPr bwMode="auto">
          <a:xfrm rot="18992692">
            <a:off x="3746500" y="2711451"/>
            <a:ext cx="1498600" cy="479425"/>
          </a:xfrm>
          <a:prstGeom prst="leftRightArrow">
            <a:avLst>
              <a:gd name="adj1" fmla="val 50000"/>
              <a:gd name="adj2" fmla="val 6251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3FB843FE-3F5C-4089-B35C-20C8693DCDDB}"/>
              </a:ext>
            </a:extLst>
          </p:cNvPr>
          <p:cNvSpPr>
            <a:spLocks noChangeArrowheads="1"/>
          </p:cNvSpPr>
          <p:nvPr/>
        </p:nvSpPr>
        <p:spPr bwMode="auto">
          <a:xfrm rot="2306240">
            <a:off x="6861175" y="2698750"/>
            <a:ext cx="1733550" cy="496888"/>
          </a:xfrm>
          <a:prstGeom prst="leftRightArrow">
            <a:avLst>
              <a:gd name="adj1" fmla="val 50000"/>
              <a:gd name="adj2" fmla="val 69776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70389F98-2424-4D2F-B2BC-410B724A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2286000" cy="533400"/>
          </a:xfrm>
          <a:prstGeom prst="leftRightArrow">
            <a:avLst>
              <a:gd name="adj1" fmla="val 50000"/>
              <a:gd name="adj2" fmla="val 85714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9451104-4718-475E-8FDC-E834195BA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613275"/>
            <a:ext cx="32592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Pessoas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Informações e conhecimentos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Tempo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Dinheiro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Instalações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061499DB-7ED5-4BCD-9C31-534D3D0FF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4689476"/>
            <a:ext cx="16225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Planejamento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Organização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Direção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Controle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FF6877C1-B040-4C71-8FE5-134930311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6075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	</a:t>
            </a:r>
            <a:r>
              <a:rPr lang="pt-BR" altLang="en-US" sz="3200">
                <a:solidFill>
                  <a:schemeClr val="tx1"/>
                </a:solidFill>
                <a:latin typeface="Verdana" panose="020B0604030504040204" pitchFamily="34" charset="0"/>
              </a:rPr>
              <a:t>O Significado da Administração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1FEA4B8-BD13-4DA3-B3A5-3F701001F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6" y="6286501"/>
            <a:ext cx="595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>
                <a:solidFill>
                  <a:schemeClr val="tx1"/>
                </a:solidFill>
              </a:rPr>
              <a:t>				Fonte: Maximiano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181824-1A87-4C38-928F-3C9324E6FC6E}"/>
              </a:ext>
            </a:extLst>
          </p:cNvPr>
          <p:cNvSpPr txBox="1"/>
          <p:nvPr/>
        </p:nvSpPr>
        <p:spPr>
          <a:xfrm>
            <a:off x="0" y="6469857"/>
            <a:ext cx="4156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Agradecimentos à profa. Silvia </a:t>
            </a:r>
            <a:r>
              <a:rPr lang="pt-BR" sz="1400" i="1" dirty="0" err="1"/>
              <a:t>Zilber</a:t>
            </a:r>
            <a:r>
              <a:rPr lang="pt-BR" sz="1400" i="1" dirty="0"/>
              <a:t> pelo slide!</a:t>
            </a:r>
          </a:p>
        </p:txBody>
      </p:sp>
    </p:spTree>
    <p:extLst>
      <p:ext uri="{BB962C8B-B14F-4D97-AF65-F5344CB8AC3E}">
        <p14:creationId xmlns:p14="http://schemas.microsoft.com/office/powerpoint/2010/main" val="397840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354BABC5-0A60-477A-97B5-D1740CB1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Conceitos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035637B-2EA8-41F7-AC48-B38FB3360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Administração</a:t>
            </a:r>
          </a:p>
          <a:p>
            <a:endParaRPr lang="pt-BR" altLang="en-US"/>
          </a:p>
          <a:p>
            <a:r>
              <a:rPr lang="pt-BR" altLang="en-US"/>
              <a:t>Processo de trabalhar com pessoas e recursos para realizar as metas organizacionais (Bateman e Snell, 2006)</a:t>
            </a:r>
          </a:p>
          <a:p>
            <a:r>
              <a:rPr lang="pt-BR" altLang="en-US"/>
              <a:t>Bons administradores: eficiência e eficácia</a:t>
            </a:r>
          </a:p>
          <a:p>
            <a:endParaRPr lang="pt-BR" alt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CC1894-6DE8-42FA-B270-A6EA68357AD2}"/>
              </a:ext>
            </a:extLst>
          </p:cNvPr>
          <p:cNvSpPr txBox="1"/>
          <p:nvPr/>
        </p:nvSpPr>
        <p:spPr>
          <a:xfrm>
            <a:off x="2693773" y="6488668"/>
            <a:ext cx="4156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Agradecimentos à profa. Silvia </a:t>
            </a:r>
            <a:r>
              <a:rPr lang="pt-BR" sz="1400" i="1" dirty="0" err="1"/>
              <a:t>Zilber</a:t>
            </a:r>
            <a:r>
              <a:rPr lang="pt-BR" sz="1400" i="1" dirty="0"/>
              <a:t> pelo slide!</a:t>
            </a:r>
          </a:p>
        </p:txBody>
      </p:sp>
    </p:spTree>
    <p:extLst>
      <p:ext uri="{BB962C8B-B14F-4D97-AF65-F5344CB8AC3E}">
        <p14:creationId xmlns:p14="http://schemas.microsoft.com/office/powerpoint/2010/main" val="40168445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8C81654-D9B8-4DB9-B6E0-F3005AB10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 relação à figura jurídica, as organizações podem ser: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F847C4-5AF7-44FE-BFEF-BCA044DE8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Organizações privadas com fins lucrativos</a:t>
            </a:r>
            <a:br>
              <a:rPr lang="pt-BR" altLang="en-US"/>
            </a:br>
            <a:r>
              <a:rPr lang="pt-BR" altLang="en-US"/>
              <a:t>		(Primeiro Setor)</a:t>
            </a:r>
          </a:p>
          <a:p>
            <a:r>
              <a:rPr lang="pt-BR" altLang="en-US"/>
              <a:t>Organizações governamentais </a:t>
            </a:r>
            <a:br>
              <a:rPr lang="pt-BR" altLang="en-US"/>
            </a:br>
            <a:r>
              <a:rPr lang="pt-BR" altLang="en-US"/>
              <a:t>		(Segundo Setor)</a:t>
            </a:r>
          </a:p>
          <a:p>
            <a:r>
              <a:rPr lang="pt-BR" altLang="en-US"/>
              <a:t>Organizações privadas sem fins lucrativos</a:t>
            </a:r>
            <a:br>
              <a:rPr lang="pt-BR" altLang="en-US"/>
            </a:br>
            <a:r>
              <a:rPr lang="pt-BR" altLang="en-US"/>
              <a:t>ou não-governamentais </a:t>
            </a:r>
            <a:br>
              <a:rPr lang="pt-BR" altLang="en-US"/>
            </a:br>
            <a:r>
              <a:rPr lang="pt-BR" altLang="en-US"/>
              <a:t>		(Terceiro Setor)</a:t>
            </a:r>
          </a:p>
          <a:p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7F0C10-A5E3-41C6-ADA4-0EF756A72BD5}"/>
              </a:ext>
            </a:extLst>
          </p:cNvPr>
          <p:cNvSpPr txBox="1"/>
          <p:nvPr/>
        </p:nvSpPr>
        <p:spPr>
          <a:xfrm>
            <a:off x="2693773" y="6488668"/>
            <a:ext cx="4156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Agradecimentos à profa. Silvia </a:t>
            </a:r>
            <a:r>
              <a:rPr lang="pt-BR" sz="1400" i="1" dirty="0" err="1"/>
              <a:t>Zilber</a:t>
            </a:r>
            <a:r>
              <a:rPr lang="pt-BR" sz="1400" i="1" dirty="0"/>
              <a:t> pelo slide!</a:t>
            </a:r>
          </a:p>
        </p:txBody>
      </p:sp>
    </p:spTree>
    <p:extLst>
      <p:ext uri="{BB962C8B-B14F-4D97-AF65-F5344CB8AC3E}">
        <p14:creationId xmlns:p14="http://schemas.microsoft.com/office/powerpoint/2010/main" val="6523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625F0D9-BA87-4BB5-8A49-319BA4227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Setores da economia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99F3E21-85F1-45DB-9B9B-C0A80F1B7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/>
              <a:t>Setor primário</a:t>
            </a:r>
          </a:p>
          <a:p>
            <a:pPr lvl="1"/>
            <a:r>
              <a:rPr lang="pt-BR" altLang="en-US" dirty="0"/>
              <a:t>Agricultura, pecuária, mineração</a:t>
            </a:r>
          </a:p>
          <a:p>
            <a:r>
              <a:rPr lang="pt-BR" altLang="en-US" dirty="0"/>
              <a:t>Setor secundário</a:t>
            </a:r>
          </a:p>
          <a:p>
            <a:pPr lvl="1"/>
            <a:r>
              <a:rPr lang="pt-BR" altLang="en-US" dirty="0"/>
              <a:t>Indústria (transformação)</a:t>
            </a:r>
          </a:p>
          <a:p>
            <a:r>
              <a:rPr lang="pt-BR" altLang="en-US" dirty="0"/>
              <a:t>Setor terciário</a:t>
            </a:r>
          </a:p>
          <a:p>
            <a:pPr lvl="1"/>
            <a:r>
              <a:rPr lang="pt-BR" altLang="en-US" dirty="0"/>
              <a:t>Comércio e serviços (bancos, diversões, segurança, saúde, turismo, cultura, </a:t>
            </a:r>
            <a:r>
              <a:rPr lang="pt-BR" altLang="en-US" dirty="0" err="1"/>
              <a:t>etc</a:t>
            </a:r>
            <a:r>
              <a:rPr lang="pt-BR" altLang="en-US" dirty="0"/>
              <a:t>)		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F9C7FF-982B-43F3-ACBF-3AD05BDDA16C}"/>
              </a:ext>
            </a:extLst>
          </p:cNvPr>
          <p:cNvSpPr txBox="1"/>
          <p:nvPr/>
        </p:nvSpPr>
        <p:spPr>
          <a:xfrm>
            <a:off x="2693773" y="6488668"/>
            <a:ext cx="4156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Agradecimentos à profa. Silvia </a:t>
            </a:r>
            <a:r>
              <a:rPr lang="pt-BR" sz="1400" i="1" dirty="0" err="1"/>
              <a:t>Zilber</a:t>
            </a:r>
            <a:r>
              <a:rPr lang="pt-BR" sz="1400" i="1" dirty="0"/>
              <a:t> pelo slide!</a:t>
            </a:r>
          </a:p>
        </p:txBody>
      </p:sp>
    </p:spTree>
    <p:extLst>
      <p:ext uri="{BB962C8B-B14F-4D97-AF65-F5344CB8AC3E}">
        <p14:creationId xmlns:p14="http://schemas.microsoft.com/office/powerpoint/2010/main" val="392804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40</TotalTime>
  <Words>391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Trebuchet MS</vt:lpstr>
      <vt:lpstr>Verdana</vt:lpstr>
      <vt:lpstr>Wingdings</vt:lpstr>
      <vt:lpstr>Tipo de Madeira</vt:lpstr>
      <vt:lpstr>Princípios de administração</vt:lpstr>
      <vt:lpstr>Processo construtivista de ensino-aprendizagem</vt:lpstr>
      <vt:lpstr>Apresentação do PowerPoint</vt:lpstr>
      <vt:lpstr>Apresentação do PowerPoint</vt:lpstr>
      <vt:lpstr>Introdução</vt:lpstr>
      <vt:lpstr>Apresentação do PowerPoint</vt:lpstr>
      <vt:lpstr>Conceitos</vt:lpstr>
      <vt:lpstr>Com relação à figura jurídica, as organizações podem ser:</vt:lpstr>
      <vt:lpstr>Setores da economia</vt:lpstr>
      <vt:lpstr>Sobre a área de administração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administração</dc:title>
  <dc:creator>Patricia Muritiba</dc:creator>
  <cp:lastModifiedBy>Patricia Muritiba</cp:lastModifiedBy>
  <cp:revision>7</cp:revision>
  <dcterms:created xsi:type="dcterms:W3CDTF">2017-09-19T14:13:40Z</dcterms:created>
  <dcterms:modified xsi:type="dcterms:W3CDTF">2017-09-19T16:42:44Z</dcterms:modified>
</cp:coreProperties>
</file>