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/0KvCQn/AP27w8YE0op77c9ux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1ACD42-0A44-41DB-B59B-213145A94CF3}">
  <a:tblStyle styleId="{1D1ACD42-0A44-41DB-B59B-213145A94CF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abb04ffe8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abb04ff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abb04ff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abb04ffe8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8" name="Google Shape;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5" name="Google Shape;3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statistics.laerd.com/statistical-guides/pearson-correlation-coefficient-statistical-guide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hyperlink" Target="https://americanlegislatures.com/data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COVID-19 BY THE NUMBERS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MICHAEL BRADBERRY, ERIK LOCKWOOD, AND NEIL VORA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/>
          <p:nvPr/>
        </p:nvSpPr>
        <p:spPr>
          <a:xfrm>
            <a:off x="1122775" y="5745350"/>
            <a:ext cx="4308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7518150" y="1979425"/>
            <a:ext cx="43089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r</a:t>
            </a: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-value = -0.06, r-squared = 0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Weak, negative correlation between # of ICU Beds per capita and numbers of deaths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Though ICU beds undoubtedly have saved some lives, the virus still can prove fatal even with intensive care.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Other factors like age, pre-existing health disorders, immune system deficiency, and sheer number of cases all factor into virus deaths.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This variable will likely prove more impactful if hospitals begin to reach capacity constraints.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2398475" y="264475"/>
            <a:ext cx="83901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Do more ICU beds translate into fewer virus deaths?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088" y="955075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bb04ffe8_2_3"/>
          <p:cNvSpPr txBox="1"/>
          <p:nvPr>
            <p:ph type="title"/>
          </p:nvPr>
        </p:nvSpPr>
        <p:spPr>
          <a:xfrm>
            <a:off x="913475" y="153422"/>
            <a:ext cx="10364400" cy="95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does population density relate to virus spread?</a:t>
            </a:r>
            <a:endParaRPr sz="2400"/>
          </a:p>
        </p:txBody>
      </p:sp>
      <p:pic>
        <p:nvPicPr>
          <p:cNvPr id="262" name="Google Shape;262;g8abb04ffe8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25" y="929225"/>
            <a:ext cx="5110125" cy="51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8abb04ffe8_2_3"/>
          <p:cNvSpPr txBox="1"/>
          <p:nvPr/>
        </p:nvSpPr>
        <p:spPr>
          <a:xfrm>
            <a:off x="7302250" y="2143400"/>
            <a:ext cx="40965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r-value = 0.83, r-squared = 0.69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Strong correlation shown between population density by county and # of confirmed cases as anticipated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913775" y="851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CONCLUSION/RESULTS</a:t>
            </a:r>
            <a:endParaRPr/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914075" y="1464475"/>
            <a:ext cx="10363800" cy="4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WEATHER, AGE, TESTING DENSITY, ICU BEDS</a:t>
            </a:r>
            <a:endParaRPr/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VARIABILITY (r^2) IN CASES &amp; MORTALITY PROVED TO BE VERY WEAKLY IMPACTED BY THESE VARIABLES</a:t>
            </a:r>
            <a:endParaRPr sz="1600"/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LIMITATIONS</a:t>
            </a:r>
            <a:endParaRPr sz="1600"/>
          </a:p>
          <a:p>
            <a:pPr indent="-3302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STATE LEVEL DATA</a:t>
            </a:r>
            <a:endParaRPr sz="1400"/>
          </a:p>
          <a:p>
            <a:pPr indent="-3302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400"/>
              <a:t>LACK OF LARGER BIN STRATIFICATION</a:t>
            </a:r>
            <a:endParaRPr sz="14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POLICY DECISIONS/GOVERNMENTAL FACTORS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POLITICAL POLARIZATION MAY HAVE SOME IMPACT ON STATE GOVERNMENT’S RESPONSE TO COVID-19.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STATE PER-CAPITA DEBT MAY HAVE A MODERATE IMPACT ON PER-CAPITA MORTALITY RATES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STATES WITH A HIGHER TOLERANCE FOR DEBT MAY BE WILLING TO EXTEND BUSINESS LOCKDOWNS LONGER</a:t>
            </a:r>
            <a:endParaRPr sz="16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POPULATION DENSITY</a:t>
            </a:r>
            <a:endParaRPr/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AS HYPOTHESIZED, POPULATION DENSITY PROVED AS A LEADING IMPACTFUL FACTOR IN OVERALL VIRUS CASE NUMBERS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913777" y="2355942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FUN EXTRAS </a:t>
            </a:r>
            <a:br>
              <a:rPr lang="en-US"/>
            </a:br>
            <a:r>
              <a:rPr lang="en-US"/>
              <a:t>(PRACTICAL APPLICATIONS OF THE DATA)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HOW WE GOT HERE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WHY DID WE CHOOSE COVID 19?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PERSONAL IMPACT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DATA AVAILABILITY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COMPARE FINDINGS TO WHAT IS BEING SAID PUBLICLY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WHAT QUESTIONS WERE WE TRYING TO ANSWER?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WHICH FACTORS OF A GEOGRAPHIC REGION CORRELATE WITH A HIGHER CHANCE OF NEGATIVE OUTCOMES FROM COVID-19?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DOES THE AVAILABLE DATA AND ANALYSIS ALIGN WITH WHAT IS BEING SAID PUBLICLY?</a:t>
            </a:r>
            <a:endParaRPr sz="1200"/>
          </a:p>
          <a:p>
            <a:pPr indent="-190500" lvl="0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PIVOTING</a:t>
            </a:r>
            <a:endParaRPr sz="1200"/>
          </a:p>
          <a:p>
            <a:pPr indent="-1905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COUNTY LEVEL ANALYSIS TO STATE LEVEL</a:t>
            </a:r>
            <a:endParaRPr sz="1200"/>
          </a:p>
          <a:p>
            <a:pPr indent="-1905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POLICY DECISION IMPACTS</a:t>
            </a:r>
            <a:endParaRPr sz="1200"/>
          </a:p>
          <a:p>
            <a:pPr indent="-1524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63" name="Google Shape;163;p2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WHAT VARIABLES DID WE CHOOSE TO STUDY?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INDEPENDENT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WEATHER (TEMPERATURE)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AGE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TESTING DENSITY/CAPACITY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POLICY DECISIONS/GOVERNMENTAL FACTORS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POPULATION DENSITY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HOSPITAL BED DENSITY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DEPENDENT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# OF CASES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# OF DEATHS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MORTALITY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000"/>
              <a:t>GOVERNMENTAL RESPONSE 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DATA EXPLORATION AND CLEANUP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913774" y="1713470"/>
            <a:ext cx="10363826" cy="4077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DATA SOURCES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JOHNS HOPKINS COVID-19 DATA VIA GITHUB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NEW YORK TIMES ENRICHED COVID-19 DATASET VIA KAGGLE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GEOGRAPHIC CENSUS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GEOGRAPHIC WEATHER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LOCAL GOVERNMENTAL DATA AND DEMOGRAPHIC STATISTICS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STATE GOVERNORS WEBSITES (40+ DIFFERENT SETS OF STATE DATA)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Shor, Boris and Nolan McCarty. “The Ideological Mapping of American Legislatures.” The American Political Science Review 105.3 (2011): 530–551. http://americanlegislatures.com/data/</a:t>
            </a:r>
            <a:endParaRPr sz="989"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Jordan, Marty P. and Matt Grossmann. 2020. The Correlates of State Policy Project v2.2. East Lansing, MI: Institute for Public Policy and Social Research (IPPSR).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89"/>
          </a:p>
          <a:p>
            <a:pPr indent="-165734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89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-US" sz="1100"/>
              <a:t>CHALLENGES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GRANULARITY OF DATA AVAILABLE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EASE OF GATHERING AND AGGREGATING DATA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89"/>
              <a:buChar char="•"/>
            </a:pPr>
            <a:r>
              <a:rPr lang="en-US" sz="989"/>
              <a:t>OVERALL CHALLENGES OF FINDING RELEVANT DATA FOR AN EMERGENT PHENOMENON</a:t>
            </a:r>
            <a:endParaRPr sz="98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HYPOTHESES</a:t>
            </a:r>
            <a:endParaRPr/>
          </a:p>
        </p:txBody>
      </p:sp>
      <p:graphicFrame>
        <p:nvGraphicFramePr>
          <p:cNvPr id="175" name="Google Shape;175;p4"/>
          <p:cNvGraphicFramePr/>
          <p:nvPr/>
        </p:nvGraphicFramePr>
        <p:xfrm>
          <a:off x="2265404" y="21403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{1D1ACD42-0A44-41DB-B59B-213145A94CF3}</a:tableStyleId>
              </a:tblPr>
              <a:tblGrid>
                <a:gridCol w="3031525"/>
                <a:gridCol w="2125350"/>
                <a:gridCol w="2504300"/>
              </a:tblGrid>
              <a:tr h="60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VARIABLE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(AS THESE INCREASE…)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IMPACT ON # OF CASES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IMPACT ON # OF DEATHS/MORTALITY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WEATHER (TEMPERATURE)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TESTING DENSITY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CONSERVATIVE ACTIONS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AGGRESSIVE ACTIONS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POPULATION DENSITY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HOSPITAL BED CAPACITY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6" name="Google Shape;176;p4"/>
          <p:cNvSpPr/>
          <p:nvPr/>
        </p:nvSpPr>
        <p:spPr>
          <a:xfrm>
            <a:off x="8686793" y="6136344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4"/>
          <p:cNvSpPr/>
          <p:nvPr/>
        </p:nvSpPr>
        <p:spPr>
          <a:xfrm rot="10800000">
            <a:off x="6363728" y="2940605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4"/>
          <p:cNvSpPr/>
          <p:nvPr/>
        </p:nvSpPr>
        <p:spPr>
          <a:xfrm rot="10800000">
            <a:off x="8682681" y="2940605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4"/>
          <p:cNvSpPr/>
          <p:nvPr/>
        </p:nvSpPr>
        <p:spPr>
          <a:xfrm rot="10800000">
            <a:off x="6363729" y="3489292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4"/>
          <p:cNvSpPr/>
          <p:nvPr/>
        </p:nvSpPr>
        <p:spPr>
          <a:xfrm rot="10800000">
            <a:off x="8674439" y="3486044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4"/>
          <p:cNvSpPr/>
          <p:nvPr/>
        </p:nvSpPr>
        <p:spPr>
          <a:xfrm rot="10800000">
            <a:off x="6363723" y="4070317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8674438" y="4074227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4"/>
          <p:cNvSpPr/>
          <p:nvPr/>
        </p:nvSpPr>
        <p:spPr>
          <a:xfrm rot="10800000">
            <a:off x="6363726" y="4532618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4"/>
          <p:cNvSpPr/>
          <p:nvPr/>
        </p:nvSpPr>
        <p:spPr>
          <a:xfrm rot="10800000">
            <a:off x="8682681" y="4531746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363714" y="5131785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8674437" y="5131785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4"/>
          <p:cNvSpPr/>
          <p:nvPr/>
        </p:nvSpPr>
        <p:spPr>
          <a:xfrm rot="10800000">
            <a:off x="6363723" y="5627270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4"/>
          <p:cNvSpPr/>
          <p:nvPr/>
        </p:nvSpPr>
        <p:spPr>
          <a:xfrm rot="10800000">
            <a:off x="8682680" y="5587911"/>
            <a:ext cx="436605" cy="2965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6287519" y="6195593"/>
            <a:ext cx="589011" cy="123567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2276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DATA SUMMARY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913774" y="1647568"/>
            <a:ext cx="10363825" cy="4843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BY STATE: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025" y="2536775"/>
            <a:ext cx="10363825" cy="22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542200" y="0"/>
            <a:ext cx="108807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wentieth Century"/>
              <a:buNone/>
            </a:pPr>
            <a:r>
              <a:rPr lang="en-US" sz="3240"/>
              <a:t>AGE, TESTING DENSITY, AND TEMPERATURE (STATE LEVEL)</a:t>
            </a:r>
            <a:endParaRPr sz="3240"/>
          </a:p>
        </p:txBody>
      </p:sp>
      <p:pic>
        <p:nvPicPr>
          <p:cNvPr id="202" name="Google Shape;20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9875"/>
            <a:ext cx="37437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38850"/>
            <a:ext cx="36861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0475" y="1499425"/>
            <a:ext cx="3815559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8200" y="4138850"/>
            <a:ext cx="3905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900" y="1499425"/>
            <a:ext cx="3620467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9864" y="4094938"/>
            <a:ext cx="3867049" cy="261566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/>
        </p:nvSpPr>
        <p:spPr>
          <a:xfrm>
            <a:off x="1585500" y="1082175"/>
            <a:ext cx="877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AGE</a:t>
            </a:r>
            <a:endParaRPr b="1" u="sng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8631075" y="1082175"/>
            <a:ext cx="28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TESTING DENSITY</a:t>
            </a:r>
            <a:endParaRPr b="1" u="sng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4766617" y="1082175"/>
            <a:ext cx="2855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TEMPERATURE</a:t>
            </a:r>
            <a:endParaRPr b="1" u="sng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bb04ffe8_0_18"/>
          <p:cNvSpPr txBox="1"/>
          <p:nvPr>
            <p:ph type="title"/>
          </p:nvPr>
        </p:nvSpPr>
        <p:spPr>
          <a:xfrm>
            <a:off x="913775" y="618522"/>
            <a:ext cx="10364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40"/>
              <a:t>AGE, TESTING DENSITY, AND TEMPERATURE (STATE LEVEL)</a:t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g8abb04ffe8_0_18"/>
          <p:cNvGraphicFramePr/>
          <p:nvPr/>
        </p:nvGraphicFramePr>
        <p:xfrm>
          <a:off x="418179" y="1645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{1D1ACD42-0A44-41DB-B59B-213145A94CF3}</a:tableStyleId>
              </a:tblPr>
              <a:tblGrid>
                <a:gridCol w="2373175"/>
                <a:gridCol w="1663775"/>
                <a:gridCol w="1663775"/>
                <a:gridCol w="1960450"/>
              </a:tblGrid>
              <a:tr h="60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VARIABLES BEING ANALYZED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R-VALUE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R-SQUARED VALUE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LINEAR EQUATION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highlight>
                            <a:srgbClr val="E06666"/>
                          </a:highlight>
                        </a:rPr>
                        <a:t>AGE V CASES PER DAY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-.0476</a:t>
                      </a:r>
                      <a:endParaRPr sz="1600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.0023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y = -11.28x +855.5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AGE V MORTALITY %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.0165</a:t>
                      </a:r>
                      <a:endParaRPr sz="1600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.0165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y = .11x - 0.54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highlight>
                            <a:srgbClr val="FFFF00"/>
                          </a:highlight>
                        </a:rPr>
                        <a:t>TESTING DENSITY V </a:t>
                      </a: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CASES PER DAY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.3664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.1342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y = .07x -141.15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TESTING DENSITY V MORTALITY %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.341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.1163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y = .0002x +2.27</a:t>
                      </a:r>
                      <a:endParaRPr sz="1600" u="none" cap="none" strike="noStrike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TEMPERATURE V CASES PER DAY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.0661</a:t>
                      </a:r>
                      <a:endParaRPr sz="1600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.0044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y = 3.90x +185.05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5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TEMPERATURE V MORTALITY %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-.1298</a:t>
                      </a:r>
                      <a:endParaRPr sz="1600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.0168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E06666"/>
                          </a:highlight>
                        </a:rPr>
                        <a:t>y = -.28x +5.52</a:t>
                      </a:r>
                      <a:endParaRPr sz="1600" u="none" cap="none" strike="noStrike">
                        <a:highlight>
                          <a:srgbClr val="E06666"/>
                        </a:highlight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7" name="Google Shape;217;g8abb04ffe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00" y="1759838"/>
            <a:ext cx="37909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8abb04ffe8_0_18"/>
          <p:cNvSpPr txBox="1"/>
          <p:nvPr/>
        </p:nvSpPr>
        <p:spPr>
          <a:xfrm>
            <a:off x="8231200" y="3465250"/>
            <a:ext cx="2395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from: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Pearson Coefficient Meaning</a:t>
            </a:r>
            <a:endParaRPr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1242900" y="437475"/>
            <a:ext cx="10011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Political Polarization vs. State Action to fight Covid-19</a:t>
            </a:r>
            <a:endParaRPr/>
          </a:p>
        </p:txBody>
      </p:sp>
      <p:pic>
        <p:nvPicPr>
          <p:cNvPr id="224" name="Google Shape;2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50" y="1113650"/>
            <a:ext cx="3997750" cy="22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036" y="3438670"/>
            <a:ext cx="3997754" cy="2265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/>
        </p:nvSpPr>
        <p:spPr>
          <a:xfrm>
            <a:off x="4827450" y="6505575"/>
            <a:ext cx="2537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741B47"/>
                </a:solidFill>
                <a:hlinkClick r:id="rId5"/>
              </a:rPr>
              <a:t>https://americanlegislatures.com/data/</a:t>
            </a:r>
            <a:endParaRPr>
              <a:solidFill>
                <a:srgbClr val="741B4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195350" y="1471150"/>
            <a:ext cx="1977000" cy="4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Graphs </a:t>
            </a:r>
            <a:r>
              <a:rPr b="1" i="1"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&amp; </a:t>
            </a:r>
            <a:r>
              <a:rPr b="1" i="1"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to the left show the average level of political polarization between 2012 and 2016 within State Senate and House chambers respectively on the y axis. The x axis reflects the cumulative number of days between the first case in a state and that state’s implementation of a shelter-in-place order. Correlation Coefficients of 0.35 and0.39 respectively indicate some positive correlation between degree of polarization and lag time in implementing a shelter in place order. It appears that as polarization increases delay in implementation of a shelter in place order also increases.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0250900" y="1113650"/>
            <a:ext cx="17481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Graphs </a:t>
            </a:r>
            <a:r>
              <a:rPr b="1" i="1"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1" i="1"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to the right show the same y axis scale of political polarization however the x axis of these graphs reflects the cumulative number of Covid-19 tests conducted per 100k people. Here, correlation coefficients of -0.46 and -0.41 respectively indicate a moderate strength of negative correlation between political polarization and state testing levels. it appears that as polarization increases level of testing decreases.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2172050" y="791750"/>
            <a:ext cx="3997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Political Polarization vs. Policy Implementation Lag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7"/>
          <p:cNvSpPr txBox="1"/>
          <p:nvPr/>
        </p:nvSpPr>
        <p:spPr>
          <a:xfrm>
            <a:off x="6253137" y="791750"/>
            <a:ext cx="3997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Political Polarization vs. State Testing Per-Capita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2172350" y="2981488"/>
            <a:ext cx="37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endParaRPr b="1" i="1" sz="17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2162650" y="5315825"/>
            <a:ext cx="37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endParaRPr b="1" i="1" sz="17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2096150" y="5627850"/>
            <a:ext cx="53376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Twentieth Century"/>
                <a:ea typeface="Twentieth Century"/>
                <a:cs typeface="Twentieth Century"/>
                <a:sym typeface="Twentieth Century"/>
              </a:rPr>
              <a:t>CONCLUSION: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If the lag time to, and magnitude of, Covid-19 response policy </a:t>
            </a: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is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taken as a measure of government 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effectiveness then the moderate strength of correlation on the above graphs indicates that political polarization may have some negative impact on a state’s Covid-19 response effectiveness.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4" name="Google Shape;23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3175" y="3438675"/>
            <a:ext cx="3997750" cy="22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3150" y="1113650"/>
            <a:ext cx="3997750" cy="22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7"/>
          <p:cNvSpPr txBox="1"/>
          <p:nvPr/>
        </p:nvSpPr>
        <p:spPr>
          <a:xfrm>
            <a:off x="6253175" y="2991188"/>
            <a:ext cx="37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endParaRPr b="1" i="1" sz="17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6253175" y="5315825"/>
            <a:ext cx="379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A64D7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 b="1" i="1" sz="1700">
              <a:solidFill>
                <a:srgbClr val="A64D7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1187100" y="582725"/>
            <a:ext cx="9817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State Debt per Capita vs. Business Closures &amp; Deaths</a:t>
            </a:r>
            <a:endParaRPr/>
          </a:p>
        </p:txBody>
      </p:sp>
      <p:pic>
        <p:nvPicPr>
          <p:cNvPr id="243" name="Google Shape;2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175" y="1353575"/>
            <a:ext cx="4315802" cy="30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3023" y="1353578"/>
            <a:ext cx="4315802" cy="30497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1403175" y="1030925"/>
            <a:ext cx="4315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State Deaths vs Debt (Normalized for Population)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6473025" y="1030925"/>
            <a:ext cx="4315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of Lockdown vs State Per-Capita Debt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1403175" y="4403350"/>
            <a:ext cx="4315800" cy="18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The above chart reflects state deaths </a:t>
            </a:r>
            <a:r>
              <a:rPr lang="en-US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per-capita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along the y axis and state debt per-capita along the x axis. a correlation coefficient of 0.67 indicates a moderately strong positive correlation between the indebtedness of a state and the number of deaths when both debt and deaths are normalized for differences in state population. 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wentieth Century"/>
                <a:ea typeface="Twentieth Century"/>
                <a:cs typeface="Twentieth Century"/>
                <a:sym typeface="Twentieth Century"/>
              </a:rPr>
              <a:t>(The correlation coefficient between a state’s absolute level of debt and per-capita deaths is 0.57 and the correlation coefficient between a state’s per-capita debt and total deaths is 0.38.)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6473025" y="4404100"/>
            <a:ext cx="43158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There appears to be a moderate positive correlation between the 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of a state’s lockdown and a states per-capita debt. Originally we hypothesized that states with more debt would be inclined to enact more brief lockdowns to mitigate further economic damage resulting in a negative correlation. However the opposite direction of correlation suggests an interesting counterfactual hypothesis that states with a higher 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tolerance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for debt may be willing to enact longer 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duration</a:t>
            </a:r>
            <a:r>
              <a:rPr lang="en-US" sz="1200">
                <a:latin typeface="Twentieth Century"/>
                <a:ea typeface="Twentieth Century"/>
                <a:cs typeface="Twentieth Century"/>
                <a:sym typeface="Twentieth Century"/>
              </a:rPr>
              <a:t> lockdowns in spite of potential economic costs.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2020-06-24T21:30:06Z</dcterms:created>
  <dc:creator>Neil Vora</dc:creator>
</cp:coreProperties>
</file>