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9" r:id="rId5"/>
    <p:sldId id="270" r:id="rId6"/>
    <p:sldId id="260" r:id="rId7"/>
    <p:sldId id="264" r:id="rId8"/>
    <p:sldId id="265" r:id="rId9"/>
    <p:sldId id="266" r:id="rId10"/>
    <p:sldId id="267" r:id="rId11"/>
    <p:sldId id="268" r:id="rId12"/>
    <p:sldId id="269" r:id="rId13"/>
    <p:sldId id="262" r:id="rId14"/>
  </p:sldIdLst>
  <p:sldSz cx="11520488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362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5" d="100"/>
          <a:sy n="115" d="100"/>
        </p:scale>
        <p:origin x="636" y="102"/>
      </p:cViewPr>
      <p:guideLst>
        <p:guide orient="horz" pos="2041"/>
        <p:guide pos="362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364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081961E-4506-4167-8000-337814AB4D3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19D937-8B4C-411F-8E8A-90FF9EB6674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E8F591-A1E8-457D-A045-8D5DBD73BFB6}" type="datetimeFigureOut">
              <a:rPr lang="en-US" smtClean="0"/>
              <a:t>12.06.2021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00040F-8146-4756-A6C4-90C234C9409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600" dirty="0">
                <a:solidFill>
                  <a:srgbClr val="00B050"/>
                </a:solidFill>
              </a:rPr>
              <a:t>#SQLSatLA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A67BC-367C-4B23-9FA1-82887F141E2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81780D-78B8-4350-B01C-EA7B904CAEEB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48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CEFAC1-FD04-490D-A990-ECBFF8F7E5BA}" type="datetimeFigureOut">
              <a:rPr lang="en-US" smtClean="0"/>
              <a:t>12.06.2021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400">
                <a:solidFill>
                  <a:srgbClr val="00B050"/>
                </a:solidFill>
              </a:defRPr>
            </a:lvl1pPr>
          </a:lstStyle>
          <a:p>
            <a:r>
              <a:rPr lang="en-US" dirty="0"/>
              <a:t>#SQLSatLA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E2553C-6639-40E2-98B0-00DCA45218D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7360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9907" y="3779838"/>
            <a:ext cx="10800218" cy="2339975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10" name="Picture 9" descr="A picture containing icon&#10;&#10;Description automatically generated">
            <a:extLst>
              <a:ext uri="{FF2B5EF4-FFF2-40B4-BE49-F238E27FC236}">
                <a16:creationId xmlns:a16="http://schemas.microsoft.com/office/drawing/2014/main" id="{D55E459B-DA66-4C96-9FF9-468444E3AA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6934" b="25811"/>
          <a:stretch/>
        </p:blipFill>
        <p:spPr>
          <a:xfrm>
            <a:off x="293716" y="313615"/>
            <a:ext cx="10928465" cy="5852944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</p:pic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61157" y="360588"/>
            <a:ext cx="10799762" cy="1079500"/>
          </a:xfrm>
        </p:spPr>
        <p:txBody>
          <a:bodyPr anchor="t">
            <a:noAutofit/>
          </a:bodyPr>
          <a:lstStyle>
            <a:lvl1pPr algn="l">
              <a:defRPr lang="en-US" sz="4000" b="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97E2290-D773-46C2-A868-25CAA97A19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827" y="-1"/>
            <a:ext cx="4795330" cy="64801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364" y="360363"/>
            <a:ext cx="10799762" cy="5759449"/>
          </a:xfrm>
        </p:spPr>
        <p:txBody>
          <a:bodyPr anchor="ctr"/>
          <a:lstStyle>
            <a:lvl1pPr algn="r">
              <a:defRPr sz="6000" b="0" i="0" cap="none">
                <a:solidFill>
                  <a:schemeClr val="accent1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360363"/>
            <a:ext cx="10800000" cy="5759450"/>
          </a:xfrm>
        </p:spPr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90547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038" y="1439863"/>
            <a:ext cx="5397726" cy="4679950"/>
          </a:xfrm>
        </p:spPr>
        <p:txBody>
          <a:bodyPr r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761038" y="1439863"/>
            <a:ext cx="5399087" cy="4679950"/>
          </a:xfrm>
        </p:spPr>
        <p:txBody>
          <a:bodyPr l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125" y="1439813"/>
            <a:ext cx="10800000" cy="4680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587525" y="1153073"/>
            <a:ext cx="184731" cy="441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68" dirty="0"/>
          </a:p>
        </p:txBody>
      </p:sp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4" r:id="rId4"/>
    <p:sldLayoutId id="2147483656" r:id="rId5"/>
    <p:sldLayoutId id="2147483652" r:id="rId6"/>
    <p:sldLayoutId id="2147483655" r:id="rId7"/>
  </p:sldLayoutIdLst>
  <p:hf sldNum="0" hdr="0" ftr="0" dt="0"/>
  <p:txStyles>
    <p:titleStyle>
      <a:lvl1pPr algn="l" defTabSz="576026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576026" rtl="0" eaLnBrk="1" latinLnBrk="0" hangingPunct="1">
        <a:spcBef>
          <a:spcPct val="20000"/>
        </a:spcBef>
        <a:buFont typeface="Wingdings" charset="2"/>
        <a:buNone/>
        <a:defRPr sz="3600" kern="1200">
          <a:solidFill>
            <a:schemeClr val="tx2"/>
          </a:solidFill>
          <a:latin typeface="+mn-lt"/>
          <a:ea typeface="+mn-ea"/>
          <a:cs typeface="+mn-cs"/>
        </a:defRPr>
      </a:lvl1pPr>
      <a:lvl2pPr marL="576027" indent="0" algn="l" defTabSz="576026" rtl="0" eaLnBrk="1" latinLnBrk="0" hangingPunct="1">
        <a:spcBef>
          <a:spcPct val="20000"/>
        </a:spcBef>
        <a:buFont typeface="Wingdings" charset="2"/>
        <a:buNone/>
        <a:defRPr sz="3200" kern="1200">
          <a:solidFill>
            <a:schemeClr val="tx2"/>
          </a:solidFill>
          <a:latin typeface="+mn-lt"/>
          <a:ea typeface="+mn-ea"/>
          <a:cs typeface="+mn-cs"/>
        </a:defRPr>
      </a:lvl2pPr>
      <a:lvl3pPr marL="1152053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728079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4pPr>
      <a:lvl5pPr marL="2304105" indent="0" algn="l" defTabSz="576026" rtl="0" eaLnBrk="1" latinLnBrk="0" hangingPunct="1">
        <a:spcBef>
          <a:spcPct val="20000"/>
        </a:spcBef>
        <a:buFont typeface="Wingdings" charset="2"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3168145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744171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320197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4896223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76026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52053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728079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304105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2880131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456158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032184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60821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81" userDrawn="1">
          <p15:clr>
            <a:srgbClr val="F26B43"/>
          </p15:clr>
        </p15:guide>
        <p15:guide id="2" pos="3629" userDrawn="1">
          <p15:clr>
            <a:srgbClr val="F26B43"/>
          </p15:clr>
        </p15:guide>
        <p15:guide id="3" pos="7030" userDrawn="1">
          <p15:clr>
            <a:srgbClr val="F26B43"/>
          </p15:clr>
        </p15:guide>
        <p15:guide id="4" pos="227" userDrawn="1">
          <p15:clr>
            <a:srgbClr val="F26B43"/>
          </p15:clr>
        </p15:guide>
        <p15:guide id="5" orient="horz" pos="227" userDrawn="1">
          <p15:clr>
            <a:srgbClr val="F26B43"/>
          </p15:clr>
        </p15:guide>
        <p15:guide id="7" orient="horz" pos="680" userDrawn="1">
          <p15:clr>
            <a:srgbClr val="F26B43"/>
          </p15:clr>
        </p15:guide>
        <p15:guide id="8" orient="horz" pos="907" userDrawn="1">
          <p15:clr>
            <a:srgbClr val="F26B43"/>
          </p15:clr>
        </p15:guide>
        <p15:guide id="9" orient="horz" pos="3855" userDrawn="1">
          <p15:clr>
            <a:srgbClr val="F26B43"/>
          </p15:clr>
        </p15:guide>
        <p15:guide id="10" orient="horz" pos="204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mailto:emo@sqlpass.de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934547" y="3121124"/>
            <a:ext cx="6738100" cy="28443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1656"/>
              </a:spcBef>
              <a:buFont typeface="Arial" panose="020B0604020202020204" pitchFamily="34" charset="0"/>
              <a:buChar char="•"/>
            </a:pPr>
            <a:r>
              <a:rPr lang="de-DE" dirty="0" err="1"/>
              <a:t>Based</a:t>
            </a:r>
            <a:r>
              <a:rPr lang="de-DE" dirty="0"/>
              <a:t> in </a:t>
            </a:r>
            <a:r>
              <a:rPr lang="de-DE" dirty="0" err="1"/>
              <a:t>Munich</a:t>
            </a:r>
            <a:r>
              <a:rPr lang="de-DE" dirty="0"/>
              <a:t>, Germany</a:t>
            </a:r>
          </a:p>
          <a:p>
            <a:pPr marL="285750" indent="-285750">
              <a:spcBef>
                <a:spcPts val="1656"/>
              </a:spcBef>
              <a:buFont typeface="Arial" panose="020B0604020202020204" pitchFamily="34" charset="0"/>
              <a:buChar char="•"/>
            </a:pPr>
            <a:r>
              <a:rPr lang="de-DE" dirty="0"/>
              <a:t>Team Lead at DYMATRIX Consulting Group GmbH</a:t>
            </a:r>
          </a:p>
          <a:p>
            <a:pPr marL="285750" indent="-285750">
              <a:spcBef>
                <a:spcPts val="1656"/>
              </a:spcBef>
              <a:buFont typeface="Arial" panose="020B0604020202020204" pitchFamily="34" charset="0"/>
              <a:buChar char="•"/>
            </a:pPr>
            <a:r>
              <a:rPr lang="de-DE" dirty="0"/>
              <a:t>SQL Server / BI </a:t>
            </a:r>
            <a:r>
              <a:rPr lang="de-DE" dirty="0" err="1"/>
              <a:t>since</a:t>
            </a:r>
            <a:r>
              <a:rPr lang="de-DE" dirty="0"/>
              <a:t> 2008</a:t>
            </a:r>
          </a:p>
          <a:p>
            <a:pPr marL="285750" indent="-285750">
              <a:spcBef>
                <a:spcPts val="1656"/>
              </a:spcBef>
              <a:buFont typeface="Arial" panose="020B0604020202020204" pitchFamily="34" charset="0"/>
              <a:buChar char="•"/>
            </a:pPr>
            <a:r>
              <a:rPr lang="de-DE" dirty="0"/>
              <a:t>PASS Member </a:t>
            </a:r>
            <a:r>
              <a:rPr lang="de-DE" dirty="0" err="1"/>
              <a:t>since</a:t>
            </a:r>
            <a:r>
              <a:rPr lang="de-DE" dirty="0"/>
              <a:t> 2004</a:t>
            </a:r>
          </a:p>
          <a:p>
            <a:pPr marL="285750" indent="-285750">
              <a:spcBef>
                <a:spcPts val="1656"/>
              </a:spcBef>
              <a:buFont typeface="Arial" panose="020B0604020202020204" pitchFamily="34" charset="0"/>
              <a:buChar char="•"/>
            </a:pPr>
            <a:r>
              <a:rPr lang="de-DE" dirty="0"/>
              <a:t>PASS Chapter Leader </a:t>
            </a:r>
            <a:r>
              <a:rPr lang="de-DE" dirty="0" err="1"/>
              <a:t>since</a:t>
            </a:r>
            <a:r>
              <a:rPr lang="de-DE" dirty="0"/>
              <a:t> </a:t>
            </a:r>
            <a:r>
              <a:rPr lang="de-DE" dirty="0" smtClean="0"/>
              <a:t>2016</a:t>
            </a:r>
          </a:p>
          <a:p>
            <a:pPr marL="285750" indent="-285750">
              <a:spcBef>
                <a:spcPts val="1656"/>
              </a:spcBef>
              <a:buFont typeface="Arial" panose="020B0604020202020204" pitchFamily="34" charset="0"/>
              <a:buChar char="•"/>
            </a:pPr>
            <a:r>
              <a:rPr lang="de-DE" dirty="0" err="1" smtClean="0"/>
              <a:t>Almost</a:t>
            </a:r>
            <a:r>
              <a:rPr lang="de-DE" dirty="0" smtClean="0"/>
              <a:t> </a:t>
            </a:r>
            <a:r>
              <a:rPr lang="de-DE" dirty="0" err="1" smtClean="0"/>
              <a:t>booked</a:t>
            </a:r>
            <a:r>
              <a:rPr lang="de-DE" dirty="0" smtClean="0"/>
              <a:t> a </a:t>
            </a:r>
            <a:r>
              <a:rPr lang="de-DE" dirty="0" err="1" smtClean="0"/>
              <a:t>trip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wrong</a:t>
            </a:r>
            <a:r>
              <a:rPr lang="de-DE" dirty="0" smtClean="0"/>
              <a:t> </a:t>
            </a:r>
            <a:r>
              <a:rPr lang="de-DE" dirty="0" err="1" smtClean="0"/>
              <a:t>city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SQL </a:t>
            </a:r>
            <a:r>
              <a:rPr lang="de-DE" dirty="0" err="1" smtClean="0"/>
              <a:t>Saturday</a:t>
            </a:r>
            <a:endParaRPr lang="de-DE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934547" y="1689321"/>
            <a:ext cx="5277092" cy="1240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169863" indent="-1698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/>
              </a:buClr>
              <a:buFont typeface="Arial"/>
              <a:buChar char="•"/>
              <a:defRPr sz="1400" kern="1200">
                <a:solidFill>
                  <a:srgbClr val="595959"/>
                </a:solidFill>
                <a:latin typeface="+mn-lt"/>
                <a:ea typeface="Segoe"/>
                <a:cs typeface="Segoe"/>
              </a:defRPr>
            </a:lvl1pPr>
            <a:lvl2pPr marL="169863" indent="-1698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/>
              </a:buClr>
              <a:buFont typeface="Arial"/>
              <a:buChar char="•"/>
              <a:defRPr lang="en-US" sz="1400" kern="1200">
                <a:solidFill>
                  <a:srgbClr val="595959"/>
                </a:solidFill>
                <a:latin typeface="+mn-lt"/>
                <a:ea typeface="Segoe"/>
                <a:cs typeface="Segoe"/>
              </a:defRPr>
            </a:lvl2pPr>
            <a:lvl3pPr marL="169863" indent="-1698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/>
              </a:buClr>
              <a:buFont typeface="Arial"/>
              <a:buChar char="•"/>
              <a:defRPr lang="en-US" sz="1400" kern="1200">
                <a:solidFill>
                  <a:srgbClr val="595959"/>
                </a:solidFill>
                <a:latin typeface="+mn-lt"/>
                <a:ea typeface="Segoe"/>
                <a:cs typeface="Segoe"/>
              </a:defRPr>
            </a:lvl3pPr>
            <a:lvl4pPr marL="169863" indent="-1698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/>
              </a:buClr>
              <a:buFont typeface="Arial"/>
              <a:buChar char="•"/>
              <a:defRPr lang="en-US" sz="1400" kern="1200">
                <a:solidFill>
                  <a:srgbClr val="595959"/>
                </a:solidFill>
                <a:latin typeface="+mn-lt"/>
                <a:ea typeface="Segoe"/>
                <a:cs typeface="Segoe"/>
              </a:defRPr>
            </a:lvl4pPr>
            <a:lvl5pPr marL="169863" indent="-1698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/>
              </a:buClr>
              <a:buFont typeface="Arial"/>
              <a:buChar char="•"/>
              <a:defRPr lang="en-US" sz="1400" kern="1200">
                <a:solidFill>
                  <a:srgbClr val="595959"/>
                </a:solidFill>
                <a:latin typeface="+mn-lt"/>
                <a:ea typeface="Segoe"/>
                <a:cs typeface="Segoe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Erik Monchen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800" dirty="0">
                <a:hlinkClick r:id="rId2"/>
              </a:rPr>
              <a:t>emo@sqlpass.de</a:t>
            </a:r>
            <a:endParaRPr lang="en-US" sz="2800" dirty="0"/>
          </a:p>
          <a:p>
            <a:pPr marL="0" indent="0">
              <a:buNone/>
            </a:pPr>
            <a:endParaRPr lang="de-DE" sz="2000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697" y="1536700"/>
            <a:ext cx="4591050" cy="4943475"/>
          </a:xfrm>
          <a:prstGeom prst="rect">
            <a:avLst/>
          </a:prstGeom>
        </p:spPr>
      </p:pic>
      <p:sp>
        <p:nvSpPr>
          <p:cNvPr id="7" name="Title 3"/>
          <p:cNvSpPr txBox="1">
            <a:spLocks/>
          </p:cNvSpPr>
          <p:nvPr/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/>
          <a:lstStyle>
            <a:lvl1pPr algn="l" defTabSz="576026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About me</a:t>
            </a:r>
            <a:endParaRPr lang="en-US" dirty="0"/>
          </a:p>
        </p:txBody>
      </p:sp>
      <p:pic>
        <p:nvPicPr>
          <p:cNvPr id="8" name="Picture 2" descr="Twitter – Wikipedia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6458" y="391664"/>
            <a:ext cx="593058" cy="48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010CB97-054A-4347-B3E1-AF1E99AC19E4}"/>
              </a:ext>
            </a:extLst>
          </p:cNvPr>
          <p:cNvSpPr txBox="1">
            <a:spLocks/>
          </p:cNvSpPr>
          <p:nvPr/>
        </p:nvSpPr>
        <p:spPr>
          <a:xfrm>
            <a:off x="5159516" y="451192"/>
            <a:ext cx="4706815" cy="113836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dirty="0" smtClean="0"/>
              <a:t>@</a:t>
            </a:r>
            <a:r>
              <a:rPr lang="it-IT" dirty="0" err="1" smtClean="0"/>
              <a:t>erikmonchen</a:t>
            </a:r>
            <a:endParaRPr lang="it-IT" dirty="0" smtClean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http://bit.ly/emonchen</a:t>
            </a:r>
          </a:p>
        </p:txBody>
      </p:sp>
      <p:pic>
        <p:nvPicPr>
          <p:cNvPr id="10" name="Picture 4" descr="Linkedin - Kostenlose sozialen medien Icons"/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9000" y="1078805"/>
            <a:ext cx="610516" cy="610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194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time!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0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DYMATRIX</a:t>
            </a:r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1467799" y="1847102"/>
            <a:ext cx="7761227" cy="61555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buClr>
                <a:srgbClr val="93D631"/>
              </a:buClr>
              <a:tabLst>
                <a:tab pos="3225800" algn="l"/>
              </a:tabLst>
              <a:defRPr/>
            </a:pPr>
            <a:r>
              <a:rPr lang="en-US" sz="2000" b="1" dirty="0">
                <a:solidFill>
                  <a:srgbClr val="003065"/>
                </a:solidFill>
                <a:cs typeface="Arial" pitchFamily="34" charset="0"/>
              </a:rPr>
              <a:t>Leading solution provider </a:t>
            </a:r>
            <a:r>
              <a:rPr lang="en-US" sz="2000" dirty="0">
                <a:solidFill>
                  <a:srgbClr val="003065"/>
                </a:solidFill>
                <a:cs typeface="Arial" pitchFamily="34" charset="0"/>
              </a:rPr>
              <a:t>for business intelligence, big data analytics &amp; marketing automation / campaign management</a:t>
            </a:r>
            <a:endParaRPr lang="de-DE" sz="2000" dirty="0">
              <a:solidFill>
                <a:srgbClr val="003065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1467799" y="2975328"/>
            <a:ext cx="7091410" cy="61555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buClr>
                <a:srgbClr val="93D631"/>
              </a:buClr>
              <a:tabLst>
                <a:tab pos="3225800" algn="l"/>
              </a:tabLst>
              <a:defRPr/>
            </a:pPr>
            <a:r>
              <a:rPr lang="en-US" sz="2000" b="1" dirty="0">
                <a:solidFill>
                  <a:srgbClr val="003065"/>
                </a:solidFill>
                <a:cs typeface="Arial" pitchFamily="34" charset="0"/>
              </a:rPr>
              <a:t>Everything from a single source </a:t>
            </a:r>
            <a:r>
              <a:rPr lang="en-US" sz="2000" dirty="0">
                <a:solidFill>
                  <a:srgbClr val="003065"/>
                </a:solidFill>
                <a:cs typeface="Arial" pitchFamily="34" charset="0"/>
              </a:rPr>
              <a:t>- consulting, software and implementation through to campaign management as a service</a:t>
            </a:r>
            <a:endParaRPr lang="de-DE" sz="2000" dirty="0">
              <a:solidFill>
                <a:srgbClr val="003065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1467799" y="3939758"/>
            <a:ext cx="6530103" cy="923330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buClr>
                <a:srgbClr val="93D631"/>
              </a:buClr>
              <a:tabLst>
                <a:tab pos="3225800" algn="l"/>
              </a:tabLst>
              <a:defRPr/>
            </a:pPr>
            <a:r>
              <a:rPr lang="en-US" sz="2000" b="1" dirty="0">
                <a:solidFill>
                  <a:srgbClr val="003065"/>
                </a:solidFill>
                <a:cs typeface="Arial" pitchFamily="34" charset="0"/>
              </a:rPr>
              <a:t>Cross-industry know-how </a:t>
            </a:r>
            <a:r>
              <a:rPr lang="en-US" sz="2000" dirty="0">
                <a:solidFill>
                  <a:srgbClr val="003065"/>
                </a:solidFill>
                <a:cs typeface="Arial" pitchFamily="34" charset="0"/>
              </a:rPr>
              <a:t>from over 1,500 projects in medium-sized companies, large DAX-listed companies, specialist providers and market leaders</a:t>
            </a:r>
            <a:endParaRPr lang="de-DE" sz="2000" dirty="0">
              <a:solidFill>
                <a:srgbClr val="003065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1467799" y="5257846"/>
            <a:ext cx="7149197" cy="61555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buClr>
                <a:srgbClr val="93D631"/>
              </a:buClr>
              <a:tabLst>
                <a:tab pos="3225800" algn="l"/>
              </a:tabLst>
              <a:defRPr/>
            </a:pPr>
            <a:r>
              <a:rPr lang="en-US" sz="2000" b="1" dirty="0">
                <a:solidFill>
                  <a:srgbClr val="003065"/>
                </a:solidFill>
                <a:cs typeface="Arial" pitchFamily="34" charset="0"/>
              </a:rPr>
              <a:t>Over 18 years of experience &amp; expertise </a:t>
            </a:r>
            <a:r>
              <a:rPr lang="en-US" sz="2000" dirty="0">
                <a:solidFill>
                  <a:srgbClr val="003065"/>
                </a:solidFill>
                <a:cs typeface="Arial" pitchFamily="34" charset="0"/>
              </a:rPr>
              <a:t>= more than 200 satisfied customers at home and abroad</a:t>
            </a:r>
            <a:endParaRPr lang="de-DE" sz="2000" dirty="0">
              <a:solidFill>
                <a:srgbClr val="003065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375" y="5255234"/>
            <a:ext cx="566494" cy="526647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663" y="3933836"/>
            <a:ext cx="592486" cy="571212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300" y="2938779"/>
            <a:ext cx="643463" cy="584104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013" y="1906215"/>
            <a:ext cx="625875" cy="458298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7911" y="2056524"/>
            <a:ext cx="3009353" cy="3909586"/>
          </a:xfrm>
          <a:prstGeom prst="rect">
            <a:avLst/>
          </a:prstGeom>
        </p:spPr>
      </p:pic>
      <p:grpSp>
        <p:nvGrpSpPr>
          <p:cNvPr id="28" name="Gruppieren 27"/>
          <p:cNvGrpSpPr/>
          <p:nvPr/>
        </p:nvGrpSpPr>
        <p:grpSpPr>
          <a:xfrm>
            <a:off x="8397829" y="3878177"/>
            <a:ext cx="2540168" cy="1717411"/>
            <a:chOff x="9332398" y="3785047"/>
            <a:chExt cx="2540168" cy="1717411"/>
          </a:xfrm>
        </p:grpSpPr>
        <p:sp>
          <p:nvSpPr>
            <p:cNvPr id="29" name="Textfeld 28"/>
            <p:cNvSpPr txBox="1"/>
            <p:nvPr/>
          </p:nvSpPr>
          <p:spPr>
            <a:xfrm>
              <a:off x="9332398" y="3785047"/>
              <a:ext cx="1012160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>
                <a:buClr>
                  <a:srgbClr val="93D631"/>
                </a:buClr>
                <a:tabLst>
                  <a:tab pos="3225800" algn="l"/>
                </a:tabLst>
                <a:defRPr/>
              </a:pPr>
              <a:r>
                <a:rPr lang="de-DE" sz="1400" dirty="0" smtClean="0">
                  <a:solidFill>
                    <a:srgbClr val="003065"/>
                  </a:solidFill>
                  <a:latin typeface="Calibri Light" pitchFamily="34" charset="0"/>
                  <a:cs typeface="Arial" pitchFamily="34" charset="0"/>
                </a:rPr>
                <a:t>Cologne</a:t>
              </a:r>
              <a:endParaRPr lang="de-DE" sz="1400" dirty="0">
                <a:solidFill>
                  <a:srgbClr val="003065"/>
                </a:solidFill>
                <a:latin typeface="Calibri Light" pitchFamily="34" charset="0"/>
                <a:cs typeface="Arial" pitchFamily="34" charset="0"/>
              </a:endParaRPr>
            </a:p>
          </p:txBody>
        </p:sp>
        <p:sp>
          <p:nvSpPr>
            <p:cNvPr id="30" name="Ellipse 29"/>
            <p:cNvSpPr/>
            <p:nvPr/>
          </p:nvSpPr>
          <p:spPr>
            <a:xfrm>
              <a:off x="9788190" y="4007183"/>
              <a:ext cx="110503" cy="110503"/>
            </a:xfrm>
            <a:prstGeom prst="ellipse">
              <a:avLst/>
            </a:prstGeom>
            <a:solidFill>
              <a:srgbClr val="96BE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9978022" y="5093577"/>
              <a:ext cx="1012160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>
                <a:buClr>
                  <a:srgbClr val="93D631"/>
                </a:buClr>
                <a:tabLst>
                  <a:tab pos="3225800" algn="l"/>
                </a:tabLst>
                <a:defRPr/>
              </a:pPr>
              <a:r>
                <a:rPr lang="de-DE" sz="1400" dirty="0">
                  <a:solidFill>
                    <a:srgbClr val="003065"/>
                  </a:solidFill>
                  <a:latin typeface="Calibri Light" pitchFamily="34" charset="0"/>
                  <a:cs typeface="Arial" pitchFamily="34" charset="0"/>
                </a:rPr>
                <a:t>Stuttgart</a:t>
              </a:r>
            </a:p>
          </p:txBody>
        </p:sp>
        <p:sp>
          <p:nvSpPr>
            <p:cNvPr id="32" name="Ellipse 31"/>
            <p:cNvSpPr/>
            <p:nvPr/>
          </p:nvSpPr>
          <p:spPr>
            <a:xfrm>
              <a:off x="10433814" y="4985777"/>
              <a:ext cx="110503" cy="110503"/>
            </a:xfrm>
            <a:prstGeom prst="ellipse">
              <a:avLst/>
            </a:prstGeom>
            <a:solidFill>
              <a:srgbClr val="96BE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Textfeld 32"/>
            <p:cNvSpPr txBox="1"/>
            <p:nvPr/>
          </p:nvSpPr>
          <p:spPr>
            <a:xfrm>
              <a:off x="10860406" y="5140750"/>
              <a:ext cx="1012160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>
                <a:buClr>
                  <a:srgbClr val="93D631"/>
                </a:buClr>
                <a:tabLst>
                  <a:tab pos="3225800" algn="l"/>
                </a:tabLst>
                <a:defRPr/>
              </a:pPr>
              <a:r>
                <a:rPr lang="de-DE" sz="1400" dirty="0" err="1" smtClean="0">
                  <a:solidFill>
                    <a:srgbClr val="003065"/>
                  </a:solidFill>
                  <a:latin typeface="Calibri Light" pitchFamily="34" charset="0"/>
                  <a:cs typeface="Arial" pitchFamily="34" charset="0"/>
                </a:rPr>
                <a:t>Munich</a:t>
              </a:r>
              <a:endParaRPr lang="de-DE" sz="1400" dirty="0">
                <a:solidFill>
                  <a:srgbClr val="003065"/>
                </a:solidFill>
                <a:latin typeface="Calibri Light" pitchFamily="34" charset="0"/>
                <a:cs typeface="Arial" pitchFamily="34" charset="0"/>
              </a:endParaRPr>
            </a:p>
          </p:txBody>
        </p:sp>
        <p:sp>
          <p:nvSpPr>
            <p:cNvPr id="34" name="Ellipse 33"/>
            <p:cNvSpPr/>
            <p:nvPr/>
          </p:nvSpPr>
          <p:spPr>
            <a:xfrm>
              <a:off x="11146420" y="5391955"/>
              <a:ext cx="110503" cy="110503"/>
            </a:xfrm>
            <a:prstGeom prst="ellipse">
              <a:avLst/>
            </a:prstGeom>
            <a:solidFill>
              <a:srgbClr val="96BE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5" name="Textfeld 34"/>
          <p:cNvSpPr txBox="1"/>
          <p:nvPr/>
        </p:nvSpPr>
        <p:spPr>
          <a:xfrm>
            <a:off x="9329019" y="2842188"/>
            <a:ext cx="1012160" cy="21544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buClr>
                <a:srgbClr val="93D631"/>
              </a:buClr>
              <a:tabLst>
                <a:tab pos="3225800" algn="l"/>
              </a:tabLst>
              <a:defRPr/>
            </a:pPr>
            <a:r>
              <a:rPr lang="de-DE" sz="1400" dirty="0">
                <a:solidFill>
                  <a:srgbClr val="003065"/>
                </a:solidFill>
                <a:latin typeface="Calibri Light" pitchFamily="34" charset="0"/>
                <a:cs typeface="Arial" pitchFamily="34" charset="0"/>
              </a:rPr>
              <a:t>Hamburg</a:t>
            </a:r>
          </a:p>
        </p:txBody>
      </p:sp>
      <p:sp>
        <p:nvSpPr>
          <p:cNvPr id="36" name="Ellipse 35"/>
          <p:cNvSpPr/>
          <p:nvPr/>
        </p:nvSpPr>
        <p:spPr>
          <a:xfrm>
            <a:off x="9784811" y="2734388"/>
            <a:ext cx="110503" cy="110503"/>
          </a:xfrm>
          <a:prstGeom prst="ellipse">
            <a:avLst/>
          </a:prstGeom>
          <a:solidFill>
            <a:srgbClr val="96BE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Ellipse 36"/>
          <p:cNvSpPr/>
          <p:nvPr/>
        </p:nvSpPr>
        <p:spPr>
          <a:xfrm rot="21157679">
            <a:off x="9292765" y="3140872"/>
            <a:ext cx="1815350" cy="181534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342900" dist="127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lnSpc>
                <a:spcPct val="75000"/>
              </a:lnSpc>
              <a:buClr>
                <a:srgbClr val="93D631"/>
              </a:buClr>
              <a:tabLst>
                <a:tab pos="3225800" algn="l"/>
              </a:tabLst>
              <a:defRPr/>
            </a:pPr>
            <a:endParaRPr lang="de-DE" sz="1400" dirty="0">
              <a:solidFill>
                <a:srgbClr val="232D3A"/>
              </a:solidFill>
              <a:latin typeface="Calibri Light" pitchFamily="34" charset="0"/>
              <a:cs typeface="Arial" pitchFamily="34" charset="0"/>
            </a:endParaRPr>
          </a:p>
        </p:txBody>
      </p:sp>
      <p:sp>
        <p:nvSpPr>
          <p:cNvPr id="38" name="Textfeld 37"/>
          <p:cNvSpPr txBox="1"/>
          <p:nvPr/>
        </p:nvSpPr>
        <p:spPr>
          <a:xfrm rot="21066038">
            <a:off x="10134926" y="3747585"/>
            <a:ext cx="992046" cy="38779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ct val="90000"/>
              </a:lnSpc>
              <a:buClr>
                <a:srgbClr val="93D631"/>
              </a:buClr>
              <a:tabLst>
                <a:tab pos="3225800" algn="l"/>
              </a:tabLst>
              <a:defRPr/>
            </a:pPr>
            <a:r>
              <a:rPr lang="de-DE" sz="1400" b="1" dirty="0" err="1" smtClean="0">
                <a:solidFill>
                  <a:srgbClr val="003065"/>
                </a:solidFill>
                <a:latin typeface="Calibri" pitchFamily="34" charset="0"/>
                <a:cs typeface="Arial" pitchFamily="34" charset="0"/>
              </a:rPr>
              <a:t>committed</a:t>
            </a:r>
            <a:endParaRPr lang="de-DE" sz="1400" b="1" dirty="0" smtClean="0">
              <a:solidFill>
                <a:srgbClr val="003065"/>
              </a:solidFill>
              <a:latin typeface="Calibri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  <a:buClr>
                <a:srgbClr val="93D631"/>
              </a:buClr>
              <a:tabLst>
                <a:tab pos="3225800" algn="l"/>
              </a:tabLst>
              <a:defRPr/>
            </a:pPr>
            <a:r>
              <a:rPr lang="de-DE" sz="1400" b="1" dirty="0" err="1" smtClean="0">
                <a:solidFill>
                  <a:srgbClr val="003065"/>
                </a:solidFill>
                <a:latin typeface="Calibri" pitchFamily="34" charset="0"/>
                <a:cs typeface="Arial" pitchFamily="34" charset="0"/>
              </a:rPr>
              <a:t>employees</a:t>
            </a:r>
            <a:endParaRPr lang="de-DE" sz="1400" b="1" dirty="0">
              <a:solidFill>
                <a:srgbClr val="003065"/>
              </a:solidFill>
              <a:latin typeface="Calibri" pitchFamily="34" charset="0"/>
              <a:cs typeface="Arial" pitchFamily="34" charset="0"/>
            </a:endParaRPr>
          </a:p>
        </p:txBody>
      </p:sp>
      <p:sp>
        <p:nvSpPr>
          <p:cNvPr id="39" name="Textfeld 38"/>
          <p:cNvSpPr txBox="1"/>
          <p:nvPr/>
        </p:nvSpPr>
        <p:spPr>
          <a:xfrm rot="21066038">
            <a:off x="9382812" y="3797075"/>
            <a:ext cx="866312" cy="58169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90000"/>
              </a:lnSpc>
              <a:buClr>
                <a:srgbClr val="93D631"/>
              </a:buClr>
              <a:tabLst>
                <a:tab pos="3225800" algn="l"/>
              </a:tabLst>
              <a:defRPr/>
            </a:pPr>
            <a:r>
              <a:rPr lang="de-DE" sz="4200" b="1" dirty="0" smtClean="0">
                <a:solidFill>
                  <a:srgbClr val="003065"/>
                </a:solidFill>
                <a:latin typeface="Calibri" pitchFamily="34" charset="0"/>
                <a:cs typeface="Arial" pitchFamily="34" charset="0"/>
              </a:rPr>
              <a:t>80</a:t>
            </a:r>
            <a:endParaRPr lang="de-DE" sz="4200" b="1" dirty="0">
              <a:solidFill>
                <a:srgbClr val="003065"/>
              </a:solidFill>
              <a:latin typeface="Calibri" pitchFamily="34" charset="0"/>
              <a:cs typeface="Arial" pitchFamily="34" charset="0"/>
            </a:endParaRPr>
          </a:p>
        </p:txBody>
      </p:sp>
      <p:sp>
        <p:nvSpPr>
          <p:cNvPr id="40" name="Textfeld 39"/>
          <p:cNvSpPr txBox="1"/>
          <p:nvPr/>
        </p:nvSpPr>
        <p:spPr>
          <a:xfrm rot="21066038">
            <a:off x="9960946" y="3554097"/>
            <a:ext cx="866312" cy="2215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ct val="90000"/>
              </a:lnSpc>
              <a:buClr>
                <a:srgbClr val="93D631"/>
              </a:buClr>
              <a:tabLst>
                <a:tab pos="3225800" algn="l"/>
              </a:tabLst>
              <a:defRPr/>
            </a:pPr>
            <a:r>
              <a:rPr lang="de-DE" sz="1600" dirty="0" smtClean="0">
                <a:solidFill>
                  <a:srgbClr val="003065"/>
                </a:solidFill>
                <a:latin typeface="Calibri Light" pitchFamily="34" charset="0"/>
                <a:cs typeface="Arial" pitchFamily="34" charset="0"/>
              </a:rPr>
              <a:t>Over</a:t>
            </a:r>
            <a:endParaRPr lang="de-DE" sz="1600" dirty="0">
              <a:solidFill>
                <a:srgbClr val="003065"/>
              </a:solidFill>
              <a:latin typeface="Calibri Light" pitchFamily="34" charset="0"/>
              <a:cs typeface="Arial" pitchFamily="34" charset="0"/>
            </a:endParaRPr>
          </a:p>
        </p:txBody>
      </p:sp>
      <p:sp>
        <p:nvSpPr>
          <p:cNvPr id="41" name="Abgerundetes Rechteck 40"/>
          <p:cNvSpPr/>
          <p:nvPr/>
        </p:nvSpPr>
        <p:spPr>
          <a:xfrm rot="21083451">
            <a:off x="9705742" y="4320412"/>
            <a:ext cx="1163475" cy="246522"/>
          </a:xfrm>
          <a:prstGeom prst="roundRect">
            <a:avLst>
              <a:gd name="adj" fmla="val 50000"/>
            </a:avLst>
          </a:prstGeom>
          <a:noFill/>
          <a:ln>
            <a:solidFill>
              <a:srgbClr val="0030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buClr>
                <a:srgbClr val="93D631"/>
              </a:buClr>
              <a:tabLst>
                <a:tab pos="3225800" algn="l"/>
              </a:tabLst>
              <a:defRPr/>
            </a:pPr>
            <a:r>
              <a:rPr lang="de-DE" sz="1050" b="1" dirty="0" smtClean="0">
                <a:solidFill>
                  <a:srgbClr val="003065"/>
                </a:solidFill>
                <a:latin typeface="Calibri" pitchFamily="34" charset="0"/>
                <a:cs typeface="Arial" pitchFamily="34" charset="0"/>
              </a:rPr>
              <a:t>in 4 </a:t>
            </a:r>
            <a:r>
              <a:rPr lang="de-DE" sz="1050" b="1" dirty="0" err="1" smtClean="0">
                <a:solidFill>
                  <a:srgbClr val="003065"/>
                </a:solidFill>
                <a:latin typeface="Calibri" pitchFamily="34" charset="0"/>
                <a:cs typeface="Arial" pitchFamily="34" charset="0"/>
              </a:rPr>
              <a:t>locations</a:t>
            </a:r>
            <a:endParaRPr lang="de-DE" sz="1050" b="1" dirty="0">
              <a:solidFill>
                <a:srgbClr val="003065"/>
              </a:solidFill>
              <a:latin typeface="Calibri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65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Business Case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Scope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Little theory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Execution (demo)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86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Case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361038" y="1439863"/>
            <a:ext cx="10129624" cy="467995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On-premise SQL Server Environment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60 Million new records per day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2 months of data on fast storage, rest on slow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309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361038" y="1439863"/>
            <a:ext cx="10129624" cy="4679950"/>
          </a:xfrm>
        </p:spPr>
        <p:txBody>
          <a:bodyPr/>
          <a:lstStyle/>
          <a:p>
            <a:r>
              <a:rPr lang="en-US" b="1" dirty="0"/>
              <a:t>Monthly process of cleaning and moving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How to move data from fast to slow storage?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How to make use of partitioning?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How to avoid using the DELETE-statement?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Out of </a:t>
            </a:r>
            <a:r>
              <a:rPr lang="en-US" b="1" dirty="0" smtClean="0"/>
              <a:t>scope</a:t>
            </a:r>
            <a:endParaRPr lang="en-US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Computing power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Storage capacity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39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361038" y="1439863"/>
            <a:ext cx="10129624" cy="467995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Tables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Partition scheme and function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Indices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44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we dive in…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361038" y="1439863"/>
            <a:ext cx="10129624" cy="467995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What are Partitions?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What are Indices?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4" descr="How to use Indexing to Improve Database Queri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813" y="3799699"/>
            <a:ext cx="7126958" cy="2385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andling Large SQL Server Tables with Data Partition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8656" y="287424"/>
            <a:ext cx="5057775" cy="315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6140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we dive in…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361038" y="1439863"/>
            <a:ext cx="10129624" cy="467995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What are Partitions?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What are Indices?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8" name="Picture 2" descr="Book Indexing: Why Produce A Book Index And Who Should Do It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025" y="468283"/>
            <a:ext cx="5511734" cy="594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816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Dataset and Partitions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519" y="2273040"/>
            <a:ext cx="931545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06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QLSatOslo 2016">
  <a:themeElements>
    <a:clrScheme name="PASS SQLSaturday">
      <a:dk1>
        <a:srgbClr val="101820"/>
      </a:dk1>
      <a:lt1>
        <a:srgbClr val="FFFFFF"/>
      </a:lt1>
      <a:dk2>
        <a:srgbClr val="414A54"/>
      </a:dk2>
      <a:lt2>
        <a:srgbClr val="F2F2F2"/>
      </a:lt2>
      <a:accent1>
        <a:srgbClr val="007A3E"/>
      </a:accent1>
      <a:accent2>
        <a:srgbClr val="00BF6F"/>
      </a:accent2>
      <a:accent3>
        <a:srgbClr val="2DCCD3"/>
      </a:accent3>
      <a:accent4>
        <a:srgbClr val="007377"/>
      </a:accent4>
      <a:accent5>
        <a:srgbClr val="6558B1"/>
      </a:accent5>
      <a:accent6>
        <a:srgbClr val="AF272F"/>
      </a:accent6>
      <a:hlink>
        <a:srgbClr val="00BF6F"/>
      </a:hlink>
      <a:folHlink>
        <a:srgbClr val="2DCCD3"/>
      </a:folHlink>
    </a:clrScheme>
    <a:fontScheme name="PASS SQLSaturday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lIns="0" tIns="0" rIns="0" bIns="0" anchor="ctr">
        <a:spAutoFit/>
      </a:bodyPr>
      <a:lstStyle>
        <a:defPPr algn="l">
          <a:defRPr sz="2400" dirty="0" smtClean="0">
            <a:solidFill>
              <a:schemeClr val="accent1"/>
            </a:solidFill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F61363BB7683C4888BB0176F6BD9304" ma:contentTypeVersion="10" ma:contentTypeDescription="Create a new document." ma:contentTypeScope="" ma:versionID="a4307e41c650280889109ee594c3a8f6">
  <xsd:schema xmlns:xsd="http://www.w3.org/2001/XMLSchema" xmlns:xs="http://www.w3.org/2001/XMLSchema" xmlns:p="http://schemas.microsoft.com/office/2006/metadata/properties" xmlns:ns3="53238451-9d1a-49b0-889d-ada8b16ff1a8" xmlns:ns4="42b82feb-f7f2-4f94-a1b6-1cee143266cf" targetNamespace="http://schemas.microsoft.com/office/2006/metadata/properties" ma:root="true" ma:fieldsID="727763b04b2eef38df40fe1662db011b" ns3:_="" ns4:_="">
    <xsd:import namespace="53238451-9d1a-49b0-889d-ada8b16ff1a8"/>
    <xsd:import namespace="42b82feb-f7f2-4f94-a1b6-1cee143266c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3238451-9d1a-49b0-889d-ada8b16ff1a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b82feb-f7f2-4f94-a1b6-1cee143266c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B0FD6D9-EFB6-4983-A986-76EC0D49888F}">
  <ds:schemaRefs>
    <ds:schemaRef ds:uri="http://www.w3.org/XML/1998/namespace"/>
    <ds:schemaRef ds:uri="42b82feb-f7f2-4f94-a1b6-1cee143266cf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53238451-9d1a-49b0-889d-ada8b16ff1a8"/>
    <ds:schemaRef ds:uri="http://purl.org/dc/dcmitype/"/>
    <ds:schemaRef ds:uri="http://schemas.microsoft.com/office/infopath/2007/PartnerControls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A2948023-FF43-4A59-A77B-DA346C02031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1E4DB3E-1E1F-4380-B693-50FBBDE44A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3238451-9d1a-49b0-889d-ada8b16ff1a8"/>
    <ds:schemaRef ds:uri="42b82feb-f7f2-4f94-a1b6-1cee143266c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244</Words>
  <Application>Microsoft Office PowerPoint</Application>
  <PresentationFormat>Benutzerdefiniert</PresentationFormat>
  <Paragraphs>57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Segoe</vt:lpstr>
      <vt:lpstr>Segoe UI</vt:lpstr>
      <vt:lpstr>Wingdings</vt:lpstr>
      <vt:lpstr>SQLSatOslo 2016</vt:lpstr>
      <vt:lpstr>PowerPoint-Präsentation</vt:lpstr>
      <vt:lpstr>About DYMATRIX</vt:lpstr>
      <vt:lpstr>Agenda</vt:lpstr>
      <vt:lpstr>Business Case</vt:lpstr>
      <vt:lpstr>Scope</vt:lpstr>
      <vt:lpstr>Execution</vt:lpstr>
      <vt:lpstr>Before we dive in…</vt:lpstr>
      <vt:lpstr>Before we dive in…</vt:lpstr>
      <vt:lpstr>Example Dataset and Partitions</vt:lpstr>
      <vt:lpstr>Demo time!</vt:lpstr>
    </vt:vector>
  </TitlesOfParts>
  <Company>Revealed Design,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Hamilton</dc:creator>
  <cp:lastModifiedBy>Erik Monchen</cp:lastModifiedBy>
  <cp:revision>52</cp:revision>
  <dcterms:created xsi:type="dcterms:W3CDTF">2011-08-19T20:30:49Z</dcterms:created>
  <dcterms:modified xsi:type="dcterms:W3CDTF">2021-06-14T06:23:46Z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0x0101003F61363BB7683C4888BB0176F6BD9304</vt:lpwstr>
  </property>
</Properties>
</file>