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21"/>
  </p:notesMasterIdLst>
  <p:handoutMasterIdLst>
    <p:handoutMasterId r:id="rId22"/>
  </p:handoutMasterIdLst>
  <p:sldIdLst>
    <p:sldId id="325" r:id="rId5"/>
    <p:sldId id="538" r:id="rId6"/>
    <p:sldId id="641" r:id="rId7"/>
    <p:sldId id="643" r:id="rId8"/>
    <p:sldId id="644" r:id="rId9"/>
    <p:sldId id="645" r:id="rId10"/>
    <p:sldId id="671" r:id="rId11"/>
    <p:sldId id="674" r:id="rId12"/>
    <p:sldId id="677" r:id="rId13"/>
    <p:sldId id="672" r:id="rId14"/>
    <p:sldId id="676" r:id="rId15"/>
    <p:sldId id="649" r:id="rId16"/>
    <p:sldId id="678" r:id="rId17"/>
    <p:sldId id="661" r:id="rId18"/>
    <p:sldId id="659" r:id="rId19"/>
    <p:sldId id="283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2012">
          <p15:clr>
            <a:srgbClr val="A4A3A4"/>
          </p15:clr>
        </p15:guide>
        <p15:guide id="3" orient="horz" pos="3406">
          <p15:clr>
            <a:srgbClr val="A4A3A4"/>
          </p15:clr>
        </p15:guide>
        <p15:guide id="4" pos="2140">
          <p15:clr>
            <a:srgbClr val="A4A3A4"/>
          </p15:clr>
        </p15:guide>
        <p15:guide id="5" pos="5489">
          <p15:clr>
            <a:srgbClr val="A4A3A4"/>
          </p15:clr>
        </p15:guide>
        <p15:guide id="6" pos="258">
          <p15:clr>
            <a:srgbClr val="A4A3A4"/>
          </p15:clr>
        </p15:guide>
        <p15:guide id="7" orient="horz" pos="581">
          <p15:clr>
            <a:srgbClr val="A4A3A4"/>
          </p15:clr>
        </p15:guide>
        <p15:guide id="8" orient="horz" pos="2974">
          <p15:clr>
            <a:srgbClr val="A4A3A4"/>
          </p15:clr>
        </p15:guide>
        <p15:guide id="9" pos="1708">
          <p15:clr>
            <a:srgbClr val="A4A3A4"/>
          </p15:clr>
        </p15:guide>
        <p15:guide id="10" pos="5479">
          <p15:clr>
            <a:srgbClr val="A4A3A4"/>
          </p15:clr>
        </p15:guide>
        <p15:guide id="11" pos="4693">
          <p15:clr>
            <a:srgbClr val="A4A3A4"/>
          </p15:clr>
        </p15:guide>
        <p15:guide id="12" pos="2878">
          <p15:clr>
            <a:srgbClr val="A4A3A4"/>
          </p15:clr>
        </p15:guide>
        <p15:guide id="13" orient="horz" pos="1802">
          <p15:clr>
            <a:srgbClr val="A4A3A4"/>
          </p15:clr>
        </p15:guide>
        <p15:guide id="14" orient="horz" pos="3264">
          <p15:clr>
            <a:srgbClr val="A4A3A4"/>
          </p15:clr>
        </p15:guide>
        <p15:guide id="15" orient="horz" pos="591">
          <p15:clr>
            <a:srgbClr val="A4A3A4"/>
          </p15:clr>
        </p15:guide>
        <p15:guide id="16" orient="horz" pos="801">
          <p15:clr>
            <a:srgbClr val="A4A3A4"/>
          </p15:clr>
        </p15:guide>
        <p15:guide id="17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44"/>
    <a:srgbClr val="0432A0"/>
    <a:srgbClr val="00329F"/>
    <a:srgbClr val="F0F0F0"/>
    <a:srgbClr val="EDEDED"/>
    <a:srgbClr val="F9F9F9"/>
    <a:srgbClr val="FBFBFB"/>
    <a:srgbClr val="F3F3F3"/>
    <a:srgbClr val="E9E9E9"/>
    <a:srgbClr val="003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29093-2502-240B-44F9-526AE032F5F5}" v="7" dt="2019-11-27T10:06:04.238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6" autoAdjust="0"/>
    <p:restoredTop sz="71161" autoAdjust="0"/>
  </p:normalViewPr>
  <p:slideViewPr>
    <p:cSldViewPr snapToGrid="0" snapToObjects="1">
      <p:cViewPr varScale="1">
        <p:scale>
          <a:sx n="93" d="100"/>
          <a:sy n="93" d="100"/>
        </p:scale>
        <p:origin x="2106" y="84"/>
      </p:cViewPr>
      <p:guideLst>
        <p:guide orient="horz" pos="686"/>
        <p:guide orient="horz" pos="2012"/>
        <p:guide orient="horz" pos="3406"/>
        <p:guide pos="2140"/>
        <p:guide pos="5489"/>
        <p:guide pos="258"/>
        <p:guide orient="horz" pos="581"/>
        <p:guide orient="horz" pos="2974"/>
        <p:guide pos="1708"/>
        <p:guide pos="5479"/>
        <p:guide pos="4693"/>
        <p:guide pos="2878"/>
        <p:guide orient="horz" pos="1802"/>
        <p:guide orient="horz" pos="3264"/>
        <p:guide orient="horz" pos="591"/>
        <p:guide orient="horz" pos="801"/>
        <p:guide pos="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a Bella" userId="S::mbella@lasalle.cat::6b45cf53-fc09-4152-b4e8-f8692ccc5e7d" providerId="AD" clId="Web-{4DF29093-2502-240B-44F9-526AE032F5F5}"/>
    <pc:docChg chg="modSld">
      <pc:chgData name="Marta Bella" userId="S::mbella@lasalle.cat::6b45cf53-fc09-4152-b4e8-f8692ccc5e7d" providerId="AD" clId="Web-{4DF29093-2502-240B-44F9-526AE032F5F5}" dt="2019-11-27T10:06:03.956" v="5" actId="20577"/>
      <pc:docMkLst>
        <pc:docMk/>
      </pc:docMkLst>
      <pc:sldChg chg="modSp">
        <pc:chgData name="Marta Bella" userId="S::mbella@lasalle.cat::6b45cf53-fc09-4152-b4e8-f8692ccc5e7d" providerId="AD" clId="Web-{4DF29093-2502-240B-44F9-526AE032F5F5}" dt="2019-11-27T10:06:03.956" v="4" actId="20577"/>
        <pc:sldMkLst>
          <pc:docMk/>
          <pc:sldMk cId="1899578988" sldId="325"/>
        </pc:sldMkLst>
        <pc:spChg chg="mod">
          <ac:chgData name="Marta Bella" userId="S::mbella@lasalle.cat::6b45cf53-fc09-4152-b4e8-f8692ccc5e7d" providerId="AD" clId="Web-{4DF29093-2502-240B-44F9-526AE032F5F5}" dt="2019-11-27T10:06:03.956" v="4" actId="20577"/>
          <ac:spMkLst>
            <pc:docMk/>
            <pc:sldMk cId="1899578988" sldId="32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4BFA-03DF-234F-85E3-D80AF10356A3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7913-C79D-F14F-811C-2F9868197D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5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FDCA-4F03-F44C-A1AF-00E6E8A5A51E}" type="datetimeFigureOut">
              <a:rPr lang="es-ES" smtClean="0"/>
              <a:t>05/12/2019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7013-0AD2-BF45-B077-9C41C27B26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dioma_ingl%C3%A9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ase_de_dato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dioma_ingl%C3%A9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Bienvenido a este video cuyo </a:t>
            </a:r>
            <a:r>
              <a:rPr lang="es-ES" dirty="0"/>
              <a:t>título es: Acceso a bases de datos, introducción. </a:t>
            </a:r>
            <a:r>
              <a:rPr lang="es-ES" baseline="0" dirty="0"/>
              <a:t>En este video veremos la utilidad de trabajar con BBDD, que opciones que tenemos y como podemos hacerlo desde nuestras aplicaciones Java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39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_tradnl" sz="1200" dirty="0">
                <a:solidFill>
                  <a:schemeClr val="accent1"/>
                </a:solidFill>
              </a:rPr>
              <a:t>Un tercer modelo son  las Bases Datos Orientadas Objetos </a:t>
            </a:r>
            <a:r>
              <a:rPr lang="es-ES_tradnl" sz="1200" dirty="0"/>
              <a:t>que operan tal y como se hace en memoria, usando directamente las referencias de objetos.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s-ES_tradnl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78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OQL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dioma inglés"/>
              </a:rPr>
              <a:t>inglés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un lenguaje de consulta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diseñado para administrar, y recuperar información de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 de gestión de bases de datos orientadas a objetos.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fabricane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tiene su propia definición del lenguaje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447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0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Para conectar a las BBDD desde aplicaciones, necesitamos drivers o conectores. 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Éstos drivers deberán ser específicos para el fabricante de la BBDD.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Por ejemplo si estamos utilizando un driver para conectar a una Base de datos </a:t>
            </a:r>
            <a:r>
              <a:rPr lang="es-ES" altLang="es-ES" sz="1200" dirty="0" err="1"/>
              <a:t>MySql</a:t>
            </a:r>
            <a:r>
              <a:rPr lang="es-ES" altLang="es-ES" sz="1200" dirty="0"/>
              <a:t>, este mismo driver no nos servirá para conectar con una Base de datos Oracle o </a:t>
            </a:r>
            <a:r>
              <a:rPr lang="es-ES" altLang="es-ES" sz="1200" dirty="0" err="1"/>
              <a:t>Neodatis</a:t>
            </a:r>
            <a:r>
              <a:rPr lang="es-ES" altLang="es-ES" sz="12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Veamos a continuación a modo de ejemplo como instalar un conector </a:t>
            </a:r>
            <a:r>
              <a:rPr lang="es-ES" altLang="es-ES" sz="1200" dirty="0" err="1"/>
              <a:t>Mysql</a:t>
            </a:r>
            <a:r>
              <a:rPr lang="es-ES" altLang="es-ES" sz="1200" dirty="0"/>
              <a:t> en un proyecto IntelliJ</a:t>
            </a:r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>
              <a:spcBef>
                <a:spcPct val="0"/>
              </a:spcBef>
              <a:buFontTx/>
              <a:buNone/>
            </a:pPr>
            <a:endParaRPr lang="es-ES" altLang="es-ES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049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primer lugar necesitamos el conector o driver par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amysql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obtenerlo podemos descargarnos el paquete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utilizades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 web oficial que incluye la base de datos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una herramienta de administración con interface grafica y varios conectores para distintos lenguajes de programación.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 ya tenemos una servicio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corriendo en nuestra maquina ,como podría ser el que incorpora el paquete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programario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XAMPP, entonces podemos optar por simplemente descargar el fichero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incorporar-lo a nuestro proyecto.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fichero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Java Archive es un paquete de ficheros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permiten agregar funcionalidades no integradas originalmente en el JDK.</a:t>
            </a:r>
            <a:endParaRPr lang="es-ES_tradnl" sz="1200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9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/>
              <a:t>Una vez tengamos el </a:t>
            </a:r>
            <a:r>
              <a:rPr lang="es-ES_tradnl" sz="1200" dirty="0" err="1"/>
              <a:t>connector</a:t>
            </a:r>
            <a:r>
              <a:rPr lang="es-ES_tradnl" sz="1200" dirty="0"/>
              <a:t>, debemos agregarlo al proyecto de IntelliJ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dirty="0"/>
              <a:t>Des de el menú Files abrimos la ventana de Project </a:t>
            </a:r>
            <a:r>
              <a:rPr lang="es-ES_tradnl" sz="1200" dirty="0" err="1"/>
              <a:t>Structure</a:t>
            </a:r>
            <a:r>
              <a:rPr lang="es-ES_tradnl" sz="1200" dirty="0"/>
              <a:t> (CLIC)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en la sección de 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añadiremos el fichero .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jar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como una nueva libraría Java.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378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Y hasta aquí este video sobre las </a:t>
            </a:r>
            <a:r>
              <a:rPr lang="es-ES" dirty="0" err="1"/>
              <a:t>APIs</a:t>
            </a:r>
            <a:r>
              <a:rPr lang="es-ES" dirty="0"/>
              <a:t> de </a:t>
            </a:r>
            <a:r>
              <a:rPr lang="es-ES" dirty="0" err="1"/>
              <a:t>de</a:t>
            </a:r>
            <a:r>
              <a:rPr lang="es-ES" dirty="0"/>
              <a:t> manejo de ficheros en Java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457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5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s-ES_tradnl" altLang="es-ES" sz="1200" dirty="0"/>
              <a:t>Para que la información que manejan nuestras aplicaciones sea persistente, es decir no se pierda una vez a terminado el programa, sabemos que podemos almacenar los datos en ficheros.</a:t>
            </a:r>
          </a:p>
          <a:p>
            <a:pPr>
              <a:buFont typeface="Arial" panose="020B0604020202020204" pitchFamily="34" charset="0"/>
              <a:buNone/>
            </a:pPr>
            <a:endParaRPr lang="es-ES_tradnl" altLang="es-ES" sz="1200" dirty="0"/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200" dirty="0"/>
              <a:t>Pero esta solución se queda corta si queremos operar con </a:t>
            </a:r>
            <a:r>
              <a:rPr lang="es-ES_tradnl" altLang="es-ES" sz="1200" b="1" dirty="0"/>
              <a:t>cantidades grandes de datos</a:t>
            </a:r>
            <a:r>
              <a:rPr lang="es-ES_tradnl" altLang="es-ES" sz="1200" dirty="0"/>
              <a:t>, </a:t>
            </a:r>
            <a:r>
              <a:rPr lang="es-ES_tradnl" altLang="es-ES" sz="1200" b="1" dirty="0"/>
              <a:t>o</a:t>
            </a:r>
            <a:r>
              <a:rPr lang="es-ES_tradnl" altLang="es-ES" sz="1200" dirty="0"/>
              <a:t> si son </a:t>
            </a:r>
            <a:r>
              <a:rPr lang="es-ES_tradnl" altLang="es-ES" sz="1200" b="1" dirty="0"/>
              <a:t>diversas aplicaciones </a:t>
            </a:r>
            <a:r>
              <a:rPr lang="es-ES_tradnl" altLang="es-ES" sz="1200" dirty="0"/>
              <a:t>ejecutándose simultáneamente en distintos equipos las que tienen que </a:t>
            </a:r>
            <a:r>
              <a:rPr lang="es-ES_tradnl" altLang="es-ES" sz="1200" b="1" dirty="0"/>
              <a:t>acceder a estos datos(CLIC)</a:t>
            </a:r>
            <a:endParaRPr lang="es-ES_tradnl" altLang="es-ES" sz="1200" dirty="0"/>
          </a:p>
          <a:p>
            <a:pPr>
              <a:buFont typeface="Arial" panose="020B0604020202020204" pitchFamily="34" charset="0"/>
              <a:buNone/>
            </a:pPr>
            <a:endParaRPr lang="es-ES_tradnl" altLang="es-ES" sz="1200" dirty="0"/>
          </a:p>
          <a:p>
            <a:pPr>
              <a:buFont typeface="Arial" panose="020B0604020202020204" pitchFamily="34" charset="0"/>
              <a:buNone/>
            </a:pPr>
            <a:r>
              <a:rPr lang="es-ES_tradnl" altLang="es-ES" sz="1200" dirty="0"/>
              <a:t>En estos casos </a:t>
            </a:r>
            <a:r>
              <a:rPr lang="es-ES_tradnl" altLang="es-ES" sz="1200" b="1" dirty="0"/>
              <a:t>es más eficiente usar una base de datos, </a:t>
            </a:r>
            <a:r>
              <a:rPr lang="es-ES_tradnl" altLang="es-ES" sz="1200" b="0" dirty="0"/>
              <a:t>una poderosa herramienta que nos aportará fiabilidad y consistencia en el manejo de la información.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 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0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Los datos que queremos guardar o consultar en una base de datos se encuentran en un servidor que opera un software llamado sistema gestor de base de datos.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En inglés data base </a:t>
            </a:r>
            <a:r>
              <a:rPr lang="es-ES_tradnl" dirty="0" err="1"/>
              <a:t>management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r>
              <a:rPr lang="es-ES_tradnl" dirty="0"/>
              <a:t>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 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 gestor de base de datos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SGBD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 un conjunto de programas que permiten el almacenamiento, modificación y extracción de la información en una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Base de datos"/>
              </a:rPr>
              <a:t>base de datos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y </a:t>
            </a:r>
            <a:r>
              <a:rPr lang="es-ES_tradnl" dirty="0"/>
              <a:t>con el que nuestra aplicación, ejecutándose en un cliente deberá interaccionar.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Veremos que para realizar esta comunicación hay lenguajes específicos dependiendo del tipo de 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 gestor de base de datos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707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23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Hay varios tipos de sistemas gestores de bases de datos según la manera como almacenan la información, el más común es 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s-ES_tradnl" sz="1200" dirty="0">
                <a:solidFill>
                  <a:schemeClr val="accent1"/>
                </a:solidFill>
              </a:rPr>
              <a:t>Base Datos Relacional, que consiste en </a:t>
            </a:r>
            <a:r>
              <a:rPr lang="es-ES" sz="1200" dirty="0">
                <a:solidFill>
                  <a:schemeClr val="accent1"/>
                </a:solidFill>
              </a:rPr>
              <a:t>Conjuntos </a:t>
            </a:r>
            <a:r>
              <a:rPr lang="es-ES" sz="1200" dirty="0"/>
              <a:t>de una o más tablas estructuradas en registros y campos, que podemos entender como líneas y columnas. Esta información se vincula entre sí por un campo en común.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s-ES" sz="1200" dirty="0"/>
              <a:t>A este campo en común se le denomina  identificador o clave y también permite relacionar información de diferentes tablas.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s-ES" sz="12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" sz="1200" dirty="0" err="1"/>
              <a:t>Mysql</a:t>
            </a:r>
            <a:r>
              <a:rPr lang="es-ES" sz="1200" dirty="0"/>
              <a:t> y </a:t>
            </a:r>
            <a:r>
              <a:rPr lang="es-ES" sz="1200" dirty="0" err="1"/>
              <a:t>sql</a:t>
            </a:r>
            <a:r>
              <a:rPr lang="es-ES" sz="1200" dirty="0"/>
              <a:t> server son las bases de datos relacionales más utilizadas.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s-ES_tradnl" sz="1200" dirty="0">
              <a:solidFill>
                <a:schemeClr val="accent1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36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s-ES_tradnl" sz="1200" dirty="0">
              <a:solidFill>
                <a:schemeClr val="accent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_tradnl" sz="1200" dirty="0">
                <a:solidFill>
                  <a:schemeClr val="accent1"/>
                </a:solidFill>
              </a:rPr>
              <a:t>Otro modo de almacenar la información es en una Base Datos Objeto Relacional.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_tradnl" sz="1200" dirty="0">
              <a:solidFill>
                <a:schemeClr val="accent1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_tradnl" sz="1200" dirty="0">
                <a:solidFill>
                  <a:schemeClr val="accent1"/>
                </a:solidFill>
              </a:rPr>
              <a:t>Este sistema utiliza también el modelo relacional, pero </a:t>
            </a:r>
            <a:r>
              <a:rPr lang="es-ES_tradnl" sz="1200" dirty="0"/>
              <a:t>en este caso almacenando en sus tablas directamente los objetos.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s-ES_tradnl" sz="12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s-ES_tradnl" sz="1200" dirty="0"/>
              <a:t>Oracle y </a:t>
            </a:r>
            <a:r>
              <a:rPr lang="es-ES_tradnl" sz="1200" dirty="0" err="1"/>
              <a:t>PostgreSql</a:t>
            </a:r>
            <a:r>
              <a:rPr lang="es-ES_tradnl" sz="1200" dirty="0"/>
              <a:t> son dos ejemplos de bases de datos objeto-relacional.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93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El SQL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dioma inglés"/>
              </a:rPr>
              <a:t>inglés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un lenguaje de consulta estructurado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diseñado para administrar, y recuperar información de 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sistemas de gestión de bases de datos relacionales y objeto-relacionales</a:t>
            </a: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99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Cada desarrollador de BBDD ofrece su propia documentación del uso especifico del SQL en su sistema, pero todos ellos tienen la base común definida por el standard.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 sintaxis comprende clausulas, expresiones y predicados para construir sentencias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W3schools ofrece un buen tutorial para conocer como construir sentencias.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0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"/>
            <a:ext cx="576000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pic>
        <p:nvPicPr>
          <p:cNvPr id="14" name="Imagen 13" descr="Logo_Sal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96445"/>
            <a:ext cx="1676066" cy="747434"/>
          </a:xfrm>
          <a:prstGeom prst="rect">
            <a:avLst/>
          </a:prstGeom>
        </p:spPr>
      </p:pic>
      <p:sp>
        <p:nvSpPr>
          <p:cNvPr id="35" name="Marcador de texto 34"/>
          <p:cNvSpPr>
            <a:spLocks noGrp="1"/>
          </p:cNvSpPr>
          <p:nvPr>
            <p:ph type="body" sz="quarter" idx="10" hasCustomPrompt="1"/>
          </p:nvPr>
        </p:nvSpPr>
        <p:spPr>
          <a:xfrm>
            <a:off x="6204503" y="1566332"/>
            <a:ext cx="2494998" cy="3344291"/>
          </a:xfrm>
        </p:spPr>
        <p:txBody>
          <a:bodyPr>
            <a:normAutofit/>
          </a:bodyPr>
          <a:lstStyle>
            <a:lvl1pPr marL="268288" indent="-268288">
              <a:lnSpc>
                <a:spcPct val="150000"/>
              </a:lnSpc>
              <a:buFont typeface="+mj-lt"/>
              <a:buAutoNum type="arabicPeriod"/>
              <a:defRPr sz="1600">
                <a:solidFill>
                  <a:srgbClr val="595959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tema</a:t>
            </a:r>
            <a:endParaRPr lang="es-ES_tradnl" dirty="0"/>
          </a:p>
          <a:p>
            <a:pPr lvl="0"/>
            <a:endParaRPr lang="es-ES_tradnl" dirty="0"/>
          </a:p>
          <a:p>
            <a:pPr lvl="0"/>
            <a:r>
              <a:rPr lang="es-ES_tradnl" dirty="0"/>
              <a:t>Pulsa para editar el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7797" y="3234121"/>
            <a:ext cx="4896203" cy="16765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179387" indent="0" algn="l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módulo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título del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175" y="1"/>
            <a:ext cx="9251998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4500" y="2387841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7" indent="0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</p:spTree>
    <p:extLst>
      <p:ext uri="{BB962C8B-B14F-4D97-AF65-F5344CB8AC3E}">
        <p14:creationId xmlns:p14="http://schemas.microsoft.com/office/powerpoint/2010/main" val="116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22338"/>
            <a:ext cx="8229600" cy="424121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ó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17770" y="922338"/>
            <a:ext cx="8272462" cy="4241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2613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" dirty="0"/>
              <a:t>Pulsa para editar contenido</a:t>
            </a:r>
          </a:p>
        </p:txBody>
      </p:sp>
    </p:spTree>
    <p:extLst>
      <p:ext uri="{BB962C8B-B14F-4D97-AF65-F5344CB8AC3E}">
        <p14:creationId xmlns:p14="http://schemas.microsoft.com/office/powerpoint/2010/main" val="982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: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1815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: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 baseline="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47675" y="1527175"/>
            <a:ext cx="8083376" cy="106650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s-ES" dirty="0"/>
              <a:t>Pulsa para editar texto</a:t>
            </a:r>
            <a:r>
              <a:rPr lang="en-US" dirty="0"/>
              <a:t>“</a:t>
            </a:r>
            <a:endParaRPr lang="ca-ES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2593683"/>
            <a:ext cx="8083376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 / fuente del texto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7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x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61691" y="0"/>
            <a:ext cx="339725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574" y="1100233"/>
            <a:ext cx="4942541" cy="209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10000"/>
              </a:lnSpc>
              <a:defRPr sz="18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defRPr>
            </a:lvl1pPr>
          </a:lstStyle>
          <a:p>
            <a:r>
              <a:rPr lang="en-US" dirty="0"/>
              <a:t>“ </a:t>
            </a:r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</a:t>
            </a:r>
            <a:r>
              <a:rPr lang="en-US" dirty="0" err="1"/>
              <a:t>reflexi</a:t>
            </a:r>
            <a:r>
              <a:rPr lang="es-ES" dirty="0" err="1"/>
              <a:t>ón</a:t>
            </a:r>
            <a:r>
              <a:rPr lang="en-US" dirty="0"/>
              <a:t>“ 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" y="3226207"/>
            <a:ext cx="4942541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autor/fuente del texto</a:t>
            </a:r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9" y="1736668"/>
            <a:ext cx="1932818" cy="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3B5-CB41-2940-9119-848DAA5423CF}" type="datetime1">
              <a:rPr lang="ca-E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74" r:id="rId3"/>
    <p:sldLayoutId id="2147493468" r:id="rId4"/>
    <p:sldLayoutId id="2147493477" r:id="rId5"/>
    <p:sldLayoutId id="2147493472" r:id="rId6"/>
    <p:sldLayoutId id="2147493476" r:id="rId7"/>
    <p:sldLayoutId id="2147493471" r:id="rId8"/>
    <p:sldLayoutId id="21474934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j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expansion.com/economia-digital/companias/2017/02/17/58a61e98268e3e264b8b459f.html" TargetMode="External"/><Relationship Id="rId4" Type="http://schemas.openxmlformats.org/officeDocument/2006/relationships/hyperlink" Target="http://www.java2s.com/Code/Jar/j/Downloadjdbcjar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7970" indent="-267970"/>
            <a:r>
              <a:rPr lang="es-ES" dirty="0" err="1"/>
              <a:t>Introduction</a:t>
            </a:r>
            <a:endParaRPr lang="es-ES" dirty="0"/>
          </a:p>
          <a:p>
            <a:pPr marL="267970" indent="-267970"/>
            <a:r>
              <a:rPr lang="es-ES" dirty="0"/>
              <a:t>DBMS </a:t>
            </a:r>
            <a:r>
              <a:rPr lang="es-ES" dirty="0" err="1"/>
              <a:t>types</a:t>
            </a:r>
            <a:endParaRPr lang="es-ES" dirty="0"/>
          </a:p>
          <a:p>
            <a:pPr marL="267970" indent="-267970"/>
            <a:r>
              <a:rPr lang="es-ES" dirty="0" err="1"/>
              <a:t>Connecting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Access Introduction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57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DD727EC5-700B-4572-9F26-B49645943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err="1"/>
              <a:t>Object</a:t>
            </a:r>
            <a:r>
              <a:rPr lang="ca-ES" dirty="0"/>
              <a:t> </a:t>
            </a:r>
            <a:r>
              <a:rPr lang="ca-ES" dirty="0" err="1"/>
              <a:t>Oriented</a:t>
            </a:r>
            <a:r>
              <a:rPr lang="ca-ES" dirty="0"/>
              <a:t> </a:t>
            </a:r>
            <a:r>
              <a:rPr lang="ca-ES" dirty="0" err="1"/>
              <a:t>Database</a:t>
            </a:r>
            <a:endParaRPr lang="ca-ES" dirty="0"/>
          </a:p>
          <a:p>
            <a:endParaRPr lang="ca-E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CF786617-0AA5-4902-9CFC-317559ADA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00844" y="1852707"/>
            <a:ext cx="7506924" cy="30728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represented in the form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Pefectily </a:t>
            </a:r>
            <a:r>
              <a:rPr lang="ca-ES" dirty="0" err="1"/>
              <a:t>suits</a:t>
            </a:r>
            <a:r>
              <a:rPr lang="ca-ES" dirty="0"/>
              <a:t> </a:t>
            </a:r>
            <a:r>
              <a:rPr lang="ca-ES" dirty="0" err="1"/>
              <a:t>object-oriented</a:t>
            </a:r>
            <a:r>
              <a:rPr lang="ca-ES" dirty="0"/>
              <a:t> </a:t>
            </a:r>
            <a:r>
              <a:rPr lang="ca-ES" dirty="0" err="1"/>
              <a:t>programming</a:t>
            </a:r>
            <a:r>
              <a:rPr lang="ca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3074" name="Picture 2" descr="Image result for neodatis">
            <a:extLst>
              <a:ext uri="{FF2B5EF4-FFF2-40B4-BE49-F238E27FC236}">
                <a16:creationId xmlns:a16="http://schemas.microsoft.com/office/drawing/2014/main" id="{5EF1DAF2-2100-425F-A958-9854421AD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828" y="3642452"/>
            <a:ext cx="2601481" cy="46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39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67D84-266B-46AE-8451-0CE15EB9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38" y="1088091"/>
            <a:ext cx="8272462" cy="390525"/>
          </a:xfrm>
        </p:spPr>
        <p:txBody>
          <a:bodyPr/>
          <a:lstStyle/>
          <a:p>
            <a:r>
              <a:rPr lang="ca-ES" dirty="0" err="1"/>
              <a:t>Communicate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OODB</a:t>
            </a:r>
          </a:p>
        </p:txBody>
      </p:sp>
      <p:pic>
        <p:nvPicPr>
          <p:cNvPr id="15" name="Picture 10" descr="Image result for database">
            <a:extLst>
              <a:ext uri="{FF2B5EF4-FFF2-40B4-BE49-F238E27FC236}">
                <a16:creationId xmlns:a16="http://schemas.microsoft.com/office/drawing/2014/main" id="{BCED2FCC-3F1E-4121-95A0-B4591B46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05" y="2217244"/>
            <a:ext cx="1122867" cy="11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server">
            <a:extLst>
              <a:ext uri="{FF2B5EF4-FFF2-40B4-BE49-F238E27FC236}">
                <a16:creationId xmlns:a16="http://schemas.microsoft.com/office/drawing/2014/main" id="{44437250-AF25-4CAD-8414-847001F9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5" y="1988644"/>
            <a:ext cx="970262" cy="1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computer ico">
            <a:extLst>
              <a:ext uri="{FF2B5EF4-FFF2-40B4-BE49-F238E27FC236}">
                <a16:creationId xmlns:a16="http://schemas.microsoft.com/office/drawing/2014/main" id="{841EE32D-B647-4702-A8D1-AA9AF493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64" y="2071693"/>
            <a:ext cx="1364615" cy="136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2E3AA53-82F0-4D77-9CE1-E2D672D952E9}"/>
              </a:ext>
            </a:extLst>
          </p:cNvPr>
          <p:cNvCxnSpPr>
            <a:cxnSpLocks/>
          </p:cNvCxnSpPr>
          <p:nvPr/>
        </p:nvCxnSpPr>
        <p:spPr>
          <a:xfrm>
            <a:off x="2643272" y="2817413"/>
            <a:ext cx="684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7B75B19-5ADB-4C1E-A491-3334A8AA99B6}"/>
              </a:ext>
            </a:extLst>
          </p:cNvPr>
          <p:cNvCxnSpPr>
            <a:cxnSpLocks/>
          </p:cNvCxnSpPr>
          <p:nvPr/>
        </p:nvCxnSpPr>
        <p:spPr>
          <a:xfrm>
            <a:off x="4675272" y="2817413"/>
            <a:ext cx="14451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7BFF05-A078-440B-8A85-146021C36CEF}"/>
              </a:ext>
            </a:extLst>
          </p:cNvPr>
          <p:cNvSpPr/>
          <p:nvPr/>
        </p:nvSpPr>
        <p:spPr>
          <a:xfrm>
            <a:off x="1780131" y="344839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E90CABF-85BF-41B8-8CAC-FFC538576666}"/>
              </a:ext>
            </a:extLst>
          </p:cNvPr>
          <p:cNvSpPr/>
          <p:nvPr/>
        </p:nvSpPr>
        <p:spPr>
          <a:xfrm>
            <a:off x="3585692" y="363306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DBMS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B715C96-6239-4667-9C7F-51273210FF97}"/>
              </a:ext>
            </a:extLst>
          </p:cNvPr>
          <p:cNvSpPr/>
          <p:nvPr/>
        </p:nvSpPr>
        <p:spPr>
          <a:xfrm>
            <a:off x="6584002" y="3671318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Client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D5600E-AAF7-4D09-B74F-0E8DFB6F8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169" y="2579843"/>
            <a:ext cx="833120" cy="4751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95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Connecting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Apps</a:t>
            </a:r>
          </a:p>
        </p:txBody>
      </p:sp>
    </p:spTree>
    <p:extLst>
      <p:ext uri="{BB962C8B-B14F-4D97-AF65-F5344CB8AC3E}">
        <p14:creationId xmlns:p14="http://schemas.microsoft.com/office/powerpoint/2010/main" val="17801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Connecting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Apps</a:t>
            </a:r>
          </a:p>
        </p:txBody>
      </p:sp>
      <p:pic>
        <p:nvPicPr>
          <p:cNvPr id="7" name="Picture 10" descr="Image result for database">
            <a:extLst>
              <a:ext uri="{FF2B5EF4-FFF2-40B4-BE49-F238E27FC236}">
                <a16:creationId xmlns:a16="http://schemas.microsoft.com/office/drawing/2014/main" id="{B7089996-7226-49A6-A55F-01BB6822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116" y="1946309"/>
            <a:ext cx="1122867" cy="11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server">
            <a:extLst>
              <a:ext uri="{FF2B5EF4-FFF2-40B4-BE49-F238E27FC236}">
                <a16:creationId xmlns:a16="http://schemas.microsoft.com/office/drawing/2014/main" id="{E37320F6-6BB9-495A-9787-73AD093A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96" y="1717709"/>
            <a:ext cx="970262" cy="1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5FE261-8447-41C0-97CB-FF5D1DD90AD7}"/>
              </a:ext>
            </a:extLst>
          </p:cNvPr>
          <p:cNvCxnSpPr>
            <a:cxnSpLocks/>
          </p:cNvCxnSpPr>
          <p:nvPr/>
        </p:nvCxnSpPr>
        <p:spPr>
          <a:xfrm>
            <a:off x="2485483" y="2546478"/>
            <a:ext cx="684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C5C0A16-981A-42B9-B500-D29FD74A536C}"/>
              </a:ext>
            </a:extLst>
          </p:cNvPr>
          <p:cNvSpPr/>
          <p:nvPr/>
        </p:nvSpPr>
        <p:spPr>
          <a:xfrm>
            <a:off x="1622342" y="317746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1959B1A-A47C-41B0-8E2B-753AFDAFBE50}"/>
              </a:ext>
            </a:extLst>
          </p:cNvPr>
          <p:cNvSpPr/>
          <p:nvPr/>
        </p:nvSpPr>
        <p:spPr>
          <a:xfrm>
            <a:off x="3427903" y="336212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DBMS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D8CE5A3-FE3E-4AD7-ABBB-C3FC7F692FBD}"/>
              </a:ext>
            </a:extLst>
          </p:cNvPr>
          <p:cNvSpPr/>
          <p:nvPr/>
        </p:nvSpPr>
        <p:spPr>
          <a:xfrm>
            <a:off x="6367396" y="3334688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Applications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  <p:pic>
        <p:nvPicPr>
          <p:cNvPr id="2054" name="Picture 6" descr="Image result for tuerca icon">
            <a:extLst>
              <a:ext uri="{FF2B5EF4-FFF2-40B4-BE49-F238E27FC236}">
                <a16:creationId xmlns:a16="http://schemas.microsoft.com/office/drawing/2014/main" id="{A5EDB6DA-B8CD-490C-AE50-37C9A69D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63" y="201069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EE41890-7B26-42AA-A1CF-E09FC1DCC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30514">
            <a:off x="4701125" y="1914910"/>
            <a:ext cx="1232374" cy="1229904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6A8C4D21-FE39-45D8-8FE5-D15C2C4ECCAE}"/>
              </a:ext>
            </a:extLst>
          </p:cNvPr>
          <p:cNvSpPr/>
          <p:nvPr/>
        </p:nvSpPr>
        <p:spPr>
          <a:xfrm>
            <a:off x="4699194" y="333468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err="1">
                <a:solidFill>
                  <a:srgbClr val="F4C844"/>
                </a:solidFill>
                <a:latin typeface="Roboto Light"/>
              </a:rPr>
              <a:t>Connector</a:t>
            </a:r>
            <a:endParaRPr lang="es-ES" b="1" dirty="0">
              <a:solidFill>
                <a:srgbClr val="F4C844"/>
              </a:solidFill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835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Connecting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0BE8117-9669-49DF-9721-3C6870D4D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Connector</a:t>
            </a:r>
            <a:endParaRPr lang="ca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8250337-F140-4AFA-8923-279AC4977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4338" y="1582786"/>
            <a:ext cx="8272462" cy="3403451"/>
          </a:xfrm>
        </p:spPr>
        <p:txBody>
          <a:bodyPr/>
          <a:lstStyle/>
          <a:p>
            <a:r>
              <a:rPr lang="es-ES" dirty="0"/>
              <a:t> </a:t>
            </a:r>
            <a:endParaRPr lang="ca-ES" dirty="0"/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5D8E3D14-0C81-46D2-B14C-40BD5D5AE12C}"/>
              </a:ext>
            </a:extLst>
          </p:cNvPr>
          <p:cNvSpPr txBox="1">
            <a:spLocks/>
          </p:cNvSpPr>
          <p:nvPr/>
        </p:nvSpPr>
        <p:spPr>
          <a:xfrm>
            <a:off x="709261" y="2048680"/>
            <a:ext cx="7780036" cy="31468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Official MySQL package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Download just </a:t>
            </a:r>
            <a:r>
              <a:rPr lang="en-US" sz="18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jdbc</a:t>
            </a:r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.jar file from third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algn="ctr"/>
            <a:r>
              <a:rPr lang="en-US" sz="18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endParaRPr lang="es-E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17C4A6-7D19-412F-833B-F34C7B55247C}"/>
              </a:ext>
            </a:extLst>
          </p:cNvPr>
          <p:cNvSpPr/>
          <p:nvPr/>
        </p:nvSpPr>
        <p:spPr>
          <a:xfrm>
            <a:off x="2588644" y="2777529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hlinkClick r:id="rId3"/>
              </a:rPr>
              <a:t>https://dev.mysql.com/downloads/connector/j/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8C810A-49FB-4587-A30D-397B3D73E9B8}"/>
              </a:ext>
            </a:extLst>
          </p:cNvPr>
          <p:cNvSpPr/>
          <p:nvPr/>
        </p:nvSpPr>
        <p:spPr>
          <a:xfrm>
            <a:off x="2588644" y="3975159"/>
            <a:ext cx="5782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>
                <a:hlinkClick r:id="rId4"/>
              </a:rPr>
              <a:t>http://www.java2s.com/Code/Jar/j/Downloadjdbcjar.htm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sp>
        <p:nvSpPr>
          <p:cNvPr id="12" name="Freeform 16">
            <a:hlinkClick r:id="rId5"/>
            <a:extLst>
              <a:ext uri="{FF2B5EF4-FFF2-40B4-BE49-F238E27FC236}">
                <a16:creationId xmlns:a16="http://schemas.microsoft.com/office/drawing/2014/main" id="{EFC9B0A8-5CCC-4EA1-BB2C-E982F352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92" y="2929777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6">
            <a:hlinkClick r:id="rId5"/>
            <a:extLst>
              <a:ext uri="{FF2B5EF4-FFF2-40B4-BE49-F238E27FC236}">
                <a16:creationId xmlns:a16="http://schemas.microsoft.com/office/drawing/2014/main" id="{A2706DCB-85D5-406B-AAA3-02CC7081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92" y="4159825"/>
            <a:ext cx="288000" cy="144000"/>
          </a:xfrm>
          <a:custGeom>
            <a:avLst/>
            <a:gdLst>
              <a:gd name="T0" fmla="*/ 214 w 774"/>
              <a:gd name="T1" fmla="*/ 426 h 427"/>
              <a:gd name="T2" fmla="*/ 0 w 774"/>
              <a:gd name="T3" fmla="*/ 213 h 427"/>
              <a:gd name="T4" fmla="*/ 214 w 774"/>
              <a:gd name="T5" fmla="*/ 0 h 427"/>
              <a:gd name="T6" fmla="*/ 618 w 774"/>
              <a:gd name="T7" fmla="*/ 0 h 427"/>
              <a:gd name="T8" fmla="*/ 773 w 774"/>
              <a:gd name="T9" fmla="*/ 154 h 427"/>
              <a:gd name="T10" fmla="*/ 618 w 774"/>
              <a:gd name="T11" fmla="*/ 309 h 427"/>
              <a:gd name="T12" fmla="*/ 287 w 774"/>
              <a:gd name="T13" fmla="*/ 309 h 427"/>
              <a:gd name="T14" fmla="*/ 192 w 774"/>
              <a:gd name="T15" fmla="*/ 213 h 427"/>
              <a:gd name="T16" fmla="*/ 287 w 774"/>
              <a:gd name="T17" fmla="*/ 117 h 427"/>
              <a:gd name="T18" fmla="*/ 581 w 774"/>
              <a:gd name="T19" fmla="*/ 117 h 427"/>
              <a:gd name="T20" fmla="*/ 581 w 774"/>
              <a:gd name="T21" fmla="*/ 176 h 427"/>
              <a:gd name="T22" fmla="*/ 287 w 774"/>
              <a:gd name="T23" fmla="*/ 176 h 427"/>
              <a:gd name="T24" fmla="*/ 250 w 774"/>
              <a:gd name="T25" fmla="*/ 213 h 427"/>
              <a:gd name="T26" fmla="*/ 287 w 774"/>
              <a:gd name="T27" fmla="*/ 250 h 427"/>
              <a:gd name="T28" fmla="*/ 618 w 774"/>
              <a:gd name="T29" fmla="*/ 250 h 427"/>
              <a:gd name="T30" fmla="*/ 714 w 774"/>
              <a:gd name="T31" fmla="*/ 154 h 427"/>
              <a:gd name="T32" fmla="*/ 618 w 774"/>
              <a:gd name="T33" fmla="*/ 58 h 427"/>
              <a:gd name="T34" fmla="*/ 214 w 774"/>
              <a:gd name="T35" fmla="*/ 58 h 427"/>
              <a:gd name="T36" fmla="*/ 59 w 774"/>
              <a:gd name="T37" fmla="*/ 213 h 427"/>
              <a:gd name="T38" fmla="*/ 214 w 774"/>
              <a:gd name="T39" fmla="*/ 367 h 427"/>
              <a:gd name="T40" fmla="*/ 581 w 774"/>
              <a:gd name="T41" fmla="*/ 367 h 427"/>
              <a:gd name="T42" fmla="*/ 581 w 774"/>
              <a:gd name="T43" fmla="*/ 426 h 427"/>
              <a:gd name="T44" fmla="*/ 214 w 774"/>
              <a:gd name="T4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74" h="427">
                <a:moveTo>
                  <a:pt x="214" y="426"/>
                </a:moveTo>
                <a:cubicBezTo>
                  <a:pt x="96" y="426"/>
                  <a:pt x="0" y="331"/>
                  <a:pt x="0" y="213"/>
                </a:cubicBezTo>
                <a:cubicBezTo>
                  <a:pt x="0" y="95"/>
                  <a:pt x="96" y="0"/>
                  <a:pt x="214" y="0"/>
                </a:cubicBezTo>
                <a:lnTo>
                  <a:pt x="618" y="0"/>
                </a:lnTo>
                <a:cubicBezTo>
                  <a:pt x="699" y="0"/>
                  <a:pt x="773" y="69"/>
                  <a:pt x="773" y="154"/>
                </a:cubicBezTo>
                <a:cubicBezTo>
                  <a:pt x="773" y="239"/>
                  <a:pt x="699" y="309"/>
                  <a:pt x="618" y="309"/>
                </a:cubicBezTo>
                <a:lnTo>
                  <a:pt x="287" y="309"/>
                </a:lnTo>
                <a:cubicBezTo>
                  <a:pt x="236" y="309"/>
                  <a:pt x="192" y="264"/>
                  <a:pt x="192" y="213"/>
                </a:cubicBezTo>
                <a:cubicBezTo>
                  <a:pt x="192" y="161"/>
                  <a:pt x="236" y="117"/>
                  <a:pt x="287" y="117"/>
                </a:cubicBezTo>
                <a:lnTo>
                  <a:pt x="581" y="117"/>
                </a:lnTo>
                <a:lnTo>
                  <a:pt x="581" y="176"/>
                </a:lnTo>
                <a:lnTo>
                  <a:pt x="287" y="176"/>
                </a:lnTo>
                <a:cubicBezTo>
                  <a:pt x="265" y="176"/>
                  <a:pt x="250" y="191"/>
                  <a:pt x="250" y="213"/>
                </a:cubicBezTo>
                <a:cubicBezTo>
                  <a:pt x="250" y="235"/>
                  <a:pt x="265" y="250"/>
                  <a:pt x="287" y="250"/>
                </a:cubicBezTo>
                <a:lnTo>
                  <a:pt x="618" y="250"/>
                </a:lnTo>
                <a:cubicBezTo>
                  <a:pt x="670" y="250"/>
                  <a:pt x="714" y="209"/>
                  <a:pt x="714" y="154"/>
                </a:cubicBezTo>
                <a:cubicBezTo>
                  <a:pt x="714" y="99"/>
                  <a:pt x="670" y="58"/>
                  <a:pt x="618" y="58"/>
                </a:cubicBezTo>
                <a:lnTo>
                  <a:pt x="214" y="58"/>
                </a:lnTo>
                <a:cubicBezTo>
                  <a:pt x="125" y="58"/>
                  <a:pt x="59" y="128"/>
                  <a:pt x="59" y="213"/>
                </a:cubicBezTo>
                <a:cubicBezTo>
                  <a:pt x="59" y="297"/>
                  <a:pt x="125" y="367"/>
                  <a:pt x="214" y="367"/>
                </a:cubicBezTo>
                <a:lnTo>
                  <a:pt x="581" y="367"/>
                </a:lnTo>
                <a:lnTo>
                  <a:pt x="581" y="426"/>
                </a:lnTo>
                <a:lnTo>
                  <a:pt x="214" y="426"/>
                </a:lnTo>
              </a:path>
            </a:pathLst>
          </a:custGeom>
          <a:solidFill>
            <a:srgbClr val="00329F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3. </a:t>
            </a:r>
            <a:r>
              <a:rPr lang="es-ES" dirty="0" err="1"/>
              <a:t>Connecting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Apps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6789AF4-4CDC-45CC-84E3-8131C9AF1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Mysql</a:t>
            </a:r>
            <a:r>
              <a:rPr lang="es-ES" dirty="0"/>
              <a:t> </a:t>
            </a:r>
            <a:r>
              <a:rPr lang="es-ES" dirty="0" err="1"/>
              <a:t>Connector</a:t>
            </a:r>
            <a:endParaRPr lang="ca-ES" dirty="0"/>
          </a:p>
          <a:p>
            <a:endParaRPr lang="ca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2AEE3C-5FA3-4945-BA7D-15C23FF00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572" y="1746976"/>
            <a:ext cx="3969993" cy="326088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D509482-C7DE-4DA1-94AF-4C614EF9A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572" y="1746976"/>
            <a:ext cx="3925522" cy="3244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449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4124" y="1948555"/>
            <a:ext cx="533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“You can have data without information, but you cannot have information without data.”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5142" y="2594885"/>
            <a:ext cx="4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Daniel Keys Moran - Computer programmer and science fiction writer.</a:t>
            </a:r>
            <a:endParaRPr lang="es-ES" sz="1000" i="1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418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Introduction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6181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70D8FA-D1F2-4FC2-8038-622BD23BEF38}"/>
              </a:ext>
            </a:extLst>
          </p:cNvPr>
          <p:cNvSpPr/>
          <p:nvPr/>
        </p:nvSpPr>
        <p:spPr>
          <a:xfrm>
            <a:off x="1068023" y="1024987"/>
            <a:ext cx="7007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Databases are 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powerfull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 source or destination of data</a:t>
            </a: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9CDF30C-69DB-46BC-8C36-6B0B5C0725A3}"/>
              </a:ext>
            </a:extLst>
          </p:cNvPr>
          <p:cNvSpPr/>
          <p:nvPr/>
        </p:nvSpPr>
        <p:spPr>
          <a:xfrm>
            <a:off x="2384529" y="3755418"/>
            <a:ext cx="55768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Massive data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Multiple users to simultaneously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Reliability and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  <p:pic>
        <p:nvPicPr>
          <p:cNvPr id="4" name="Picture 10" descr="Image result for database">
            <a:extLst>
              <a:ext uri="{FF2B5EF4-FFF2-40B4-BE49-F238E27FC236}">
                <a16:creationId xmlns:a16="http://schemas.microsoft.com/office/drawing/2014/main" id="{D86F966D-D500-4DA6-9C90-ABA5DC570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0" y="1664334"/>
            <a:ext cx="1851847" cy="18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232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970D8FA-D1F2-4FC2-8038-622BD23BEF38}"/>
              </a:ext>
            </a:extLst>
          </p:cNvPr>
          <p:cNvSpPr/>
          <p:nvPr/>
        </p:nvSpPr>
        <p:spPr>
          <a:xfrm>
            <a:off x="2003224" y="1157097"/>
            <a:ext cx="4416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Data Base Management System</a:t>
            </a:r>
            <a:endParaRPr lang="es-ES_tradnl" sz="2000" dirty="0">
              <a:solidFill>
                <a:schemeClr val="tx1">
                  <a:lumMod val="75000"/>
                  <a:lumOff val="25000"/>
                </a:schemeClr>
              </a:solidFill>
              <a:latin typeface="Roboto Light"/>
            </a:endParaRPr>
          </a:p>
        </p:txBody>
      </p:sp>
      <p:pic>
        <p:nvPicPr>
          <p:cNvPr id="15" name="Picture 10" descr="Image result for database">
            <a:extLst>
              <a:ext uri="{FF2B5EF4-FFF2-40B4-BE49-F238E27FC236}">
                <a16:creationId xmlns:a16="http://schemas.microsoft.com/office/drawing/2014/main" id="{BCED2FCC-3F1E-4121-95A0-B4591B46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066" y="2624831"/>
            <a:ext cx="1122867" cy="11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server">
            <a:extLst>
              <a:ext uri="{FF2B5EF4-FFF2-40B4-BE49-F238E27FC236}">
                <a16:creationId xmlns:a16="http://schemas.microsoft.com/office/drawing/2014/main" id="{44437250-AF25-4CAD-8414-847001F9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46" y="2396231"/>
            <a:ext cx="970262" cy="1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computer ico">
            <a:extLst>
              <a:ext uri="{FF2B5EF4-FFF2-40B4-BE49-F238E27FC236}">
                <a16:creationId xmlns:a16="http://schemas.microsoft.com/office/drawing/2014/main" id="{841EE32D-B647-4702-A8D1-AA9AF493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25" y="2479280"/>
            <a:ext cx="1364615" cy="136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2E3AA53-82F0-4D77-9CE1-E2D672D952E9}"/>
              </a:ext>
            </a:extLst>
          </p:cNvPr>
          <p:cNvCxnSpPr>
            <a:cxnSpLocks/>
          </p:cNvCxnSpPr>
          <p:nvPr/>
        </p:nvCxnSpPr>
        <p:spPr>
          <a:xfrm>
            <a:off x="2339433" y="3225000"/>
            <a:ext cx="684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7B75B19-5ADB-4C1E-A491-3334A8AA99B6}"/>
              </a:ext>
            </a:extLst>
          </p:cNvPr>
          <p:cNvCxnSpPr>
            <a:cxnSpLocks/>
          </p:cNvCxnSpPr>
          <p:nvPr/>
        </p:nvCxnSpPr>
        <p:spPr>
          <a:xfrm>
            <a:off x="4371433" y="3225000"/>
            <a:ext cx="14451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7BFF05-A078-440B-8A85-146021C36CEF}"/>
              </a:ext>
            </a:extLst>
          </p:cNvPr>
          <p:cNvSpPr/>
          <p:nvPr/>
        </p:nvSpPr>
        <p:spPr>
          <a:xfrm>
            <a:off x="1476292" y="3855984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E90CABF-85BF-41B8-8CAC-FFC538576666}"/>
              </a:ext>
            </a:extLst>
          </p:cNvPr>
          <p:cNvSpPr/>
          <p:nvPr/>
        </p:nvSpPr>
        <p:spPr>
          <a:xfrm>
            <a:off x="3281853" y="40406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DBMS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B715C96-6239-4667-9C7F-51273210FF97}"/>
              </a:ext>
            </a:extLst>
          </p:cNvPr>
          <p:cNvSpPr/>
          <p:nvPr/>
        </p:nvSpPr>
        <p:spPr>
          <a:xfrm>
            <a:off x="6280163" y="4078905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8268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DBMS </a:t>
            </a:r>
            <a:r>
              <a:rPr lang="es-ES" sz="2800" dirty="0" err="1"/>
              <a:t>types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75686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DD727EC5-700B-4572-9F26-B49645943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err="1"/>
              <a:t>Relational</a:t>
            </a:r>
            <a:r>
              <a:rPr lang="ca-ES" dirty="0"/>
              <a:t> </a:t>
            </a:r>
            <a:r>
              <a:rPr lang="ca-ES" dirty="0" err="1"/>
              <a:t>Database</a:t>
            </a:r>
            <a:endParaRPr lang="ca-ES" dirty="0"/>
          </a:p>
          <a:p>
            <a:endParaRPr lang="ca-E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CF786617-0AA5-4902-9CFC-317559ADA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94817" y="1852707"/>
            <a:ext cx="7506924" cy="30728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Present the data to the user as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of tables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table consisting of a set of rows and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relational operators to manipulate the data</a:t>
            </a:r>
          </a:p>
          <a:p>
            <a:endParaRPr lang="ca-ES" dirty="0"/>
          </a:p>
        </p:txBody>
      </p:sp>
      <p:pic>
        <p:nvPicPr>
          <p:cNvPr id="2050" name="Picture 2" descr="Image result for mysql">
            <a:extLst>
              <a:ext uri="{FF2B5EF4-FFF2-40B4-BE49-F238E27FC236}">
                <a16:creationId xmlns:a16="http://schemas.microsoft.com/office/drawing/2014/main" id="{310A097F-052A-4E2A-AC44-DC750449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48" y="4474346"/>
            <a:ext cx="913563" cy="46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ql server">
            <a:extLst>
              <a:ext uri="{FF2B5EF4-FFF2-40B4-BE49-F238E27FC236}">
                <a16:creationId xmlns:a16="http://schemas.microsoft.com/office/drawing/2014/main" id="{EF950601-5521-44D4-9AC1-52FC88D7D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64" y="4302212"/>
            <a:ext cx="994668" cy="8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47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DD727EC5-700B-4572-9F26-B49645943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err="1"/>
              <a:t>Object-relational</a:t>
            </a:r>
            <a:r>
              <a:rPr lang="ca-ES" dirty="0"/>
              <a:t> </a:t>
            </a:r>
            <a:r>
              <a:rPr lang="ca-ES" dirty="0" err="1"/>
              <a:t>Database</a:t>
            </a:r>
            <a:endParaRPr lang="ca-ES" dirty="0"/>
          </a:p>
          <a:p>
            <a:endParaRPr lang="ca-ES" dirty="0"/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CF786617-0AA5-4902-9CFC-317559ADAC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89621" y="1852707"/>
            <a:ext cx="7506924" cy="307286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is represented in the form of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a-ES" dirty="0"/>
              <a:t>Pefectily </a:t>
            </a:r>
            <a:r>
              <a:rPr lang="ca-ES" dirty="0" err="1"/>
              <a:t>suits</a:t>
            </a:r>
            <a:r>
              <a:rPr lang="ca-ES" dirty="0"/>
              <a:t> </a:t>
            </a:r>
            <a:r>
              <a:rPr lang="ca-ES" dirty="0" err="1"/>
              <a:t>object-oriented</a:t>
            </a:r>
            <a:r>
              <a:rPr lang="ca-ES" dirty="0"/>
              <a:t> </a:t>
            </a:r>
            <a:r>
              <a:rPr lang="ca-ES" dirty="0" err="1"/>
              <a:t>programming</a:t>
            </a:r>
            <a:r>
              <a:rPr lang="ca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a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7CCEA-1382-4186-81FD-DD0AD61E1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17" y="3993176"/>
            <a:ext cx="1882066" cy="2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stgresql">
            <a:extLst>
              <a:ext uri="{FF2B5EF4-FFF2-40B4-BE49-F238E27FC236}">
                <a16:creationId xmlns:a16="http://schemas.microsoft.com/office/drawing/2014/main" id="{7498A97E-110A-4A7E-9989-12E0A2EF2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926" y="3503645"/>
            <a:ext cx="1958122" cy="97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95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67D84-266B-46AE-8451-0CE15EB9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a-ES" dirty="0" err="1"/>
              <a:t>Communicate</a:t>
            </a:r>
            <a:r>
              <a:rPr lang="ca-ES" dirty="0"/>
              <a:t> </a:t>
            </a:r>
            <a:r>
              <a:rPr lang="ca-ES" dirty="0" err="1"/>
              <a:t>with</a:t>
            </a:r>
            <a:r>
              <a:rPr lang="ca-ES" dirty="0"/>
              <a:t> RDB </a:t>
            </a:r>
            <a:r>
              <a:rPr lang="ca-ES" dirty="0" err="1"/>
              <a:t>and</a:t>
            </a:r>
            <a:r>
              <a:rPr lang="ca-ES" dirty="0"/>
              <a:t> ORDB</a:t>
            </a:r>
          </a:p>
        </p:txBody>
      </p:sp>
      <p:pic>
        <p:nvPicPr>
          <p:cNvPr id="15" name="Picture 10" descr="Image result for database">
            <a:extLst>
              <a:ext uri="{FF2B5EF4-FFF2-40B4-BE49-F238E27FC236}">
                <a16:creationId xmlns:a16="http://schemas.microsoft.com/office/drawing/2014/main" id="{BCED2FCC-3F1E-4121-95A0-B4591B46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05" y="2217244"/>
            <a:ext cx="1122867" cy="112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server">
            <a:extLst>
              <a:ext uri="{FF2B5EF4-FFF2-40B4-BE49-F238E27FC236}">
                <a16:creationId xmlns:a16="http://schemas.microsoft.com/office/drawing/2014/main" id="{44437250-AF25-4CAD-8414-847001F9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5" y="1988644"/>
            <a:ext cx="970262" cy="150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Image result for computer ico">
            <a:extLst>
              <a:ext uri="{FF2B5EF4-FFF2-40B4-BE49-F238E27FC236}">
                <a16:creationId xmlns:a16="http://schemas.microsoft.com/office/drawing/2014/main" id="{841EE32D-B647-4702-A8D1-AA9AF493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64" y="2071693"/>
            <a:ext cx="1364615" cy="136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2E3AA53-82F0-4D77-9CE1-E2D672D952E9}"/>
              </a:ext>
            </a:extLst>
          </p:cNvPr>
          <p:cNvCxnSpPr>
            <a:cxnSpLocks/>
          </p:cNvCxnSpPr>
          <p:nvPr/>
        </p:nvCxnSpPr>
        <p:spPr>
          <a:xfrm>
            <a:off x="2643272" y="2817413"/>
            <a:ext cx="6846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7B75B19-5ADB-4C1E-A491-3334A8AA99B6}"/>
              </a:ext>
            </a:extLst>
          </p:cNvPr>
          <p:cNvCxnSpPr>
            <a:cxnSpLocks/>
          </p:cNvCxnSpPr>
          <p:nvPr/>
        </p:nvCxnSpPr>
        <p:spPr>
          <a:xfrm>
            <a:off x="4675272" y="2817413"/>
            <a:ext cx="144516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77BFF05-A078-440B-8A85-146021C36CEF}"/>
              </a:ext>
            </a:extLst>
          </p:cNvPr>
          <p:cNvSpPr/>
          <p:nvPr/>
        </p:nvSpPr>
        <p:spPr>
          <a:xfrm>
            <a:off x="1780131" y="3448397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E90CABF-85BF-41B8-8CAC-FFC538576666}"/>
              </a:ext>
            </a:extLst>
          </p:cNvPr>
          <p:cNvSpPr/>
          <p:nvPr/>
        </p:nvSpPr>
        <p:spPr>
          <a:xfrm>
            <a:off x="3585692" y="363306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DBMS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B715C96-6239-4667-9C7F-51273210FF97}"/>
              </a:ext>
            </a:extLst>
          </p:cNvPr>
          <p:cNvSpPr/>
          <p:nvPr/>
        </p:nvSpPr>
        <p:spPr>
          <a:xfrm>
            <a:off x="6584002" y="3671318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rPr>
              <a:t>Client</a:t>
            </a:r>
          </a:p>
        </p:txBody>
      </p:sp>
      <p:pic>
        <p:nvPicPr>
          <p:cNvPr id="2060" name="Picture 12" descr="Image result for sql ico">
            <a:extLst>
              <a:ext uri="{FF2B5EF4-FFF2-40B4-BE49-F238E27FC236}">
                <a16:creationId xmlns:a16="http://schemas.microsoft.com/office/drawing/2014/main" id="{293CABAE-D514-431D-82C7-83CBE2AD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0" y="2449913"/>
            <a:ext cx="723896" cy="72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2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DBMS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915BE5-EBD1-4CE8-99C8-EABB71DF2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Sql</a:t>
            </a:r>
            <a:r>
              <a:rPr lang="es-ES" dirty="0"/>
              <a:t> </a:t>
            </a:r>
            <a:r>
              <a:rPr lang="es-ES" dirty="0" err="1"/>
              <a:t>Statements</a:t>
            </a:r>
            <a:endParaRPr lang="ca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C249CB-6806-4525-B6E8-35837112A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77" y="2359558"/>
            <a:ext cx="6711651" cy="172971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75C3FD-3D57-47CE-A68B-2DA39DA2D953}"/>
              </a:ext>
            </a:extLst>
          </p:cNvPr>
          <p:cNvSpPr/>
          <p:nvPr/>
        </p:nvSpPr>
        <p:spPr>
          <a:xfrm>
            <a:off x="5068382" y="4626909"/>
            <a:ext cx="331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dirty="0">
                <a:hlinkClick r:id="rId4"/>
              </a:rPr>
              <a:t>https://www.w3schools.com/sql/</a:t>
            </a:r>
            <a:endParaRPr lang="ca-ES" dirty="0"/>
          </a:p>
        </p:txBody>
      </p:sp>
      <p:sp>
        <p:nvSpPr>
          <p:cNvPr id="21" name="Marcador de texto 5">
            <a:extLst>
              <a:ext uri="{FF2B5EF4-FFF2-40B4-BE49-F238E27FC236}">
                <a16:creationId xmlns:a16="http://schemas.microsoft.com/office/drawing/2014/main" id="{E6F57932-2D7A-42D8-AC85-DD9E673A85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279" y="1852706"/>
            <a:ext cx="8272462" cy="3403451"/>
          </a:xfrm>
        </p:spPr>
        <p:txBody>
          <a:bodyPr/>
          <a:lstStyle/>
          <a:p>
            <a:r>
              <a:rPr lang="es-ES" dirty="0"/>
              <a:t>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941086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DFB546BF9A9A4B8ED0AC7B94B2CFD7" ma:contentTypeVersion="18" ma:contentTypeDescription="Crear nuevo documento." ma:contentTypeScope="" ma:versionID="c10d9327d6507f1c3b99ecbf42007fc8">
  <xsd:schema xmlns:xsd="http://www.w3.org/2001/XMLSchema" xmlns:xs="http://www.w3.org/2001/XMLSchema" xmlns:p="http://schemas.microsoft.com/office/2006/metadata/properties" xmlns:ns2="7ab8710d-5ebb-410d-896b-76cf8cf7948a" xmlns:ns3="604d14db-bcfc-4ffe-a253-bdc5ee9ebe55" targetNamespace="http://schemas.microsoft.com/office/2006/metadata/properties" ma:root="true" ma:fieldsID="dd7252fbe12124f648497bd1cf8f9ab0" ns2:_="" ns3:_="">
    <xsd:import namespace="7ab8710d-5ebb-410d-896b-76cf8cf7948a"/>
    <xsd:import namespace="604d14db-bcfc-4ffe-a253-bdc5ee9eb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8710d-5ebb-410d-896b-76cf8cf79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78bd36f6-8039-46a9-a91c-67d3ca990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14db-bcfc-4ffe-a253-bdc5ee9eb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e1cf3c-574f-4501-8bc0-564bbd35c496}" ma:internalName="TaxCatchAll" ma:showField="CatchAllData" ma:web="604d14db-bcfc-4ffe-a253-bdc5ee9ebe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b8710d-5ebb-410d-896b-76cf8cf7948a">
      <Terms xmlns="http://schemas.microsoft.com/office/infopath/2007/PartnerControls"/>
    </lcf76f155ced4ddcb4097134ff3c332f>
    <TaxCatchAll xmlns="604d14db-bcfc-4ffe-a253-bdc5ee9ebe55" xsi:nil="true"/>
  </documentManagement>
</p:properties>
</file>

<file path=customXml/itemProps1.xml><?xml version="1.0" encoding="utf-8"?>
<ds:datastoreItem xmlns:ds="http://schemas.openxmlformats.org/officeDocument/2006/customXml" ds:itemID="{F6150FBF-FF67-4515-8CE0-4EFFEEBD6569}"/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e89e2614-21ea-4c4c-ba10-359e23a94676"/>
    <ds:schemaRef ds:uri="http://purl.org/dc/terms/"/>
    <ds:schemaRef ds:uri="79826464-2836-45bb-a353-b8ea31c7691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15208</TotalTime>
  <Words>1043</Words>
  <Application>Microsoft Office PowerPoint</Application>
  <PresentationFormat>Presentación en pantalla (16:10)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Roboto Light</vt:lpstr>
      <vt:lpstr>Ubuntu Mono</vt:lpstr>
      <vt:lpstr>Office Theme</vt:lpstr>
      <vt:lpstr>Database Access Introduction</vt:lpstr>
      <vt:lpstr>Introduction</vt:lpstr>
      <vt:lpstr>Presentación de PowerPoint</vt:lpstr>
      <vt:lpstr>Presentación de PowerPoint</vt:lpstr>
      <vt:lpstr>DBMS types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Connecting from Apps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Gerard Torrents</cp:lastModifiedBy>
  <cp:revision>857</cp:revision>
  <dcterms:created xsi:type="dcterms:W3CDTF">2010-04-12T23:12:02Z</dcterms:created>
  <dcterms:modified xsi:type="dcterms:W3CDTF">2019-12-05T13:36:28Z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0x01010012DFB546BF9A9A4B8ED0AC7B94B2CFD7</vt:lpwstr>
  </property>
</Properties>
</file>