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93455" r:id="rId4"/>
  </p:sldMasterIdLst>
  <p:notesMasterIdLst>
    <p:notesMasterId r:id="rId18"/>
  </p:notesMasterIdLst>
  <p:handoutMasterIdLst>
    <p:handoutMasterId r:id="rId19"/>
  </p:handoutMasterIdLst>
  <p:sldIdLst>
    <p:sldId id="325" r:id="rId5"/>
    <p:sldId id="538" r:id="rId6"/>
    <p:sldId id="641" r:id="rId7"/>
    <p:sldId id="675" r:id="rId8"/>
    <p:sldId id="677" r:id="rId9"/>
    <p:sldId id="643" r:id="rId10"/>
    <p:sldId id="678" r:id="rId11"/>
    <p:sldId id="679" r:id="rId12"/>
    <p:sldId id="682" r:id="rId13"/>
    <p:sldId id="680" r:id="rId14"/>
    <p:sldId id="683" r:id="rId15"/>
    <p:sldId id="681" r:id="rId16"/>
    <p:sldId id="283" r:id="rId17"/>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86">
          <p15:clr>
            <a:srgbClr val="A4A3A4"/>
          </p15:clr>
        </p15:guide>
        <p15:guide id="2" orient="horz" pos="2012">
          <p15:clr>
            <a:srgbClr val="A4A3A4"/>
          </p15:clr>
        </p15:guide>
        <p15:guide id="3" orient="horz" pos="3406">
          <p15:clr>
            <a:srgbClr val="A4A3A4"/>
          </p15:clr>
        </p15:guide>
        <p15:guide id="4" pos="2140">
          <p15:clr>
            <a:srgbClr val="A4A3A4"/>
          </p15:clr>
        </p15:guide>
        <p15:guide id="5" pos="5489">
          <p15:clr>
            <a:srgbClr val="A4A3A4"/>
          </p15:clr>
        </p15:guide>
        <p15:guide id="6" pos="258">
          <p15:clr>
            <a:srgbClr val="A4A3A4"/>
          </p15:clr>
        </p15:guide>
        <p15:guide id="7" orient="horz" pos="581">
          <p15:clr>
            <a:srgbClr val="A4A3A4"/>
          </p15:clr>
        </p15:guide>
        <p15:guide id="8" orient="horz" pos="2974">
          <p15:clr>
            <a:srgbClr val="A4A3A4"/>
          </p15:clr>
        </p15:guide>
        <p15:guide id="9" pos="1708">
          <p15:clr>
            <a:srgbClr val="A4A3A4"/>
          </p15:clr>
        </p15:guide>
        <p15:guide id="10" pos="5479">
          <p15:clr>
            <a:srgbClr val="A4A3A4"/>
          </p15:clr>
        </p15:guide>
        <p15:guide id="11" pos="4693">
          <p15:clr>
            <a:srgbClr val="A4A3A4"/>
          </p15:clr>
        </p15:guide>
        <p15:guide id="12" pos="2878">
          <p15:clr>
            <a:srgbClr val="A4A3A4"/>
          </p15:clr>
        </p15:guide>
        <p15:guide id="13" orient="horz" pos="1802">
          <p15:clr>
            <a:srgbClr val="A4A3A4"/>
          </p15:clr>
        </p15:guide>
        <p15:guide id="14" orient="horz" pos="3264">
          <p15:clr>
            <a:srgbClr val="A4A3A4"/>
          </p15:clr>
        </p15:guide>
        <p15:guide id="15" orient="horz" pos="591">
          <p15:clr>
            <a:srgbClr val="A4A3A4"/>
          </p15:clr>
        </p15:guide>
        <p15:guide id="16" orient="horz" pos="801">
          <p15:clr>
            <a:srgbClr val="A4A3A4"/>
          </p15:clr>
        </p15:guide>
        <p15:guide id="17" pos="14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a" initials="m" lastIdx="1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844"/>
    <a:srgbClr val="0432A0"/>
    <a:srgbClr val="00329F"/>
    <a:srgbClr val="F0F0F0"/>
    <a:srgbClr val="EDEDED"/>
    <a:srgbClr val="F9F9F9"/>
    <a:srgbClr val="FBFBFB"/>
    <a:srgbClr val="F3F3F3"/>
    <a:srgbClr val="E9E9E9"/>
    <a:srgbClr val="00349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36" autoAdjust="0"/>
    <p:restoredTop sz="65727" autoAdjust="0"/>
  </p:normalViewPr>
  <p:slideViewPr>
    <p:cSldViewPr snapToGrid="0" snapToObjects="1">
      <p:cViewPr varScale="1">
        <p:scale>
          <a:sx n="85" d="100"/>
          <a:sy n="85" d="100"/>
        </p:scale>
        <p:origin x="2346" y="114"/>
      </p:cViewPr>
      <p:guideLst>
        <p:guide orient="horz" pos="686"/>
        <p:guide orient="horz" pos="2012"/>
        <p:guide orient="horz" pos="3406"/>
        <p:guide pos="2140"/>
        <p:guide pos="5489"/>
        <p:guide pos="258"/>
        <p:guide orient="horz" pos="581"/>
        <p:guide orient="horz" pos="2974"/>
        <p:guide pos="1708"/>
        <p:guide pos="5479"/>
        <p:guide pos="4693"/>
        <p:guide pos="2878"/>
        <p:guide orient="horz" pos="1802"/>
        <p:guide orient="horz" pos="3264"/>
        <p:guide orient="horz" pos="591"/>
        <p:guide orient="horz" pos="801"/>
        <p:guide pos="148"/>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44B4BFA-03DF-234F-85E3-D80AF10356A3}" type="datetimeFigureOut">
              <a:rPr lang="es-ES" smtClean="0"/>
              <a:t>05/12/2019</a:t>
            </a:fld>
            <a:endParaRPr lang="es-ES"/>
          </a:p>
        </p:txBody>
      </p:sp>
      <p:sp>
        <p:nvSpPr>
          <p:cNvPr id="4" name="Marcador de pie de página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7913-C79D-F14F-811C-2F9868197D6E}" type="slidenum">
              <a:rPr lang="es-ES" smtClean="0"/>
              <a:t>‹Nº›</a:t>
            </a:fld>
            <a:endParaRPr lang="es-ES"/>
          </a:p>
        </p:txBody>
      </p:sp>
    </p:spTree>
    <p:extLst>
      <p:ext uri="{BB962C8B-B14F-4D97-AF65-F5344CB8AC3E}">
        <p14:creationId xmlns:p14="http://schemas.microsoft.com/office/powerpoint/2010/main" val="26794555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64FDCA-4F03-F44C-A1AF-00E6E8A5A51E}" type="datetimeFigureOut">
              <a:rPr lang="es-ES" smtClean="0"/>
              <a:t>05/12/2019</a:t>
            </a:fld>
            <a:endParaRPr lang="es-ES"/>
          </a:p>
        </p:txBody>
      </p:sp>
      <p:sp>
        <p:nvSpPr>
          <p:cNvPr id="4" name="Marcador de imagen de diapositiva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B57013-0AD2-BF45-B077-9C41C27B26A1}" type="slidenum">
              <a:rPr lang="es-ES" smtClean="0"/>
              <a:t>‹Nº›</a:t>
            </a:fld>
            <a:endParaRPr lang="es-ES"/>
          </a:p>
        </p:txBody>
      </p:sp>
    </p:spTree>
    <p:extLst>
      <p:ext uri="{BB962C8B-B14F-4D97-AF65-F5344CB8AC3E}">
        <p14:creationId xmlns:p14="http://schemas.microsoft.com/office/powerpoint/2010/main" val="39642323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s.wikipedia.org/wiki/Base_de_datos" TargetMode="External"/><Relationship Id="rId7" Type="http://schemas.openxmlformats.org/officeDocument/2006/relationships/hyperlink" Target="https://es.wikipedia.org/wiki/Registro_(base_de_datos)"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s.wikipedia.org/wiki/Columna_(base_de_datos)" TargetMode="External"/><Relationship Id="rId5" Type="http://schemas.openxmlformats.org/officeDocument/2006/relationships/hyperlink" Target="https://es.wikipedia.org/wiki/Campo_(base_de_datos)" TargetMode="External"/><Relationship Id="rId4" Type="http://schemas.openxmlformats.org/officeDocument/2006/relationships/hyperlink" Target="https://es.wikipedia.org/wiki/Tabla_(base_de_datos)"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s.wikipedia.org/wiki/Integridad_de_dato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_tradnl" dirty="0"/>
              <a:t>Bienvenido a este video cuyo </a:t>
            </a:r>
            <a:r>
              <a:rPr lang="es-ES" dirty="0"/>
              <a:t>título es: Bases de datos relacionales. </a:t>
            </a:r>
            <a:r>
              <a:rPr lang="es-ES" baseline="0" dirty="0"/>
              <a:t>En este video veremos las principales características del modelo de bases de datos relacional y como podemos almacenar en él la información de los objetos de nuestras clases</a:t>
            </a:r>
          </a:p>
        </p:txBody>
      </p:sp>
      <p:sp>
        <p:nvSpPr>
          <p:cNvPr id="4" name="Marcador de número de diapositiva 3"/>
          <p:cNvSpPr>
            <a:spLocks noGrp="1"/>
          </p:cNvSpPr>
          <p:nvPr>
            <p:ph type="sldNum" sz="quarter" idx="10"/>
          </p:nvPr>
        </p:nvSpPr>
        <p:spPr/>
        <p:txBody>
          <a:bodyPr/>
          <a:lstStyle/>
          <a:p>
            <a:fld id="{20B57013-0AD2-BF45-B077-9C41C27B26A1}" type="slidenum">
              <a:rPr lang="es-ES" smtClean="0"/>
              <a:t>1</a:t>
            </a:fld>
            <a:endParaRPr lang="es-ES"/>
          </a:p>
        </p:txBody>
      </p:sp>
    </p:spTree>
    <p:extLst>
      <p:ext uri="{BB962C8B-B14F-4D97-AF65-F5344CB8AC3E}">
        <p14:creationId xmlns:p14="http://schemas.microsoft.com/office/powerpoint/2010/main" val="107363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buFontTx/>
              <a:buNone/>
            </a:pPr>
            <a:r>
              <a:rPr lang="es-ES_tradnl" altLang="es-ES" sz="1200" dirty="0"/>
              <a:t>Combinando claves primarias con una entidad débil podemos establecer relaciones n – m.</a:t>
            </a:r>
          </a:p>
          <a:p>
            <a:pPr eaLnBrk="1" hangingPunct="1">
              <a:spcBef>
                <a:spcPct val="0"/>
              </a:spcBef>
              <a:buFontTx/>
              <a:buNone/>
            </a:pPr>
            <a:endParaRPr lang="es-ES_tradnl" altLang="es-ES" sz="1200" dirty="0"/>
          </a:p>
          <a:p>
            <a:pPr eaLnBrk="1" hangingPunct="1">
              <a:spcBef>
                <a:spcPct val="0"/>
              </a:spcBef>
              <a:buFontTx/>
              <a:buNone/>
            </a:pPr>
            <a:r>
              <a:rPr lang="es-ES" sz="1200" b="0" i="0" kern="1200" dirty="0">
                <a:solidFill>
                  <a:schemeClr val="tx1"/>
                </a:solidFill>
                <a:effectLst/>
                <a:latin typeface="+mn-lt"/>
                <a:ea typeface="+mn-ea"/>
                <a:cs typeface="+mn-cs"/>
              </a:rPr>
              <a:t>Una entidad débil es aquella que no puede existir sin participar en la relación; es decir, aquella que no puede ser unívocamente identificada solamente por sus atributos</a:t>
            </a:r>
          </a:p>
          <a:p>
            <a:pPr eaLnBrk="1" hangingPunct="1">
              <a:spcBef>
                <a:spcPct val="0"/>
              </a:spcBef>
              <a:buFontTx/>
              <a:buNone/>
            </a:pPr>
            <a:endParaRPr lang="es-ES_tradnl" altLang="es-ES" sz="1200" dirty="0"/>
          </a:p>
          <a:p>
            <a:pPr eaLnBrk="1" hangingPunct="1">
              <a:spcBef>
                <a:spcPct val="0"/>
              </a:spcBef>
              <a:buFontTx/>
              <a:buNone/>
            </a:pPr>
            <a:r>
              <a:rPr lang="es-ES_tradnl" altLang="es-ES" sz="1200" dirty="0"/>
              <a:t>En esta caso un Alumno puede cursar varias Asignaturas, mientras que una Asignatura puede tener varios alumnos matriculados.</a:t>
            </a:r>
          </a:p>
          <a:p>
            <a:pPr eaLnBrk="1" hangingPunct="1">
              <a:spcBef>
                <a:spcPct val="0"/>
              </a:spcBef>
              <a:buFontTx/>
              <a:buNone/>
            </a:pPr>
            <a:endParaRPr lang="es-ES_tradnl" altLang="es-ES" sz="1200" dirty="0"/>
          </a:p>
          <a:p>
            <a:pPr eaLnBrk="1" hangingPunct="1">
              <a:spcBef>
                <a:spcPct val="0"/>
              </a:spcBef>
              <a:buFontTx/>
              <a:buNone/>
            </a:pPr>
            <a:r>
              <a:rPr lang="es-ES_tradnl" altLang="es-ES" sz="1200" dirty="0"/>
              <a:t>Pero cada alumno tendrá una única nota de la asignatura</a:t>
            </a:r>
            <a:endParaRPr lang="es-ES" altLang="es-ES" sz="1200"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10</a:t>
            </a:fld>
            <a:endParaRPr lang="es-ES"/>
          </a:p>
        </p:txBody>
      </p:sp>
    </p:spTree>
    <p:extLst>
      <p:ext uri="{BB962C8B-B14F-4D97-AF65-F5344CB8AC3E}">
        <p14:creationId xmlns:p14="http://schemas.microsoft.com/office/powerpoint/2010/main" val="3537438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buFontTx/>
              <a:buNone/>
            </a:pPr>
            <a:endParaRPr lang="es-ES" altLang="es-ES" sz="1200" dirty="0"/>
          </a:p>
          <a:p>
            <a:pPr eaLnBrk="1" hangingPunct="1">
              <a:spcBef>
                <a:spcPct val="0"/>
              </a:spcBef>
              <a:buFontTx/>
              <a:buNone/>
            </a:pPr>
            <a:r>
              <a:rPr lang="es-ES" altLang="es-ES" sz="1200" dirty="0"/>
              <a:t>El diagrama de clases en nuestra aplicación podría ser por ejemplo una clase asignatura asociada por </a:t>
            </a:r>
            <a:r>
              <a:rPr lang="es-ES" altLang="es-ES" sz="1200" dirty="0" err="1"/>
              <a:t>AlumnoAsignatura</a:t>
            </a:r>
            <a:r>
              <a:rPr lang="es-ES" altLang="es-ES" sz="1200" dirty="0"/>
              <a:t> que a su vez es asociada por la </a:t>
            </a:r>
            <a:r>
              <a:rPr lang="es-ES" altLang="es-ES" sz="1200" dirty="0" err="1"/>
              <a:t>Classe</a:t>
            </a:r>
            <a:r>
              <a:rPr lang="es-ES" altLang="es-ES" sz="1200" dirty="0"/>
              <a:t> alumno que contendría una colección de </a:t>
            </a:r>
            <a:r>
              <a:rPr lang="es-ES" altLang="es-ES" sz="1200" dirty="0" err="1"/>
              <a:t>AlumnoAsignatura</a:t>
            </a:r>
            <a:r>
              <a:rPr lang="es-ES" altLang="es-ES" sz="1200" dirty="0"/>
              <a:t> con cada nota.</a:t>
            </a:r>
          </a:p>
        </p:txBody>
      </p:sp>
      <p:sp>
        <p:nvSpPr>
          <p:cNvPr id="4" name="Marcador de número de diapositiva 3"/>
          <p:cNvSpPr>
            <a:spLocks noGrp="1"/>
          </p:cNvSpPr>
          <p:nvPr>
            <p:ph type="sldNum" sz="quarter" idx="10"/>
          </p:nvPr>
        </p:nvSpPr>
        <p:spPr/>
        <p:txBody>
          <a:bodyPr/>
          <a:lstStyle/>
          <a:p>
            <a:fld id="{20B57013-0AD2-BF45-B077-9C41C27B26A1}" type="slidenum">
              <a:rPr lang="es-ES" smtClean="0"/>
              <a:t>11</a:t>
            </a:fld>
            <a:endParaRPr lang="es-ES"/>
          </a:p>
        </p:txBody>
      </p:sp>
    </p:spTree>
    <p:extLst>
      <p:ext uri="{BB962C8B-B14F-4D97-AF65-F5344CB8AC3E}">
        <p14:creationId xmlns:p14="http://schemas.microsoft.com/office/powerpoint/2010/main" val="34847881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buFontTx/>
              <a:buNone/>
            </a:pPr>
            <a:r>
              <a:rPr lang="es-ES_tradnl" altLang="es-ES" sz="1200"/>
              <a:t>Y también </a:t>
            </a:r>
            <a:r>
              <a:rPr lang="es-ES_tradnl" altLang="es-ES" sz="1200" dirty="0"/>
              <a:t>podemos representar conceptos de herencia de la programación orientada a objetos como la generalización.</a:t>
            </a:r>
          </a:p>
          <a:p>
            <a:pPr eaLnBrk="1" hangingPunct="1">
              <a:spcBef>
                <a:spcPct val="0"/>
              </a:spcBef>
              <a:buFontTx/>
              <a:buNone/>
            </a:pPr>
            <a:endParaRPr lang="es-ES_tradnl" altLang="es-ES" sz="1200" dirty="0"/>
          </a:p>
          <a:p>
            <a:pPr eaLnBrk="1" hangingPunct="1">
              <a:spcBef>
                <a:spcPct val="0"/>
              </a:spcBef>
              <a:buFontTx/>
              <a:buNone/>
            </a:pPr>
            <a:r>
              <a:rPr lang="es-ES_tradnl" altLang="es-ES" sz="1200" dirty="0"/>
              <a:t>Persona concentra los atributos comunes en las entidades estudiante y profesor, que también cuentan con la </a:t>
            </a:r>
            <a:r>
              <a:rPr lang="es-ES_tradnl" altLang="es-ES" sz="1200" dirty="0" err="1"/>
              <a:t>primary</a:t>
            </a:r>
            <a:r>
              <a:rPr lang="es-ES_tradnl" altLang="es-ES" sz="1200" dirty="0"/>
              <a:t> </a:t>
            </a:r>
            <a:r>
              <a:rPr lang="es-ES_tradnl" altLang="es-ES" sz="1200" dirty="0" err="1"/>
              <a:t>key</a:t>
            </a:r>
            <a:r>
              <a:rPr lang="es-ES_tradnl" altLang="es-ES" sz="1200" dirty="0"/>
              <a:t> de Persona para poder establecer la relación.</a:t>
            </a:r>
          </a:p>
          <a:p>
            <a:pPr eaLnBrk="1" hangingPunct="1">
              <a:spcBef>
                <a:spcPct val="0"/>
              </a:spcBef>
              <a:buFontTx/>
              <a:buNone/>
            </a:pPr>
            <a:endParaRPr lang="es-ES_tradnl" altLang="es-ES" sz="1200" dirty="0"/>
          </a:p>
          <a:p>
            <a:pPr eaLnBrk="1" hangingPunct="1">
              <a:spcBef>
                <a:spcPct val="0"/>
              </a:spcBef>
              <a:buFontTx/>
              <a:buNone/>
            </a:pPr>
            <a:endParaRPr lang="es-ES_tradnl" altLang="es-ES" sz="1200"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12</a:t>
            </a:fld>
            <a:endParaRPr lang="es-ES"/>
          </a:p>
        </p:txBody>
      </p:sp>
    </p:spTree>
    <p:extLst>
      <p:ext uri="{BB962C8B-B14F-4D97-AF65-F5344CB8AC3E}">
        <p14:creationId xmlns:p14="http://schemas.microsoft.com/office/powerpoint/2010/main" val="2511800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hasta aquí este video sobre las bases de de </a:t>
            </a:r>
            <a:r>
              <a:rPr lang="es-ES"/>
              <a:t>datos relacionales </a:t>
            </a:r>
            <a:endParaRPr lang="es-ES_tradnl"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13</a:t>
            </a:fld>
            <a:endParaRPr lang="es-ES"/>
          </a:p>
        </p:txBody>
      </p:sp>
    </p:spTree>
    <p:extLst>
      <p:ext uri="{BB962C8B-B14F-4D97-AF65-F5344CB8AC3E}">
        <p14:creationId xmlns:p14="http://schemas.microsoft.com/office/powerpoint/2010/main" val="2059457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2</a:t>
            </a:fld>
            <a:endParaRPr lang="es-ES"/>
          </a:p>
        </p:txBody>
      </p:sp>
    </p:spTree>
    <p:extLst>
      <p:ext uri="{BB962C8B-B14F-4D97-AF65-F5344CB8AC3E}">
        <p14:creationId xmlns:p14="http://schemas.microsoft.com/office/powerpoint/2010/main" val="198125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Una </a:t>
            </a:r>
            <a:r>
              <a:rPr lang="es-ES" sz="1200" b="0" i="0" kern="1200" dirty="0">
                <a:solidFill>
                  <a:schemeClr val="tx1"/>
                </a:solidFill>
                <a:effectLst/>
                <a:latin typeface="+mn-lt"/>
                <a:ea typeface="+mn-ea"/>
                <a:cs typeface="+mn-cs"/>
                <a:hlinkClick r:id="rId3" tooltip="Base de datos">
                  <a:extLst>
                    <a:ext uri="{A12FA001-AC4F-418D-AE19-62706E023703}">
                      <ahyp:hlinkClr xmlns:ahyp="http://schemas.microsoft.com/office/drawing/2018/hyperlinkcolor" val="tx"/>
                    </a:ext>
                  </a:extLst>
                </a:hlinkClick>
              </a:rPr>
              <a:t>base de datos</a:t>
            </a:r>
            <a:r>
              <a:rPr lang="es-ES" sz="1200" b="0" i="0" kern="1200" dirty="0">
                <a:solidFill>
                  <a:schemeClr val="tx1"/>
                </a:solidFill>
                <a:effectLst/>
                <a:latin typeface="+mn-lt"/>
                <a:ea typeface="+mn-ea"/>
                <a:cs typeface="+mn-cs"/>
              </a:rPr>
              <a:t>  relacional se compone de varias </a:t>
            </a:r>
            <a:r>
              <a:rPr lang="es-ES" sz="1200" b="0" i="0" kern="1200" dirty="0">
                <a:solidFill>
                  <a:schemeClr val="tx1"/>
                </a:solidFill>
                <a:effectLst/>
                <a:latin typeface="+mn-lt"/>
                <a:ea typeface="+mn-ea"/>
                <a:cs typeface="+mn-cs"/>
                <a:hlinkClick r:id="rId4" tooltip="Tabla (base de datos)">
                  <a:extLst>
                    <a:ext uri="{A12FA001-AC4F-418D-AE19-62706E023703}">
                      <ahyp:hlinkClr xmlns:ahyp="http://schemas.microsoft.com/office/drawing/2018/hyperlinkcolor" val="tx"/>
                    </a:ext>
                  </a:extLst>
                </a:hlinkClick>
              </a:rPr>
              <a:t>tablas</a:t>
            </a:r>
            <a:r>
              <a:rPr lang="es-ES" sz="1200" b="0" i="0" kern="1200" dirty="0">
                <a:solidFill>
                  <a:schemeClr val="tx1"/>
                </a:solidFill>
                <a:effectLst/>
                <a:latin typeface="+mn-lt"/>
                <a:ea typeface="+mn-ea"/>
                <a:cs typeface="+mn-cs"/>
              </a:rPr>
              <a:t>, denominadas relaciones.</a:t>
            </a:r>
          </a:p>
          <a:p>
            <a:r>
              <a:rPr lang="es-ES" sz="1200" b="0" i="0" kern="1200" dirty="0">
                <a:solidFill>
                  <a:schemeClr val="tx1"/>
                </a:solidFill>
                <a:effectLst/>
                <a:latin typeface="+mn-lt"/>
                <a:ea typeface="+mn-ea"/>
                <a:cs typeface="+mn-cs"/>
              </a:rPr>
              <a:t>No pueden existir dos tablas con el mismo nombre.</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Cada tabla es a su vez un conjunto de </a:t>
            </a:r>
            <a:r>
              <a:rPr lang="es-ES" sz="1200" b="0" i="0" kern="1200" dirty="0">
                <a:solidFill>
                  <a:schemeClr val="tx1"/>
                </a:solidFill>
                <a:effectLst/>
                <a:latin typeface="+mn-lt"/>
                <a:ea typeface="+mn-ea"/>
                <a:cs typeface="+mn-cs"/>
                <a:hlinkClick r:id="rId5" tooltip="Campo (base de datos)">
                  <a:extLst>
                    <a:ext uri="{A12FA001-AC4F-418D-AE19-62706E023703}">
                      <ahyp:hlinkClr xmlns:ahyp="http://schemas.microsoft.com/office/drawing/2018/hyperlinkcolor" val="tx"/>
                    </a:ext>
                  </a:extLst>
                </a:hlinkClick>
              </a:rPr>
              <a:t>campos</a:t>
            </a:r>
            <a:r>
              <a:rPr lang="es-ES" sz="1200" b="0" i="0" kern="1200" dirty="0">
                <a:solidFill>
                  <a:schemeClr val="tx1"/>
                </a:solidFill>
                <a:effectLst/>
                <a:latin typeface="+mn-lt"/>
                <a:ea typeface="+mn-ea"/>
                <a:cs typeface="+mn-cs"/>
              </a:rPr>
              <a:t> (</a:t>
            </a:r>
            <a:r>
              <a:rPr lang="es-ES" sz="1200" b="0" i="0" kern="1200" dirty="0">
                <a:solidFill>
                  <a:schemeClr val="tx1"/>
                </a:solidFill>
                <a:effectLst/>
                <a:latin typeface="+mn-lt"/>
                <a:ea typeface="+mn-ea"/>
                <a:cs typeface="+mn-cs"/>
                <a:hlinkClick r:id="rId6" tooltip="Columna (base de datos)">
                  <a:extLst>
                    <a:ext uri="{A12FA001-AC4F-418D-AE19-62706E023703}">
                      <ahyp:hlinkClr xmlns:ahyp="http://schemas.microsoft.com/office/drawing/2018/hyperlinkcolor" val="tx"/>
                    </a:ext>
                  </a:extLst>
                </a:hlinkClick>
              </a:rPr>
              <a:t>columnas</a:t>
            </a:r>
            <a:r>
              <a:rPr lang="es-ES" sz="1200" b="0" i="0" kern="1200" dirty="0">
                <a:solidFill>
                  <a:schemeClr val="tx1"/>
                </a:solidFill>
                <a:effectLst/>
                <a:latin typeface="+mn-lt"/>
                <a:ea typeface="+mn-ea"/>
                <a:cs typeface="+mn-cs"/>
              </a:rPr>
              <a:t>) y </a:t>
            </a:r>
            <a:r>
              <a:rPr lang="es-ES" sz="1200" b="0" i="0" kern="1200" dirty="0">
                <a:solidFill>
                  <a:schemeClr val="tx1"/>
                </a:solidFill>
                <a:effectLst/>
                <a:latin typeface="+mn-lt"/>
                <a:ea typeface="+mn-ea"/>
                <a:cs typeface="+mn-cs"/>
                <a:hlinkClick r:id="rId7" tooltip="Registro (base de datos)">
                  <a:extLst>
                    <a:ext uri="{A12FA001-AC4F-418D-AE19-62706E023703}">
                      <ahyp:hlinkClr xmlns:ahyp="http://schemas.microsoft.com/office/drawing/2018/hyperlinkcolor" val="tx"/>
                    </a:ext>
                  </a:extLst>
                </a:hlinkClick>
              </a:rPr>
              <a:t>registros</a:t>
            </a:r>
            <a:r>
              <a:rPr lang="es-ES" sz="1200" b="0" i="0" kern="1200" dirty="0">
                <a:solidFill>
                  <a:schemeClr val="tx1"/>
                </a:solidFill>
                <a:effectLst/>
                <a:latin typeface="+mn-lt"/>
                <a:ea typeface="+mn-ea"/>
                <a:cs typeface="+mn-cs"/>
              </a:rPr>
              <a:t> (filas).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Cada tabla debe tener una clave o identificador único</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 </a:t>
            </a:r>
            <a:endParaRPr lang="es-ES_tradnl" dirty="0"/>
          </a:p>
          <a:p>
            <a:endParaRPr lang="es-ES_tradnl"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3</a:t>
            </a:fld>
            <a:endParaRPr lang="es-ES"/>
          </a:p>
        </p:txBody>
      </p:sp>
    </p:spTree>
    <p:extLst>
      <p:ext uri="{BB962C8B-B14F-4D97-AF65-F5344CB8AC3E}">
        <p14:creationId xmlns:p14="http://schemas.microsoft.com/office/powerpoint/2010/main" val="88680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200" b="0" i="0" kern="1200" dirty="0">
                <a:solidFill>
                  <a:schemeClr val="tx1"/>
                </a:solidFill>
                <a:effectLst/>
                <a:latin typeface="+mn-lt"/>
                <a:ea typeface="+mn-ea"/>
                <a:cs typeface="+mn-cs"/>
              </a:rPr>
              <a:t>Cada tabla representa una entidad o tipo de datos.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Las filas representan una instancia de ese tipo de datos.</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Las columnas representan los valores o atributos de esa instancia.</a:t>
            </a:r>
          </a:p>
          <a:p>
            <a:endParaRPr lang="es-ES" sz="1200" b="0" i="0" kern="1200" dirty="0">
              <a:solidFill>
                <a:schemeClr val="tx1"/>
              </a:solidFill>
              <a:effectLst/>
              <a:latin typeface="+mn-lt"/>
              <a:ea typeface="+mn-ea"/>
              <a:cs typeface="+mn-cs"/>
            </a:endParaRPr>
          </a:p>
          <a:p>
            <a:r>
              <a:rPr lang="es-ES" sz="1200" b="0" i="0" kern="1200" dirty="0">
                <a:solidFill>
                  <a:schemeClr val="tx1"/>
                </a:solidFill>
                <a:effectLst/>
                <a:latin typeface="+mn-lt"/>
                <a:ea typeface="+mn-ea"/>
                <a:cs typeface="+mn-cs"/>
              </a:rPr>
              <a:t>La relación entre una tabla padre y un hijo se lleva a cabo por medio de las claves primarias y claves foráneas (o ajenas).</a:t>
            </a:r>
          </a:p>
          <a:p>
            <a:r>
              <a:rPr lang="es-ES" sz="1200" b="0" i="0" kern="1200" dirty="0">
                <a:solidFill>
                  <a:schemeClr val="tx1"/>
                </a:solidFill>
                <a:effectLst/>
                <a:latin typeface="+mn-lt"/>
                <a:ea typeface="+mn-ea"/>
                <a:cs typeface="+mn-cs"/>
              </a:rPr>
              <a:t>Las claves primarias son la clave principal de un registro dentro de una tabla y estas deben cumplir con la </a:t>
            </a:r>
            <a:r>
              <a:rPr lang="es-ES" sz="1200" b="0" i="0" kern="1200" dirty="0">
                <a:solidFill>
                  <a:schemeClr val="tx1"/>
                </a:solidFill>
                <a:effectLst/>
                <a:latin typeface="+mn-lt"/>
                <a:ea typeface="+mn-ea"/>
                <a:cs typeface="+mn-cs"/>
                <a:hlinkClick r:id="rId3" tooltip="Integridad de datos">
                  <a:extLst>
                    <a:ext uri="{A12FA001-AC4F-418D-AE19-62706E023703}">
                      <ahyp:hlinkClr xmlns:ahyp="http://schemas.microsoft.com/office/drawing/2018/hyperlinkcolor" val="tx"/>
                    </a:ext>
                  </a:extLst>
                </a:hlinkClick>
              </a:rPr>
              <a:t>integridad de datos</a:t>
            </a:r>
            <a:r>
              <a:rPr lang="es-ES" sz="1200" b="0" i="0" kern="1200" dirty="0">
                <a:solidFill>
                  <a:schemeClr val="tx1"/>
                </a:solidFill>
                <a:effectLst/>
                <a:latin typeface="+mn-lt"/>
                <a:ea typeface="+mn-ea"/>
                <a:cs typeface="+mn-cs"/>
              </a:rPr>
              <a:t>.</a:t>
            </a:r>
          </a:p>
          <a:p>
            <a:r>
              <a:rPr lang="es-ES" sz="1200" b="0" i="0" kern="1200" dirty="0">
                <a:solidFill>
                  <a:schemeClr val="tx1"/>
                </a:solidFill>
                <a:effectLst/>
                <a:latin typeface="+mn-lt"/>
                <a:ea typeface="+mn-ea"/>
                <a:cs typeface="+mn-cs"/>
              </a:rPr>
              <a:t>Las claves ajenas se colocan en la tabla hija, contienen el mismo valor que la clave primaria del registro padre; por medio de estas se hacen las formas relacionales.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 </a:t>
            </a:r>
            <a:endParaRPr lang="es-ES_tradnl" dirty="0"/>
          </a:p>
          <a:p>
            <a:endParaRPr lang="es-ES_tradnl"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4</a:t>
            </a:fld>
            <a:endParaRPr lang="es-ES"/>
          </a:p>
        </p:txBody>
      </p:sp>
    </p:spTree>
    <p:extLst>
      <p:ext uri="{BB962C8B-B14F-4D97-AF65-F5344CB8AC3E}">
        <p14:creationId xmlns:p14="http://schemas.microsoft.com/office/powerpoint/2010/main" val="68413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5</a:t>
            </a:fld>
            <a:endParaRPr lang="es-ES"/>
          </a:p>
        </p:txBody>
      </p:sp>
    </p:spTree>
    <p:extLst>
      <p:ext uri="{BB962C8B-B14F-4D97-AF65-F5344CB8AC3E}">
        <p14:creationId xmlns:p14="http://schemas.microsoft.com/office/powerpoint/2010/main" val="187598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defRPr/>
            </a:pPr>
            <a:r>
              <a:rPr lang="es-ES_tradnl" sz="1200" kern="1200" dirty="0">
                <a:solidFill>
                  <a:schemeClr val="tx1"/>
                </a:solidFill>
                <a:latin typeface="+mn-lt"/>
                <a:ea typeface="+mn-ea"/>
                <a:cs typeface="+mn-cs"/>
              </a:rPr>
              <a:t>Así pues, en la traducción de nuestra Aplicación Orientada a Objetos a un modelo relacional, cada clase instanciadle se materializa en una tabla en la BD.</a:t>
            </a:r>
          </a:p>
          <a:p>
            <a:pPr marL="0" indent="0" eaLnBrk="1" hangingPunct="1">
              <a:buFont typeface="Wingdings" panose="05000000000000000000" pitchFamily="2" charset="2"/>
              <a:buNone/>
              <a:defRPr/>
            </a:pPr>
            <a:endParaRPr lang="es-ES_tradnl" sz="1200" kern="1200" dirty="0">
              <a:solidFill>
                <a:schemeClr val="tx1"/>
              </a:solidFill>
              <a:latin typeface="+mn-lt"/>
              <a:ea typeface="+mn-ea"/>
              <a:cs typeface="+mn-cs"/>
            </a:endParaRPr>
          </a:p>
          <a:p>
            <a:pPr marL="0" indent="0" eaLnBrk="1" hangingPunct="1">
              <a:buFont typeface="Wingdings" panose="05000000000000000000" pitchFamily="2" charset="2"/>
              <a:buNone/>
              <a:defRPr/>
            </a:pPr>
            <a:r>
              <a:rPr lang="es-ES_tradnl" sz="1200" kern="1200" dirty="0">
                <a:solidFill>
                  <a:schemeClr val="tx1"/>
                </a:solidFill>
                <a:latin typeface="+mn-lt"/>
                <a:ea typeface="+mn-ea"/>
                <a:cs typeface="+mn-cs"/>
              </a:rPr>
              <a:t>Cada atributo definido en una clase, se materializa en la BD como una columna dentro de su tabla (CLIC)</a:t>
            </a:r>
          </a:p>
          <a:p>
            <a:pPr marL="0" indent="0" eaLnBrk="1" hangingPunct="1">
              <a:buFont typeface="Wingdings" panose="05000000000000000000" pitchFamily="2" charset="2"/>
              <a:buNone/>
              <a:defRPr/>
            </a:pPr>
            <a:endParaRPr lang="es-ES_tradnl" sz="1200" kern="1200" dirty="0">
              <a:solidFill>
                <a:schemeClr val="tx1"/>
              </a:solidFill>
              <a:latin typeface="+mn-lt"/>
              <a:ea typeface="+mn-ea"/>
              <a:cs typeface="+mn-cs"/>
            </a:endParaRPr>
          </a:p>
          <a:p>
            <a:pPr marL="0" indent="0" eaLnBrk="1" hangingPunct="1">
              <a:buFont typeface="Wingdings" panose="05000000000000000000" pitchFamily="2" charset="2"/>
              <a:buNone/>
              <a:defRPr/>
            </a:pPr>
            <a:r>
              <a:rPr lang="es-ES_tradnl" sz="1200" kern="1200" dirty="0">
                <a:solidFill>
                  <a:schemeClr val="tx1"/>
                </a:solidFill>
                <a:latin typeface="+mn-lt"/>
                <a:ea typeface="+mn-ea"/>
                <a:cs typeface="+mn-cs"/>
              </a:rPr>
              <a:t>La persistencia de cada objeto del Modelo, se materializa en la BD en una fila dentro de la tabla que corresponde a su clase. En cada celda de la tabla se almacena el valor que cada objeto en concreto tiene asignado al atributo.</a:t>
            </a:r>
          </a:p>
        </p:txBody>
      </p:sp>
      <p:sp>
        <p:nvSpPr>
          <p:cNvPr id="4" name="Marcador de número de diapositiva 3"/>
          <p:cNvSpPr>
            <a:spLocks noGrp="1"/>
          </p:cNvSpPr>
          <p:nvPr>
            <p:ph type="sldNum" sz="quarter" idx="10"/>
          </p:nvPr>
        </p:nvSpPr>
        <p:spPr/>
        <p:txBody>
          <a:bodyPr/>
          <a:lstStyle/>
          <a:p>
            <a:fld id="{20B57013-0AD2-BF45-B077-9C41C27B26A1}" type="slidenum">
              <a:rPr lang="es-ES" smtClean="0"/>
              <a:t>6</a:t>
            </a:fld>
            <a:endParaRPr lang="es-ES"/>
          </a:p>
        </p:txBody>
      </p:sp>
    </p:spTree>
    <p:extLst>
      <p:ext uri="{BB962C8B-B14F-4D97-AF65-F5344CB8AC3E}">
        <p14:creationId xmlns:p14="http://schemas.microsoft.com/office/powerpoint/2010/main" val="1687072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buFontTx/>
              <a:buNone/>
            </a:pPr>
            <a:r>
              <a:rPr lang="es-ES_tradnl" altLang="es-ES" sz="1200" dirty="0"/>
              <a:t>Para buscar un objeto concreto en una tabla, es muy importante que siempre haya un atributo único de forma que no haya ambigüedad. (CLIC)La columna que almacena este identificador único es la clave primaria de la tabla. </a:t>
            </a:r>
            <a:endParaRPr lang="es-ES" altLang="es-ES" sz="1200"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7</a:t>
            </a:fld>
            <a:endParaRPr lang="es-ES"/>
          </a:p>
        </p:txBody>
      </p:sp>
    </p:spTree>
    <p:extLst>
      <p:ext uri="{BB962C8B-B14F-4D97-AF65-F5344CB8AC3E}">
        <p14:creationId xmlns:p14="http://schemas.microsoft.com/office/powerpoint/2010/main" val="4145986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buFontTx/>
              <a:buNone/>
            </a:pPr>
            <a:r>
              <a:rPr lang="es-ES_tradnl" altLang="es-ES" sz="1200" dirty="0"/>
              <a:t>Esta clave primaria sirve también para establecer relaciones con otras tablas. </a:t>
            </a:r>
          </a:p>
          <a:p>
            <a:pPr eaLnBrk="1" hangingPunct="1">
              <a:spcBef>
                <a:spcPct val="0"/>
              </a:spcBef>
              <a:buFontTx/>
              <a:buNone/>
            </a:pPr>
            <a:endParaRPr lang="es-ES_tradnl" altLang="es-ES" sz="1200" dirty="0"/>
          </a:p>
          <a:p>
            <a:pPr eaLnBrk="1" hangingPunct="1">
              <a:spcBef>
                <a:spcPct val="0"/>
              </a:spcBef>
              <a:buFontTx/>
              <a:buNone/>
            </a:pPr>
            <a:r>
              <a:rPr lang="es-ES_tradnl" altLang="es-ES" sz="1200" dirty="0"/>
              <a:t>(CLIC)Como vemos en la imagen jugador se relaciona con equipo mediante una </a:t>
            </a:r>
            <a:r>
              <a:rPr lang="es-ES_tradnl" altLang="es-ES" sz="1200" dirty="0" err="1"/>
              <a:t>Foreign</a:t>
            </a:r>
            <a:r>
              <a:rPr lang="es-ES_tradnl" altLang="es-ES" sz="1200" dirty="0"/>
              <a:t> Key (CLIC), que toma el valor de la clave primaria de la tabla con la que se relaciona. </a:t>
            </a:r>
          </a:p>
          <a:p>
            <a:pPr eaLnBrk="1" hangingPunct="1">
              <a:spcBef>
                <a:spcPct val="0"/>
              </a:spcBef>
              <a:buFontTx/>
              <a:buNone/>
            </a:pPr>
            <a:endParaRPr lang="es-ES_tradnl" altLang="es-ES" sz="1200" dirty="0"/>
          </a:p>
          <a:p>
            <a:pPr eaLnBrk="1" hangingPunct="1">
              <a:spcBef>
                <a:spcPct val="0"/>
              </a:spcBef>
              <a:buFontTx/>
              <a:buNone/>
            </a:pPr>
            <a:r>
              <a:rPr lang="es-ES_tradnl" altLang="es-ES" sz="1200" dirty="0"/>
              <a:t>(CLIC)De este modo un jugador puede jugar en un equipo (CLIC) mientras que un Equipo puede tener n jugadores</a:t>
            </a:r>
            <a:endParaRPr lang="es-ES" altLang="es-ES" sz="1200"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8</a:t>
            </a:fld>
            <a:endParaRPr lang="es-ES"/>
          </a:p>
        </p:txBody>
      </p:sp>
    </p:spTree>
    <p:extLst>
      <p:ext uri="{BB962C8B-B14F-4D97-AF65-F5344CB8AC3E}">
        <p14:creationId xmlns:p14="http://schemas.microsoft.com/office/powerpoint/2010/main" val="4107366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eaLnBrk="1" hangingPunct="1">
              <a:spcBef>
                <a:spcPct val="0"/>
              </a:spcBef>
              <a:buFontTx/>
              <a:buNone/>
            </a:pPr>
            <a:r>
              <a:rPr lang="es-ES_tradnl" altLang="es-ES" sz="1200" dirty="0"/>
              <a:t>Así podría ser el diagrama de clases de nuestro proyecto para representar esta relación, </a:t>
            </a:r>
          </a:p>
          <a:p>
            <a:pPr eaLnBrk="1" hangingPunct="1">
              <a:spcBef>
                <a:spcPct val="0"/>
              </a:spcBef>
              <a:buFontTx/>
              <a:buNone/>
            </a:pPr>
            <a:endParaRPr lang="es-ES_tradnl" altLang="es-ES" sz="1200" dirty="0"/>
          </a:p>
          <a:p>
            <a:pPr eaLnBrk="1" hangingPunct="1">
              <a:spcBef>
                <a:spcPct val="0"/>
              </a:spcBef>
              <a:buFontTx/>
              <a:buNone/>
            </a:pPr>
            <a:r>
              <a:rPr lang="es-ES_tradnl" altLang="es-ES" sz="1200" dirty="0"/>
              <a:t>donde la clase Equipo (CLIC) tiene como atributo una colección de jugadores</a:t>
            </a:r>
            <a:endParaRPr lang="es-ES" altLang="es-ES" sz="1200" dirty="0"/>
          </a:p>
        </p:txBody>
      </p:sp>
      <p:sp>
        <p:nvSpPr>
          <p:cNvPr id="4" name="Marcador de número de diapositiva 3"/>
          <p:cNvSpPr>
            <a:spLocks noGrp="1"/>
          </p:cNvSpPr>
          <p:nvPr>
            <p:ph type="sldNum" sz="quarter" idx="10"/>
          </p:nvPr>
        </p:nvSpPr>
        <p:spPr/>
        <p:txBody>
          <a:bodyPr/>
          <a:lstStyle/>
          <a:p>
            <a:fld id="{20B57013-0AD2-BF45-B077-9C41C27B26A1}" type="slidenum">
              <a:rPr lang="es-ES" smtClean="0"/>
              <a:t>9</a:t>
            </a:fld>
            <a:endParaRPr lang="es-ES"/>
          </a:p>
        </p:txBody>
      </p:sp>
    </p:spTree>
    <p:extLst>
      <p:ext uri="{BB962C8B-B14F-4D97-AF65-F5344CB8AC3E}">
        <p14:creationId xmlns:p14="http://schemas.microsoft.com/office/powerpoint/2010/main" val="118907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7" name="Rectangle 6"/>
          <p:cNvSpPr/>
          <p:nvPr userDrawn="1"/>
        </p:nvSpPr>
        <p:spPr>
          <a:xfrm>
            <a:off x="2" y="1"/>
            <a:ext cx="5760000" cy="5760000"/>
          </a:xfrm>
          <a:prstGeom prst="rect">
            <a:avLst/>
          </a:prstGeom>
          <a:solidFill>
            <a:srgbClr val="0432A0"/>
          </a:solidFill>
          <a:ln>
            <a:noFill/>
          </a:ln>
          <a:effectLst>
            <a:outerShdw blurRad="406400" dir="2700000" sx="101000" sy="101000" algn="tl" rotWithShape="0">
              <a:prstClr val="black">
                <a:alpha val="50000"/>
              </a:prstClr>
            </a:outerShdw>
          </a:effectLst>
        </p:spPr>
        <p:style>
          <a:lnRef idx="2">
            <a:schemeClr val="accent4">
              <a:shade val="50000"/>
            </a:schemeClr>
          </a:lnRef>
          <a:fillRef idx="1">
            <a:schemeClr val="accent4"/>
          </a:fillRef>
          <a:effectRef idx="0">
            <a:schemeClr val="accent4"/>
          </a:effectRef>
          <a:fontRef idx="minor">
            <a:schemeClr val="lt1"/>
          </a:fontRef>
        </p:style>
        <p:txBody>
          <a:bodyPr lIns="60387" tIns="30193" rIns="60387" bIns="30193" rtlCol="0" anchor="ctr"/>
          <a:lstStyle/>
          <a:p>
            <a:pPr algn="ctr"/>
            <a:endParaRPr lang="nl-NL" sz="1700" dirty="0"/>
          </a:p>
        </p:txBody>
      </p:sp>
      <p:pic>
        <p:nvPicPr>
          <p:cNvPr id="14" name="Imagen 13" descr="Logo_Sall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32223" y="396445"/>
            <a:ext cx="1676066" cy="747434"/>
          </a:xfrm>
          <a:prstGeom prst="rect">
            <a:avLst/>
          </a:prstGeom>
        </p:spPr>
      </p:pic>
      <p:sp>
        <p:nvSpPr>
          <p:cNvPr id="35" name="Marcador de texto 34"/>
          <p:cNvSpPr>
            <a:spLocks noGrp="1"/>
          </p:cNvSpPr>
          <p:nvPr>
            <p:ph type="body" sz="quarter" idx="10" hasCustomPrompt="1"/>
          </p:nvPr>
        </p:nvSpPr>
        <p:spPr>
          <a:xfrm>
            <a:off x="6204503" y="1566332"/>
            <a:ext cx="2494998" cy="3344291"/>
          </a:xfrm>
        </p:spPr>
        <p:txBody>
          <a:bodyPr>
            <a:normAutofit/>
          </a:bodyPr>
          <a:lstStyle>
            <a:lvl1pPr marL="268288" indent="-268288">
              <a:lnSpc>
                <a:spcPct val="150000"/>
              </a:lnSpc>
              <a:buFont typeface="+mj-lt"/>
              <a:buAutoNum type="arabicPeriod"/>
              <a:defRPr sz="1600">
                <a:solidFill>
                  <a:srgbClr val="595959"/>
                </a:solidFill>
                <a:latin typeface="Roboto Light"/>
                <a:cs typeface="Roboto Light"/>
              </a:defRPr>
            </a:lvl1pPr>
          </a:lstStyle>
          <a:p>
            <a:pPr lvl="0"/>
            <a:r>
              <a:rPr lang="es-ES_tradnl" dirty="0"/>
              <a:t>Pulsa para editar t</a:t>
            </a:r>
            <a:r>
              <a:rPr lang="es-ES" dirty="0" err="1"/>
              <a:t>ítulo</a:t>
            </a:r>
            <a:r>
              <a:rPr lang="es-ES" dirty="0"/>
              <a:t> tema</a:t>
            </a:r>
            <a:endParaRPr lang="es-ES_tradnl" dirty="0"/>
          </a:p>
          <a:p>
            <a:pPr lvl="0"/>
            <a:endParaRPr lang="es-ES_tradnl" dirty="0"/>
          </a:p>
          <a:p>
            <a:pPr lvl="0"/>
            <a:r>
              <a:rPr lang="es-ES_tradnl" dirty="0"/>
              <a:t>Pulsa para editar el t</a:t>
            </a:r>
            <a:r>
              <a:rPr lang="es-ES" dirty="0" err="1"/>
              <a:t>ítulo</a:t>
            </a:r>
            <a:r>
              <a:rPr lang="es-ES" dirty="0"/>
              <a:t> del tema</a:t>
            </a:r>
          </a:p>
        </p:txBody>
      </p:sp>
      <p:sp>
        <p:nvSpPr>
          <p:cNvPr id="3" name="CuadroTexto 2"/>
          <p:cNvSpPr txBox="1"/>
          <p:nvPr userDrawn="1"/>
        </p:nvSpPr>
        <p:spPr>
          <a:xfrm>
            <a:off x="6882496" y="3198519"/>
            <a:ext cx="184666" cy="369332"/>
          </a:xfrm>
          <a:prstGeom prst="rect">
            <a:avLst/>
          </a:prstGeom>
          <a:noFill/>
        </p:spPr>
        <p:txBody>
          <a:bodyPr wrap="none" rtlCol="0">
            <a:spAutoFit/>
          </a:bodyPr>
          <a:lstStyle/>
          <a:p>
            <a:endParaRPr lang="es-ES" dirty="0"/>
          </a:p>
        </p:txBody>
      </p:sp>
      <p:sp>
        <p:nvSpPr>
          <p:cNvPr id="12" name="Title Placeholder 1"/>
          <p:cNvSpPr>
            <a:spLocks noGrp="1"/>
          </p:cNvSpPr>
          <p:nvPr>
            <p:ph type="title" hasCustomPrompt="1"/>
          </p:nvPr>
        </p:nvSpPr>
        <p:spPr>
          <a:xfrm>
            <a:off x="437797" y="3234121"/>
            <a:ext cx="4896203" cy="1676503"/>
          </a:xfrm>
          <a:prstGeom prst="rect">
            <a:avLst/>
          </a:prstGeom>
        </p:spPr>
        <p:txBody>
          <a:bodyPr vert="horz" lIns="0" tIns="45720" rIns="0" bIns="45720" rtlCol="0" anchor="b">
            <a:noAutofit/>
          </a:bodyPr>
          <a:lstStyle>
            <a:lvl1pPr marL="179387" indent="0" algn="l">
              <a:buFont typeface="+mj-lt"/>
              <a:buNone/>
              <a:defRPr sz="2800" baseline="0">
                <a:solidFill>
                  <a:srgbClr val="FFFFFF"/>
                </a:solidFill>
                <a:latin typeface="Roboto Light"/>
                <a:cs typeface="Roboto Light"/>
              </a:defRPr>
            </a:lvl1pPr>
          </a:lstStyle>
          <a:p>
            <a:r>
              <a:rPr lang="en-US" dirty="0" err="1"/>
              <a:t>Pulsa</a:t>
            </a:r>
            <a:r>
              <a:rPr lang="en-US" dirty="0"/>
              <a:t> para </a:t>
            </a:r>
            <a:r>
              <a:rPr lang="en-US" dirty="0" err="1"/>
              <a:t>editar</a:t>
            </a:r>
            <a:r>
              <a:rPr lang="en-US" dirty="0"/>
              <a:t> t</a:t>
            </a:r>
            <a:r>
              <a:rPr lang="es-ES" dirty="0" err="1"/>
              <a:t>ítulo</a:t>
            </a:r>
            <a:r>
              <a:rPr lang="es-ES" dirty="0"/>
              <a:t> del módulo </a:t>
            </a:r>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título del tema">
    <p:spTree>
      <p:nvGrpSpPr>
        <p:cNvPr id="1" name=""/>
        <p:cNvGrpSpPr/>
        <p:nvPr/>
      </p:nvGrpSpPr>
      <p:grpSpPr>
        <a:xfrm>
          <a:off x="0" y="0"/>
          <a:ext cx="0" cy="0"/>
          <a:chOff x="0" y="0"/>
          <a:chExt cx="0" cy="0"/>
        </a:xfrm>
      </p:grpSpPr>
      <p:sp>
        <p:nvSpPr>
          <p:cNvPr id="7" name="Rectangle 6"/>
          <p:cNvSpPr/>
          <p:nvPr userDrawn="1"/>
        </p:nvSpPr>
        <p:spPr>
          <a:xfrm>
            <a:off x="-63175" y="1"/>
            <a:ext cx="9251998" cy="5760000"/>
          </a:xfrm>
          <a:prstGeom prst="rect">
            <a:avLst/>
          </a:prstGeom>
          <a:solidFill>
            <a:srgbClr val="0432A0"/>
          </a:solidFill>
          <a:ln>
            <a:noFill/>
          </a:ln>
          <a:effectLst>
            <a:outerShdw blurRad="406400" dir="2700000" sx="101000" sy="101000" algn="tl" rotWithShape="0">
              <a:prstClr val="black">
                <a:alpha val="50000"/>
              </a:prstClr>
            </a:outerShdw>
          </a:effectLst>
        </p:spPr>
        <p:style>
          <a:lnRef idx="2">
            <a:schemeClr val="accent4">
              <a:shade val="50000"/>
            </a:schemeClr>
          </a:lnRef>
          <a:fillRef idx="1">
            <a:schemeClr val="accent4"/>
          </a:fillRef>
          <a:effectRef idx="0">
            <a:schemeClr val="accent4"/>
          </a:effectRef>
          <a:fontRef idx="minor">
            <a:schemeClr val="lt1"/>
          </a:fontRef>
        </p:style>
        <p:txBody>
          <a:bodyPr lIns="60387" tIns="30193" rIns="60387" bIns="30193" rtlCol="0" anchor="ctr"/>
          <a:lstStyle/>
          <a:p>
            <a:pPr algn="ctr"/>
            <a:endParaRPr lang="nl-NL" sz="1700" dirty="0"/>
          </a:p>
        </p:txBody>
      </p:sp>
      <p:sp>
        <p:nvSpPr>
          <p:cNvPr id="10" name="Title Placeholder 1"/>
          <p:cNvSpPr>
            <a:spLocks noGrp="1"/>
          </p:cNvSpPr>
          <p:nvPr>
            <p:ph type="title" hasCustomPrompt="1"/>
          </p:nvPr>
        </p:nvSpPr>
        <p:spPr>
          <a:xfrm>
            <a:off x="444500" y="2387841"/>
            <a:ext cx="8229600" cy="952500"/>
          </a:xfrm>
          <a:prstGeom prst="rect">
            <a:avLst/>
          </a:prstGeom>
        </p:spPr>
        <p:txBody>
          <a:bodyPr vert="horz" lIns="91440" tIns="45720" rIns="91440" bIns="45720" rtlCol="0" anchor="ctr">
            <a:normAutofit/>
          </a:bodyPr>
          <a:lstStyle>
            <a:lvl1pPr marL="179387" indent="0">
              <a:buFont typeface="+mj-lt"/>
              <a:buNone/>
              <a:defRPr sz="2800" baseline="0">
                <a:solidFill>
                  <a:srgbClr val="FFFFFF"/>
                </a:solidFill>
                <a:latin typeface="Roboto Light"/>
                <a:cs typeface="Roboto Light"/>
              </a:defRPr>
            </a:lvl1pPr>
          </a:lstStyle>
          <a:p>
            <a:r>
              <a:rPr lang="en-US" dirty="0" err="1"/>
              <a:t>Pulsa</a:t>
            </a:r>
            <a:r>
              <a:rPr lang="en-US" dirty="0"/>
              <a:t> para </a:t>
            </a:r>
            <a:r>
              <a:rPr lang="en-US" dirty="0" err="1"/>
              <a:t>editar</a:t>
            </a:r>
            <a:r>
              <a:rPr lang="en-US" dirty="0"/>
              <a:t> t</a:t>
            </a:r>
            <a:r>
              <a:rPr lang="es-ES" dirty="0" err="1"/>
              <a:t>ítulo</a:t>
            </a:r>
            <a:r>
              <a:rPr lang="es-ES" dirty="0"/>
              <a:t> del tema</a:t>
            </a:r>
            <a:endParaRPr lang="en-US" dirty="0"/>
          </a:p>
        </p:txBody>
      </p:sp>
    </p:spTree>
    <p:extLst>
      <p:ext uri="{BB962C8B-B14F-4D97-AF65-F5344CB8AC3E}">
        <p14:creationId xmlns:p14="http://schemas.microsoft.com/office/powerpoint/2010/main" val="108471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abecera sin contenido">
    <p:spTree>
      <p:nvGrpSpPr>
        <p:cNvPr id="1" name=""/>
        <p:cNvGrpSpPr/>
        <p:nvPr/>
      </p:nvGrpSpPr>
      <p:grpSpPr>
        <a:xfrm>
          <a:off x="0" y="0"/>
          <a:ext cx="0" cy="0"/>
          <a:chOff x="0" y="0"/>
          <a:chExt cx="0" cy="0"/>
        </a:xfrm>
      </p:grpSpPr>
      <p:sp>
        <p:nvSpPr>
          <p:cNvPr id="8" name="CuadroTexto 7"/>
          <p:cNvSpPr txBox="1"/>
          <p:nvPr userDrawn="1"/>
        </p:nvSpPr>
        <p:spPr>
          <a:xfrm>
            <a:off x="447675" y="257026"/>
            <a:ext cx="6990486" cy="359073"/>
          </a:xfrm>
          <a:prstGeom prst="rect">
            <a:avLst/>
          </a:prstGeom>
          <a:noFill/>
        </p:spPr>
        <p:txBody>
          <a:bodyPr wrap="square" rtlCol="0" anchor="b">
            <a:spAutoFit/>
          </a:bodyPr>
          <a:lstStyle/>
          <a:p>
            <a:pPr marL="0" indent="0" algn="l">
              <a:lnSpc>
                <a:spcPct val="110000"/>
              </a:lnSpc>
              <a:buFont typeface="+mj-lt"/>
              <a:buNone/>
              <a:tabLst/>
            </a:pPr>
            <a:r>
              <a:rPr lang="es-ES" sz="1600" b="0" i="0" dirty="0">
                <a:solidFill>
                  <a:schemeClr val="bg1"/>
                </a:solidFill>
                <a:latin typeface="Roboto Light"/>
                <a:cs typeface="Roboto Light"/>
              </a:rPr>
              <a:t>1. Factores</a:t>
            </a:r>
            <a:r>
              <a:rPr lang="es-ES" sz="1600" b="0" i="0" baseline="0" dirty="0">
                <a:solidFill>
                  <a:schemeClr val="bg1"/>
                </a:solidFill>
                <a:latin typeface="Roboto Light"/>
                <a:cs typeface="Roboto Light"/>
              </a:rPr>
              <a:t>, procesos y atributos.</a:t>
            </a:r>
          </a:p>
        </p:txBody>
      </p:sp>
      <p:sp>
        <p:nvSpPr>
          <p:cNvPr id="10" name="Rectangle 6"/>
          <p:cNvSpPr/>
          <p:nvPr userDrawn="1"/>
        </p:nvSpPr>
        <p:spPr>
          <a:xfrm>
            <a:off x="-20123" y="0"/>
            <a:ext cx="9179998" cy="623881"/>
          </a:xfrm>
          <a:prstGeom prst="rect">
            <a:avLst/>
          </a:prstGeom>
          <a:solidFill>
            <a:srgbClr val="0432A0"/>
          </a:solidFill>
          <a:ln>
            <a:noFill/>
          </a:ln>
          <a:effectLst>
            <a:outerShdw blurRad="406400" dist="38100" dir="5400000" sx="101000" sy="101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lIns="60387" tIns="30193" rIns="60387" bIns="30193" rtlCol="0" anchor="ctr"/>
          <a:lstStyle/>
          <a:p>
            <a:pPr algn="ctr"/>
            <a:endParaRPr lang="nl-NL" sz="1700" dirty="0"/>
          </a:p>
        </p:txBody>
      </p:sp>
      <p:sp>
        <p:nvSpPr>
          <p:cNvPr id="7" name="Slide Number Placeholder 5"/>
          <p:cNvSpPr txBox="1">
            <a:spLocks/>
          </p:cNvSpPr>
          <p:nvPr userDrawn="1"/>
        </p:nvSpPr>
        <p:spPr>
          <a:xfrm>
            <a:off x="4197406" y="5313916"/>
            <a:ext cx="766483" cy="249844"/>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lumMod val="50000"/>
                    <a:lumOff val="50000"/>
                  </a:schemeClr>
                </a:solidFill>
                <a:latin typeface="Roboto Light"/>
                <a:ea typeface="+mn-ea"/>
                <a:cs typeface="Robot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066355A-084C-D24E-9AD2-7E4FC41EA627}" type="slidenum">
              <a:rPr lang="en-US" sz="1200" smtClean="0"/>
              <a:pPr algn="ctr"/>
              <a:t>‹Nº›</a:t>
            </a:fld>
            <a:endParaRPr lang="en-US" sz="1200" dirty="0"/>
          </a:p>
        </p:txBody>
      </p:sp>
      <p:pic>
        <p:nvPicPr>
          <p:cNvPr id="2" name="Imagen 1" descr="Logo_Salle_Blanco.png"/>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781262" y="121959"/>
            <a:ext cx="905538" cy="403821"/>
          </a:xfrm>
          <a:prstGeom prst="rect">
            <a:avLst/>
          </a:prstGeom>
        </p:spPr>
      </p:pic>
      <p:sp>
        <p:nvSpPr>
          <p:cNvPr id="11" name="Marcador de texto 10"/>
          <p:cNvSpPr>
            <a:spLocks noGrp="1"/>
          </p:cNvSpPr>
          <p:nvPr>
            <p:ph type="body" sz="quarter" idx="10" hasCustomPrompt="1"/>
          </p:nvPr>
        </p:nvSpPr>
        <p:spPr>
          <a:xfrm>
            <a:off x="430212" y="105248"/>
            <a:ext cx="7007949" cy="412779"/>
          </a:xfrm>
        </p:spPr>
        <p:txBody>
          <a:bodyPr anchor="b">
            <a:normAutofit/>
          </a:bodyPr>
          <a:lstStyle>
            <a:lvl1pPr marL="363538" indent="-363538">
              <a:buFont typeface="+mj-lt"/>
              <a:buAutoNum type="arabicPeriod"/>
              <a:defRPr sz="2000">
                <a:solidFill>
                  <a:schemeClr val="bg1"/>
                </a:solidFill>
                <a:latin typeface="Roboto Light"/>
                <a:cs typeface="Roboto Light"/>
              </a:defRPr>
            </a:lvl1pPr>
          </a:lstStyle>
          <a:p>
            <a:pPr lvl="0"/>
            <a:r>
              <a:rPr lang="es-ES_tradnl" dirty="0"/>
              <a:t>Pulsa para editar t</a:t>
            </a:r>
            <a:r>
              <a:rPr lang="es-ES" dirty="0" err="1"/>
              <a:t>ítulo</a:t>
            </a:r>
            <a:r>
              <a:rPr lang="es-ES" dirty="0"/>
              <a:t> del tema</a:t>
            </a:r>
          </a:p>
        </p:txBody>
      </p:sp>
    </p:spTree>
    <p:extLst>
      <p:ext uri="{BB962C8B-B14F-4D97-AF65-F5344CB8AC3E}">
        <p14:creationId xmlns:p14="http://schemas.microsoft.com/office/powerpoint/2010/main" val="116484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genérico">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57200" y="922338"/>
            <a:ext cx="8229600" cy="4241215"/>
          </a:xfrm>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800" baseline="0">
                <a:solidFill>
                  <a:schemeClr val="tx1">
                    <a:lumMod val="75000"/>
                    <a:lumOff val="25000"/>
                  </a:schemeClr>
                </a:solidFill>
                <a:latin typeface="Roboto Light"/>
                <a:cs typeface="Roboto Light"/>
              </a:defRPr>
            </a:lvl1pPr>
            <a:lvl2pPr>
              <a:defRPr sz="2000">
                <a:solidFill>
                  <a:schemeClr val="tx1">
                    <a:lumMod val="75000"/>
                    <a:lumOff val="25000"/>
                  </a:schemeClr>
                </a:solidFill>
                <a:latin typeface="Roboto Light"/>
                <a:cs typeface="Roboto Light"/>
              </a:defRPr>
            </a:lvl2pPr>
            <a:lvl3pPr>
              <a:defRPr sz="1800">
                <a:solidFill>
                  <a:schemeClr val="tx1">
                    <a:lumMod val="75000"/>
                    <a:lumOff val="25000"/>
                  </a:schemeClr>
                </a:solidFill>
                <a:latin typeface="Roboto Light"/>
                <a:cs typeface="Roboto Light"/>
              </a:defRPr>
            </a:lvl3pPr>
            <a:lvl4pPr>
              <a:defRPr sz="1600">
                <a:solidFill>
                  <a:schemeClr val="tx1">
                    <a:lumMod val="75000"/>
                    <a:lumOff val="25000"/>
                  </a:schemeClr>
                </a:solidFill>
                <a:latin typeface="Roboto Light"/>
                <a:cs typeface="Roboto Light"/>
              </a:defRPr>
            </a:lvl4pPr>
            <a:lvl5pPr>
              <a:defRPr sz="1400">
                <a:solidFill>
                  <a:schemeClr val="tx1">
                    <a:lumMod val="75000"/>
                    <a:lumOff val="25000"/>
                  </a:schemeClr>
                </a:solidFill>
                <a:latin typeface="Roboto Light"/>
                <a:cs typeface="Roboto Light"/>
              </a:defRPr>
            </a:lvl5pPr>
          </a:lstStyle>
          <a:p>
            <a:pPr lvl="0"/>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lvl="0"/>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lvl="0"/>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r>
              <a:rPr lang="en-US" sz="1800" dirty="0" err="1"/>
              <a:t>Pulsa</a:t>
            </a:r>
            <a:r>
              <a:rPr lang="en-US" sz="1800" dirty="0"/>
              <a:t> para </a:t>
            </a:r>
            <a:r>
              <a:rPr lang="en-US" sz="1800" dirty="0" err="1"/>
              <a:t>editar</a:t>
            </a:r>
            <a:r>
              <a:rPr lang="en-US" sz="1800" dirty="0"/>
              <a:t> </a:t>
            </a:r>
            <a:r>
              <a:rPr lang="en-US" sz="1800" dirty="0" err="1"/>
              <a:t>contenido</a:t>
            </a:r>
            <a:endParaRPr lang="en-US" sz="1800" dirty="0"/>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lang="en-US" dirty="0"/>
          </a:p>
          <a:p>
            <a:pPr lvl="0"/>
            <a:endParaRPr lang="en-US" dirty="0"/>
          </a:p>
        </p:txBody>
      </p:sp>
      <p:sp>
        <p:nvSpPr>
          <p:cNvPr id="8" name="CuadroTexto 7"/>
          <p:cNvSpPr txBox="1"/>
          <p:nvPr userDrawn="1"/>
        </p:nvSpPr>
        <p:spPr>
          <a:xfrm>
            <a:off x="447675" y="257026"/>
            <a:ext cx="6990486" cy="359073"/>
          </a:xfrm>
          <a:prstGeom prst="rect">
            <a:avLst/>
          </a:prstGeom>
          <a:noFill/>
        </p:spPr>
        <p:txBody>
          <a:bodyPr wrap="square" rtlCol="0" anchor="b">
            <a:spAutoFit/>
          </a:bodyPr>
          <a:lstStyle/>
          <a:p>
            <a:pPr marL="0" indent="0" algn="l">
              <a:lnSpc>
                <a:spcPct val="110000"/>
              </a:lnSpc>
              <a:buFont typeface="+mj-lt"/>
              <a:buNone/>
              <a:tabLst/>
            </a:pPr>
            <a:r>
              <a:rPr lang="es-ES" sz="1600" b="0" i="0" dirty="0">
                <a:solidFill>
                  <a:schemeClr val="bg1"/>
                </a:solidFill>
                <a:latin typeface="Roboto Light"/>
                <a:cs typeface="Roboto Light"/>
              </a:rPr>
              <a:t>1. Factores</a:t>
            </a:r>
            <a:r>
              <a:rPr lang="es-ES" sz="1600" b="0" i="0" baseline="0" dirty="0">
                <a:solidFill>
                  <a:schemeClr val="bg1"/>
                </a:solidFill>
                <a:latin typeface="Roboto Light"/>
                <a:cs typeface="Roboto Light"/>
              </a:rPr>
              <a:t>, procesos y atributos.</a:t>
            </a:r>
          </a:p>
        </p:txBody>
      </p:sp>
      <p:sp>
        <p:nvSpPr>
          <p:cNvPr id="10" name="Rectangle 6"/>
          <p:cNvSpPr/>
          <p:nvPr userDrawn="1"/>
        </p:nvSpPr>
        <p:spPr>
          <a:xfrm>
            <a:off x="-20123" y="0"/>
            <a:ext cx="9179998" cy="623881"/>
          </a:xfrm>
          <a:prstGeom prst="rect">
            <a:avLst/>
          </a:prstGeom>
          <a:solidFill>
            <a:srgbClr val="0432A0"/>
          </a:solidFill>
          <a:ln>
            <a:noFill/>
          </a:ln>
          <a:effectLst>
            <a:outerShdw blurRad="406400" dist="38100" dir="5400000" sx="101000" sy="101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lIns="60387" tIns="30193" rIns="60387" bIns="30193" rtlCol="0" anchor="ctr"/>
          <a:lstStyle/>
          <a:p>
            <a:pPr algn="ctr"/>
            <a:endParaRPr lang="nl-NL" sz="1700" dirty="0"/>
          </a:p>
        </p:txBody>
      </p:sp>
      <p:sp>
        <p:nvSpPr>
          <p:cNvPr id="7" name="Slide Number Placeholder 5"/>
          <p:cNvSpPr txBox="1">
            <a:spLocks/>
          </p:cNvSpPr>
          <p:nvPr userDrawn="1"/>
        </p:nvSpPr>
        <p:spPr>
          <a:xfrm>
            <a:off x="4197406" y="5313916"/>
            <a:ext cx="766483" cy="249844"/>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lumMod val="50000"/>
                    <a:lumOff val="50000"/>
                  </a:schemeClr>
                </a:solidFill>
                <a:latin typeface="Roboto Light"/>
                <a:ea typeface="+mn-ea"/>
                <a:cs typeface="Robot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066355A-084C-D24E-9AD2-7E4FC41EA627}" type="slidenum">
              <a:rPr lang="en-US" sz="1200" smtClean="0"/>
              <a:pPr algn="ctr"/>
              <a:t>‹Nº›</a:t>
            </a:fld>
            <a:endParaRPr lang="en-US" sz="1200" dirty="0"/>
          </a:p>
        </p:txBody>
      </p:sp>
      <p:sp>
        <p:nvSpPr>
          <p:cNvPr id="9" name="Marcador de texto 10"/>
          <p:cNvSpPr>
            <a:spLocks noGrp="1"/>
          </p:cNvSpPr>
          <p:nvPr>
            <p:ph type="body" sz="quarter" idx="10" hasCustomPrompt="1"/>
          </p:nvPr>
        </p:nvSpPr>
        <p:spPr>
          <a:xfrm>
            <a:off x="430212" y="105248"/>
            <a:ext cx="7007949" cy="412779"/>
          </a:xfrm>
        </p:spPr>
        <p:txBody>
          <a:bodyPr anchor="b">
            <a:normAutofit/>
          </a:bodyPr>
          <a:lstStyle>
            <a:lvl1pPr marL="363538" indent="-363538">
              <a:buFont typeface="+mj-lt"/>
              <a:buAutoNum type="arabicPeriod"/>
              <a:defRPr sz="2000">
                <a:solidFill>
                  <a:schemeClr val="bg1"/>
                </a:solidFill>
                <a:latin typeface="Roboto Light"/>
                <a:cs typeface="Roboto Light"/>
              </a:defRPr>
            </a:lvl1pPr>
          </a:lstStyle>
          <a:p>
            <a:pPr lvl="0"/>
            <a:r>
              <a:rPr lang="es-ES_tradnl" dirty="0"/>
              <a:t>Pulsa para editar t</a:t>
            </a:r>
            <a:r>
              <a:rPr lang="es-ES" dirty="0" err="1"/>
              <a:t>ítulo</a:t>
            </a:r>
            <a:r>
              <a:rPr lang="es-ES" dirty="0"/>
              <a:t> del tema</a:t>
            </a:r>
          </a:p>
        </p:txBody>
      </p:sp>
      <p:pic>
        <p:nvPicPr>
          <p:cNvPr id="2" name="Imagen 1" descr="Logo_Salle_Blanco.png"/>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781262" y="121959"/>
            <a:ext cx="905538" cy="403821"/>
          </a:xfrm>
          <a:prstGeom prst="rect">
            <a:avLst/>
          </a:prstGeom>
        </p:spPr>
      </p:pic>
    </p:spTree>
    <p:extLst>
      <p:ext uri="{BB962C8B-B14F-4D97-AF65-F5344CB8AC3E}">
        <p14:creationId xmlns:p14="http://schemas.microsoft.com/office/powerpoint/2010/main" val="676714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ido código fuente">
    <p:spTree>
      <p:nvGrpSpPr>
        <p:cNvPr id="1" name=""/>
        <p:cNvGrpSpPr/>
        <p:nvPr/>
      </p:nvGrpSpPr>
      <p:grpSpPr>
        <a:xfrm>
          <a:off x="0" y="0"/>
          <a:ext cx="0" cy="0"/>
          <a:chOff x="0" y="0"/>
          <a:chExt cx="0" cy="0"/>
        </a:xfrm>
      </p:grpSpPr>
      <p:sp>
        <p:nvSpPr>
          <p:cNvPr id="8" name="CuadroTexto 7"/>
          <p:cNvSpPr txBox="1"/>
          <p:nvPr userDrawn="1"/>
        </p:nvSpPr>
        <p:spPr>
          <a:xfrm>
            <a:off x="447675" y="257026"/>
            <a:ext cx="6990486" cy="359073"/>
          </a:xfrm>
          <a:prstGeom prst="rect">
            <a:avLst/>
          </a:prstGeom>
          <a:noFill/>
        </p:spPr>
        <p:txBody>
          <a:bodyPr wrap="square" rtlCol="0" anchor="b">
            <a:spAutoFit/>
          </a:bodyPr>
          <a:lstStyle/>
          <a:p>
            <a:pPr marL="0" indent="0" algn="l">
              <a:lnSpc>
                <a:spcPct val="110000"/>
              </a:lnSpc>
              <a:buFont typeface="+mj-lt"/>
              <a:buNone/>
              <a:tabLst/>
            </a:pPr>
            <a:r>
              <a:rPr lang="es-ES" sz="1600" b="0" i="0" dirty="0">
                <a:solidFill>
                  <a:schemeClr val="bg1"/>
                </a:solidFill>
                <a:latin typeface="Roboto Light"/>
                <a:cs typeface="Roboto Light"/>
              </a:rPr>
              <a:t>1. Factores</a:t>
            </a:r>
            <a:r>
              <a:rPr lang="es-ES" sz="1600" b="0" i="0" baseline="0" dirty="0">
                <a:solidFill>
                  <a:schemeClr val="bg1"/>
                </a:solidFill>
                <a:latin typeface="Roboto Light"/>
                <a:cs typeface="Roboto Light"/>
              </a:rPr>
              <a:t>, procesos y atributos.</a:t>
            </a:r>
          </a:p>
        </p:txBody>
      </p:sp>
      <p:sp>
        <p:nvSpPr>
          <p:cNvPr id="10" name="Rectangle 6"/>
          <p:cNvSpPr/>
          <p:nvPr userDrawn="1"/>
        </p:nvSpPr>
        <p:spPr>
          <a:xfrm>
            <a:off x="-20123" y="0"/>
            <a:ext cx="9179998" cy="623881"/>
          </a:xfrm>
          <a:prstGeom prst="rect">
            <a:avLst/>
          </a:prstGeom>
          <a:solidFill>
            <a:srgbClr val="0432A0"/>
          </a:solidFill>
          <a:ln>
            <a:noFill/>
          </a:ln>
          <a:effectLst>
            <a:outerShdw blurRad="406400" dist="38100" dir="5400000" sx="101000" sy="101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lIns="60387" tIns="30193" rIns="60387" bIns="30193" rtlCol="0" anchor="ctr"/>
          <a:lstStyle/>
          <a:p>
            <a:pPr algn="ctr"/>
            <a:endParaRPr lang="nl-NL" sz="1700" dirty="0"/>
          </a:p>
        </p:txBody>
      </p:sp>
      <p:sp>
        <p:nvSpPr>
          <p:cNvPr id="7" name="Slide Number Placeholder 5"/>
          <p:cNvSpPr txBox="1">
            <a:spLocks/>
          </p:cNvSpPr>
          <p:nvPr userDrawn="1"/>
        </p:nvSpPr>
        <p:spPr>
          <a:xfrm>
            <a:off x="4197406" y="5313916"/>
            <a:ext cx="766483" cy="249844"/>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lumMod val="50000"/>
                    <a:lumOff val="50000"/>
                  </a:schemeClr>
                </a:solidFill>
                <a:latin typeface="Roboto Light"/>
                <a:ea typeface="+mn-ea"/>
                <a:cs typeface="Robot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066355A-084C-D24E-9AD2-7E4FC41EA627}" type="slidenum">
              <a:rPr lang="en-US" sz="1200" smtClean="0"/>
              <a:pPr algn="ctr"/>
              <a:t>‹Nº›</a:t>
            </a:fld>
            <a:endParaRPr lang="en-US" sz="1200" dirty="0"/>
          </a:p>
        </p:txBody>
      </p:sp>
      <p:sp>
        <p:nvSpPr>
          <p:cNvPr id="9" name="Marcador de texto 10"/>
          <p:cNvSpPr>
            <a:spLocks noGrp="1"/>
          </p:cNvSpPr>
          <p:nvPr>
            <p:ph type="body" sz="quarter" idx="10" hasCustomPrompt="1"/>
          </p:nvPr>
        </p:nvSpPr>
        <p:spPr>
          <a:xfrm>
            <a:off x="430212" y="105248"/>
            <a:ext cx="7007949" cy="412779"/>
          </a:xfrm>
        </p:spPr>
        <p:txBody>
          <a:bodyPr anchor="b">
            <a:normAutofit/>
          </a:bodyPr>
          <a:lstStyle>
            <a:lvl1pPr marL="363538" indent="-363538">
              <a:buFont typeface="+mj-lt"/>
              <a:buAutoNum type="arabicPeriod"/>
              <a:defRPr sz="2000">
                <a:solidFill>
                  <a:schemeClr val="bg1"/>
                </a:solidFill>
                <a:latin typeface="Roboto Light"/>
                <a:cs typeface="Roboto Light"/>
              </a:defRPr>
            </a:lvl1pPr>
          </a:lstStyle>
          <a:p>
            <a:pPr lvl="0"/>
            <a:r>
              <a:rPr lang="es-ES_tradnl" dirty="0"/>
              <a:t>Pulsa para editar t</a:t>
            </a:r>
            <a:r>
              <a:rPr lang="es-ES" dirty="0" err="1"/>
              <a:t>ítulo</a:t>
            </a:r>
            <a:r>
              <a:rPr lang="es-ES" dirty="0"/>
              <a:t> del tema</a:t>
            </a:r>
          </a:p>
        </p:txBody>
      </p:sp>
      <p:pic>
        <p:nvPicPr>
          <p:cNvPr id="2" name="Imagen 1" descr="Logo_Salle_Blanco.png"/>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781262" y="121959"/>
            <a:ext cx="905538" cy="403821"/>
          </a:xfrm>
          <a:prstGeom prst="rect">
            <a:avLst/>
          </a:prstGeom>
        </p:spPr>
      </p:pic>
      <p:sp>
        <p:nvSpPr>
          <p:cNvPr id="11" name="Marcador de texto 9"/>
          <p:cNvSpPr>
            <a:spLocks noGrp="1"/>
          </p:cNvSpPr>
          <p:nvPr>
            <p:ph type="body" sz="quarter" idx="14" hasCustomPrompt="1"/>
          </p:nvPr>
        </p:nvSpPr>
        <p:spPr>
          <a:xfrm>
            <a:off x="417770" y="922338"/>
            <a:ext cx="8272462" cy="4241215"/>
          </a:xfrm>
          <a:ln>
            <a:solidFill>
              <a:schemeClr val="bg1">
                <a:lumMod val="50000"/>
              </a:schemeClr>
            </a:solidFill>
          </a:ln>
        </p:spPr>
        <p:txBody>
          <a:bodyPr>
            <a:normAutofit/>
          </a:bodyPr>
          <a:lstStyle>
            <a:lvl1pPr marL="0" indent="0" algn="l">
              <a:buNone/>
              <a:defRPr sz="1400" baseline="0">
                <a:solidFill>
                  <a:schemeClr val="tx1">
                    <a:lumMod val="75000"/>
                    <a:lumOff val="25000"/>
                  </a:schemeClr>
                </a:solidFill>
                <a:latin typeface="Ubuntu Mono"/>
                <a:cs typeface="Ubuntu Mono"/>
              </a:defRPr>
            </a:lvl1pPr>
          </a:lstStyle>
          <a:p>
            <a:pPr lvl="0"/>
            <a:r>
              <a:rPr lang="es-ES" dirty="0"/>
              <a:t>Pulsa para editar código fuente</a:t>
            </a:r>
          </a:p>
        </p:txBody>
      </p:sp>
    </p:spTree>
    <p:extLst>
      <p:ext uri="{BB962C8B-B14F-4D97-AF65-F5344CB8AC3E}">
        <p14:creationId xmlns:p14="http://schemas.microsoft.com/office/powerpoint/2010/main" val="261317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idos agrupados por título">
    <p:spTree>
      <p:nvGrpSpPr>
        <p:cNvPr id="1" name=""/>
        <p:cNvGrpSpPr/>
        <p:nvPr/>
      </p:nvGrpSpPr>
      <p:grpSpPr>
        <a:xfrm>
          <a:off x="0" y="0"/>
          <a:ext cx="0" cy="0"/>
          <a:chOff x="0" y="0"/>
          <a:chExt cx="0" cy="0"/>
        </a:xfrm>
      </p:grpSpPr>
      <p:sp>
        <p:nvSpPr>
          <p:cNvPr id="8" name="CuadroTexto 7"/>
          <p:cNvSpPr txBox="1"/>
          <p:nvPr userDrawn="1"/>
        </p:nvSpPr>
        <p:spPr>
          <a:xfrm>
            <a:off x="447675" y="257026"/>
            <a:ext cx="6990486" cy="359073"/>
          </a:xfrm>
          <a:prstGeom prst="rect">
            <a:avLst/>
          </a:prstGeom>
          <a:noFill/>
        </p:spPr>
        <p:txBody>
          <a:bodyPr wrap="square" rtlCol="0" anchor="b">
            <a:spAutoFit/>
          </a:bodyPr>
          <a:lstStyle/>
          <a:p>
            <a:pPr marL="0" indent="0" algn="l">
              <a:lnSpc>
                <a:spcPct val="110000"/>
              </a:lnSpc>
              <a:buFont typeface="+mj-lt"/>
              <a:buNone/>
              <a:tabLst/>
            </a:pPr>
            <a:r>
              <a:rPr lang="es-ES" sz="1600" b="0" i="0" dirty="0">
                <a:solidFill>
                  <a:schemeClr val="bg1"/>
                </a:solidFill>
                <a:latin typeface="Roboto Light"/>
                <a:cs typeface="Roboto Light"/>
              </a:rPr>
              <a:t>1. Factores</a:t>
            </a:r>
            <a:r>
              <a:rPr lang="es-ES" sz="1600" b="0" i="0" baseline="0" dirty="0">
                <a:solidFill>
                  <a:schemeClr val="bg1"/>
                </a:solidFill>
                <a:latin typeface="Roboto Light"/>
                <a:cs typeface="Roboto Light"/>
              </a:rPr>
              <a:t>, procesos y atributos.</a:t>
            </a:r>
          </a:p>
        </p:txBody>
      </p:sp>
      <p:sp>
        <p:nvSpPr>
          <p:cNvPr id="10" name="Rectangle 6"/>
          <p:cNvSpPr/>
          <p:nvPr userDrawn="1"/>
        </p:nvSpPr>
        <p:spPr>
          <a:xfrm>
            <a:off x="-20123" y="0"/>
            <a:ext cx="9179998" cy="623881"/>
          </a:xfrm>
          <a:prstGeom prst="rect">
            <a:avLst/>
          </a:prstGeom>
          <a:solidFill>
            <a:srgbClr val="0432A0"/>
          </a:solidFill>
          <a:ln>
            <a:noFill/>
          </a:ln>
          <a:effectLst>
            <a:outerShdw blurRad="406400" dist="38100" dir="5400000" sx="101000" sy="101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lIns="60387" tIns="30193" rIns="60387" bIns="30193" rtlCol="0" anchor="ctr"/>
          <a:lstStyle/>
          <a:p>
            <a:pPr algn="ctr"/>
            <a:endParaRPr lang="nl-NL" sz="1700" dirty="0"/>
          </a:p>
        </p:txBody>
      </p:sp>
      <p:sp>
        <p:nvSpPr>
          <p:cNvPr id="7" name="Slide Number Placeholder 5"/>
          <p:cNvSpPr txBox="1">
            <a:spLocks/>
          </p:cNvSpPr>
          <p:nvPr userDrawn="1"/>
        </p:nvSpPr>
        <p:spPr>
          <a:xfrm>
            <a:off x="4197406" y="5313916"/>
            <a:ext cx="766483" cy="249844"/>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lumMod val="50000"/>
                    <a:lumOff val="50000"/>
                  </a:schemeClr>
                </a:solidFill>
                <a:latin typeface="Roboto Light"/>
                <a:ea typeface="+mn-ea"/>
                <a:cs typeface="Robot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066355A-084C-D24E-9AD2-7E4FC41EA627}" type="slidenum">
              <a:rPr lang="en-US" sz="1200" smtClean="0"/>
              <a:pPr algn="ctr"/>
              <a:t>‹Nº›</a:t>
            </a:fld>
            <a:endParaRPr lang="en-US" sz="1200" dirty="0"/>
          </a:p>
        </p:txBody>
      </p:sp>
      <p:sp>
        <p:nvSpPr>
          <p:cNvPr id="9" name="Marcador de texto 10"/>
          <p:cNvSpPr>
            <a:spLocks noGrp="1"/>
          </p:cNvSpPr>
          <p:nvPr>
            <p:ph type="body" sz="quarter" idx="10" hasCustomPrompt="1"/>
          </p:nvPr>
        </p:nvSpPr>
        <p:spPr>
          <a:xfrm>
            <a:off x="430212" y="105248"/>
            <a:ext cx="7007949" cy="412779"/>
          </a:xfrm>
        </p:spPr>
        <p:txBody>
          <a:bodyPr anchor="b">
            <a:normAutofit/>
          </a:bodyPr>
          <a:lstStyle>
            <a:lvl1pPr marL="363538" indent="-363538">
              <a:buFont typeface="+mj-lt"/>
              <a:buAutoNum type="arabicPeriod"/>
              <a:defRPr sz="2000">
                <a:solidFill>
                  <a:schemeClr val="bg1"/>
                </a:solidFill>
                <a:latin typeface="Roboto Light"/>
                <a:cs typeface="Roboto Light"/>
              </a:defRPr>
            </a:lvl1pPr>
          </a:lstStyle>
          <a:p>
            <a:pPr lvl="0"/>
            <a:r>
              <a:rPr lang="es-ES_tradnl" dirty="0"/>
              <a:t>Pulsa para editar t</a:t>
            </a:r>
            <a:r>
              <a:rPr lang="es-ES" dirty="0" err="1"/>
              <a:t>ítulo</a:t>
            </a:r>
            <a:r>
              <a:rPr lang="es-ES" dirty="0"/>
              <a:t> del tema</a:t>
            </a:r>
          </a:p>
        </p:txBody>
      </p:sp>
      <p:pic>
        <p:nvPicPr>
          <p:cNvPr id="2" name="Imagen 1" descr="Logo_Salle_Blanco.png"/>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781262" y="121959"/>
            <a:ext cx="905538" cy="403821"/>
          </a:xfrm>
          <a:prstGeom prst="rect">
            <a:avLst/>
          </a:prstGeom>
        </p:spPr>
      </p:pic>
      <p:sp>
        <p:nvSpPr>
          <p:cNvPr id="11" name="Rectángulo 10"/>
          <p:cNvSpPr/>
          <p:nvPr userDrawn="1"/>
        </p:nvSpPr>
        <p:spPr>
          <a:xfrm flipV="1">
            <a:off x="4105231" y="1600810"/>
            <a:ext cx="941294" cy="0"/>
          </a:xfrm>
          <a:prstGeom prst="rect">
            <a:avLst/>
          </a:prstGeom>
          <a:ln>
            <a:solidFill>
              <a:srgbClr val="F4C8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Marcador de texto 9"/>
          <p:cNvSpPr>
            <a:spLocks noGrp="1"/>
          </p:cNvSpPr>
          <p:nvPr>
            <p:ph type="body" sz="quarter" idx="13" hasCustomPrompt="1"/>
          </p:nvPr>
        </p:nvSpPr>
        <p:spPr>
          <a:xfrm>
            <a:off x="414338" y="1088091"/>
            <a:ext cx="8272462" cy="390525"/>
          </a:xfrm>
        </p:spPr>
        <p:txBody>
          <a:bodyPr>
            <a:normAutofit/>
          </a:bodyPr>
          <a:lstStyle>
            <a:lvl1pPr marL="0" indent="0" algn="ctr">
              <a:buNone/>
              <a:defRPr sz="1800" baseline="0">
                <a:solidFill>
                  <a:schemeClr val="tx1">
                    <a:lumMod val="75000"/>
                    <a:lumOff val="25000"/>
                  </a:schemeClr>
                </a:solidFill>
                <a:latin typeface="Roboto"/>
                <a:cs typeface="Roboto"/>
              </a:defRPr>
            </a:lvl1pPr>
          </a:lstStyle>
          <a:p>
            <a:pPr lvl="0"/>
            <a:r>
              <a:rPr lang="es-ES" dirty="0"/>
              <a:t>Pulsa para editar título</a:t>
            </a:r>
          </a:p>
        </p:txBody>
      </p:sp>
      <p:sp>
        <p:nvSpPr>
          <p:cNvPr id="13" name="Marcador de texto 9"/>
          <p:cNvSpPr>
            <a:spLocks noGrp="1"/>
          </p:cNvSpPr>
          <p:nvPr>
            <p:ph type="body" sz="quarter" idx="14" hasCustomPrompt="1"/>
          </p:nvPr>
        </p:nvSpPr>
        <p:spPr>
          <a:xfrm>
            <a:off x="429279" y="1852706"/>
            <a:ext cx="8272462" cy="3403451"/>
          </a:xfrm>
        </p:spPr>
        <p:txBody>
          <a:bodyPr>
            <a:normAutofit/>
          </a:bodyPr>
          <a:lstStyle>
            <a:lvl1pPr marL="0" indent="0" algn="l">
              <a:buNone/>
              <a:defRPr sz="1800" baseline="0">
                <a:solidFill>
                  <a:schemeClr val="tx1">
                    <a:lumMod val="75000"/>
                    <a:lumOff val="25000"/>
                  </a:schemeClr>
                </a:solidFill>
                <a:latin typeface="Roboto Light"/>
                <a:cs typeface="Roboto Light"/>
              </a:defRPr>
            </a:lvl1pPr>
          </a:lstStyle>
          <a:p>
            <a:pPr lvl="0"/>
            <a:r>
              <a:rPr lang="es-ES" dirty="0"/>
              <a:t>Pulsa para editar contenido</a:t>
            </a:r>
          </a:p>
        </p:txBody>
      </p:sp>
    </p:spTree>
    <p:extLst>
      <p:ext uri="{BB962C8B-B14F-4D97-AF65-F5344CB8AC3E}">
        <p14:creationId xmlns:p14="http://schemas.microsoft.com/office/powerpoint/2010/main" val="982937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idos agrupados por título: código">
    <p:spTree>
      <p:nvGrpSpPr>
        <p:cNvPr id="1" name=""/>
        <p:cNvGrpSpPr/>
        <p:nvPr/>
      </p:nvGrpSpPr>
      <p:grpSpPr>
        <a:xfrm>
          <a:off x="0" y="0"/>
          <a:ext cx="0" cy="0"/>
          <a:chOff x="0" y="0"/>
          <a:chExt cx="0" cy="0"/>
        </a:xfrm>
      </p:grpSpPr>
      <p:sp>
        <p:nvSpPr>
          <p:cNvPr id="8" name="CuadroTexto 7"/>
          <p:cNvSpPr txBox="1"/>
          <p:nvPr userDrawn="1"/>
        </p:nvSpPr>
        <p:spPr>
          <a:xfrm>
            <a:off x="447675" y="257026"/>
            <a:ext cx="6990486" cy="359073"/>
          </a:xfrm>
          <a:prstGeom prst="rect">
            <a:avLst/>
          </a:prstGeom>
          <a:noFill/>
        </p:spPr>
        <p:txBody>
          <a:bodyPr wrap="square" rtlCol="0" anchor="b">
            <a:spAutoFit/>
          </a:bodyPr>
          <a:lstStyle/>
          <a:p>
            <a:pPr marL="0" indent="0" algn="l">
              <a:lnSpc>
                <a:spcPct val="110000"/>
              </a:lnSpc>
              <a:buFont typeface="+mj-lt"/>
              <a:buNone/>
              <a:tabLst/>
            </a:pPr>
            <a:r>
              <a:rPr lang="es-ES" sz="1600" b="0" i="0" dirty="0">
                <a:solidFill>
                  <a:schemeClr val="bg1"/>
                </a:solidFill>
                <a:latin typeface="Roboto Light"/>
                <a:cs typeface="Roboto Light"/>
              </a:rPr>
              <a:t>1. Factores</a:t>
            </a:r>
            <a:r>
              <a:rPr lang="es-ES" sz="1600" b="0" i="0" baseline="0" dirty="0">
                <a:solidFill>
                  <a:schemeClr val="bg1"/>
                </a:solidFill>
                <a:latin typeface="Roboto Light"/>
                <a:cs typeface="Roboto Light"/>
              </a:rPr>
              <a:t>, procesos y atributos.</a:t>
            </a:r>
          </a:p>
        </p:txBody>
      </p:sp>
      <p:sp>
        <p:nvSpPr>
          <p:cNvPr id="10" name="Rectangle 6"/>
          <p:cNvSpPr/>
          <p:nvPr userDrawn="1"/>
        </p:nvSpPr>
        <p:spPr>
          <a:xfrm>
            <a:off x="-20123" y="0"/>
            <a:ext cx="9179998" cy="623881"/>
          </a:xfrm>
          <a:prstGeom prst="rect">
            <a:avLst/>
          </a:prstGeom>
          <a:solidFill>
            <a:srgbClr val="0432A0"/>
          </a:solidFill>
          <a:ln>
            <a:noFill/>
          </a:ln>
          <a:effectLst>
            <a:outerShdw blurRad="406400" dist="38100" dir="5400000" sx="101000" sy="101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lIns="60387" tIns="30193" rIns="60387" bIns="30193" rtlCol="0" anchor="ctr"/>
          <a:lstStyle/>
          <a:p>
            <a:pPr algn="ctr"/>
            <a:endParaRPr lang="nl-NL" sz="1700" dirty="0"/>
          </a:p>
        </p:txBody>
      </p:sp>
      <p:sp>
        <p:nvSpPr>
          <p:cNvPr id="7" name="Slide Number Placeholder 5"/>
          <p:cNvSpPr txBox="1">
            <a:spLocks/>
          </p:cNvSpPr>
          <p:nvPr userDrawn="1"/>
        </p:nvSpPr>
        <p:spPr>
          <a:xfrm>
            <a:off x="4197406" y="5313916"/>
            <a:ext cx="766483" cy="249844"/>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lumMod val="50000"/>
                    <a:lumOff val="50000"/>
                  </a:schemeClr>
                </a:solidFill>
                <a:latin typeface="Roboto Light"/>
                <a:ea typeface="+mn-ea"/>
                <a:cs typeface="Robot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066355A-084C-D24E-9AD2-7E4FC41EA627}" type="slidenum">
              <a:rPr lang="en-US" sz="1200" smtClean="0"/>
              <a:pPr algn="ctr"/>
              <a:t>‹Nº›</a:t>
            </a:fld>
            <a:endParaRPr lang="en-US" sz="1200" dirty="0"/>
          </a:p>
        </p:txBody>
      </p:sp>
      <p:sp>
        <p:nvSpPr>
          <p:cNvPr id="9" name="Marcador de texto 10"/>
          <p:cNvSpPr>
            <a:spLocks noGrp="1"/>
          </p:cNvSpPr>
          <p:nvPr>
            <p:ph type="body" sz="quarter" idx="10" hasCustomPrompt="1"/>
          </p:nvPr>
        </p:nvSpPr>
        <p:spPr>
          <a:xfrm>
            <a:off x="430212" y="105248"/>
            <a:ext cx="7007949" cy="412779"/>
          </a:xfrm>
        </p:spPr>
        <p:txBody>
          <a:bodyPr anchor="b">
            <a:normAutofit/>
          </a:bodyPr>
          <a:lstStyle>
            <a:lvl1pPr marL="363538" indent="-363538">
              <a:buFont typeface="+mj-lt"/>
              <a:buAutoNum type="arabicPeriod"/>
              <a:defRPr sz="2000">
                <a:solidFill>
                  <a:schemeClr val="bg1"/>
                </a:solidFill>
                <a:latin typeface="Roboto Light"/>
                <a:cs typeface="Roboto Light"/>
              </a:defRPr>
            </a:lvl1pPr>
          </a:lstStyle>
          <a:p>
            <a:pPr lvl="0"/>
            <a:r>
              <a:rPr lang="es-ES_tradnl" dirty="0"/>
              <a:t>Pulsa para editar t</a:t>
            </a:r>
            <a:r>
              <a:rPr lang="es-ES" dirty="0" err="1"/>
              <a:t>ítulo</a:t>
            </a:r>
            <a:r>
              <a:rPr lang="es-ES" dirty="0"/>
              <a:t> del tema</a:t>
            </a:r>
          </a:p>
        </p:txBody>
      </p:sp>
      <p:pic>
        <p:nvPicPr>
          <p:cNvPr id="2" name="Imagen 1" descr="Logo_Salle_Blanco.png"/>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781262" y="121959"/>
            <a:ext cx="905538" cy="403821"/>
          </a:xfrm>
          <a:prstGeom prst="rect">
            <a:avLst/>
          </a:prstGeom>
        </p:spPr>
      </p:pic>
      <p:sp>
        <p:nvSpPr>
          <p:cNvPr id="11" name="Rectángulo 10"/>
          <p:cNvSpPr/>
          <p:nvPr userDrawn="1"/>
        </p:nvSpPr>
        <p:spPr>
          <a:xfrm flipV="1">
            <a:off x="4105231" y="1600810"/>
            <a:ext cx="941294" cy="0"/>
          </a:xfrm>
          <a:prstGeom prst="rect">
            <a:avLst/>
          </a:prstGeom>
          <a:ln>
            <a:solidFill>
              <a:srgbClr val="F4C8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2" name="Marcador de texto 9"/>
          <p:cNvSpPr>
            <a:spLocks noGrp="1"/>
          </p:cNvSpPr>
          <p:nvPr>
            <p:ph type="body" sz="quarter" idx="13" hasCustomPrompt="1"/>
          </p:nvPr>
        </p:nvSpPr>
        <p:spPr>
          <a:xfrm>
            <a:off x="414338" y="1088091"/>
            <a:ext cx="8272462" cy="390525"/>
          </a:xfrm>
        </p:spPr>
        <p:txBody>
          <a:bodyPr>
            <a:normAutofit/>
          </a:bodyPr>
          <a:lstStyle>
            <a:lvl1pPr marL="0" indent="0" algn="ctr">
              <a:buNone/>
              <a:defRPr sz="1800" baseline="0">
                <a:solidFill>
                  <a:schemeClr val="tx1">
                    <a:lumMod val="75000"/>
                    <a:lumOff val="25000"/>
                  </a:schemeClr>
                </a:solidFill>
                <a:latin typeface="Roboto"/>
                <a:cs typeface="Roboto"/>
              </a:defRPr>
            </a:lvl1pPr>
          </a:lstStyle>
          <a:p>
            <a:pPr lvl="0"/>
            <a:r>
              <a:rPr lang="es-ES" dirty="0"/>
              <a:t>Pulsa para editar título</a:t>
            </a:r>
          </a:p>
        </p:txBody>
      </p:sp>
      <p:sp>
        <p:nvSpPr>
          <p:cNvPr id="13" name="Marcador de texto 9"/>
          <p:cNvSpPr>
            <a:spLocks noGrp="1"/>
          </p:cNvSpPr>
          <p:nvPr>
            <p:ph type="body" sz="quarter" idx="14" hasCustomPrompt="1"/>
          </p:nvPr>
        </p:nvSpPr>
        <p:spPr>
          <a:xfrm>
            <a:off x="429279" y="1852706"/>
            <a:ext cx="8272462" cy="3403451"/>
          </a:xfrm>
          <a:ln>
            <a:solidFill>
              <a:schemeClr val="bg1">
                <a:lumMod val="50000"/>
              </a:schemeClr>
            </a:solidFill>
          </a:ln>
        </p:spPr>
        <p:txBody>
          <a:bodyPr>
            <a:normAutofit/>
          </a:bodyPr>
          <a:lstStyle>
            <a:lvl1pPr marL="0" indent="0" algn="l">
              <a:buNone/>
              <a:defRPr sz="1400" baseline="0">
                <a:solidFill>
                  <a:schemeClr val="tx1">
                    <a:lumMod val="75000"/>
                    <a:lumOff val="25000"/>
                  </a:schemeClr>
                </a:solidFill>
                <a:latin typeface="Ubuntu Mono"/>
                <a:cs typeface="Ubuntu Mono"/>
              </a:defRPr>
            </a:lvl1pPr>
          </a:lstStyle>
          <a:p>
            <a:pPr lvl="0"/>
            <a:r>
              <a:rPr lang="es-ES" dirty="0"/>
              <a:t>Pulsa para editar código fuente</a:t>
            </a:r>
          </a:p>
        </p:txBody>
      </p:sp>
    </p:spTree>
    <p:extLst>
      <p:ext uri="{BB962C8B-B14F-4D97-AF65-F5344CB8AC3E}">
        <p14:creationId xmlns:p14="http://schemas.microsoft.com/office/powerpoint/2010/main" val="181517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ita">
    <p:spTree>
      <p:nvGrpSpPr>
        <p:cNvPr id="1" name=""/>
        <p:cNvGrpSpPr/>
        <p:nvPr/>
      </p:nvGrpSpPr>
      <p:grpSpPr>
        <a:xfrm>
          <a:off x="0" y="0"/>
          <a:ext cx="0" cy="0"/>
          <a:chOff x="0" y="0"/>
          <a:chExt cx="0" cy="0"/>
        </a:xfrm>
      </p:grpSpPr>
      <p:sp>
        <p:nvSpPr>
          <p:cNvPr id="8" name="CuadroTexto 7"/>
          <p:cNvSpPr txBox="1"/>
          <p:nvPr userDrawn="1"/>
        </p:nvSpPr>
        <p:spPr>
          <a:xfrm>
            <a:off x="447675" y="257026"/>
            <a:ext cx="6990486" cy="359073"/>
          </a:xfrm>
          <a:prstGeom prst="rect">
            <a:avLst/>
          </a:prstGeom>
          <a:noFill/>
        </p:spPr>
        <p:txBody>
          <a:bodyPr wrap="square" rtlCol="0" anchor="b">
            <a:spAutoFit/>
          </a:bodyPr>
          <a:lstStyle/>
          <a:p>
            <a:pPr marL="0" indent="0" algn="l">
              <a:lnSpc>
                <a:spcPct val="110000"/>
              </a:lnSpc>
              <a:buFont typeface="+mj-lt"/>
              <a:buNone/>
              <a:tabLst/>
            </a:pPr>
            <a:r>
              <a:rPr lang="es-ES" sz="1600" b="0" i="0" dirty="0">
                <a:solidFill>
                  <a:schemeClr val="bg1"/>
                </a:solidFill>
                <a:latin typeface="Roboto Light"/>
                <a:cs typeface="Roboto Light"/>
              </a:rPr>
              <a:t>1. Factores</a:t>
            </a:r>
            <a:r>
              <a:rPr lang="es-ES" sz="1600" b="0" i="0" baseline="0" dirty="0">
                <a:solidFill>
                  <a:schemeClr val="bg1"/>
                </a:solidFill>
                <a:latin typeface="Roboto Light"/>
                <a:cs typeface="Roboto Light"/>
              </a:rPr>
              <a:t>, procesos y atributos.</a:t>
            </a:r>
          </a:p>
        </p:txBody>
      </p:sp>
      <p:sp>
        <p:nvSpPr>
          <p:cNvPr id="10" name="Rectangle 6"/>
          <p:cNvSpPr/>
          <p:nvPr userDrawn="1"/>
        </p:nvSpPr>
        <p:spPr>
          <a:xfrm>
            <a:off x="-20123" y="0"/>
            <a:ext cx="9179998" cy="623881"/>
          </a:xfrm>
          <a:prstGeom prst="rect">
            <a:avLst/>
          </a:prstGeom>
          <a:solidFill>
            <a:srgbClr val="0432A0"/>
          </a:solidFill>
          <a:ln>
            <a:noFill/>
          </a:ln>
          <a:effectLst>
            <a:outerShdw blurRad="406400" dist="38100" dir="5400000" sx="101000" sy="101000" algn="t" rotWithShape="0">
              <a:prstClr val="black">
                <a:alpha val="40000"/>
              </a:prstClr>
            </a:outerShdw>
          </a:effectLst>
        </p:spPr>
        <p:style>
          <a:lnRef idx="2">
            <a:schemeClr val="accent4">
              <a:shade val="50000"/>
            </a:schemeClr>
          </a:lnRef>
          <a:fillRef idx="1">
            <a:schemeClr val="accent4"/>
          </a:fillRef>
          <a:effectRef idx="0">
            <a:schemeClr val="accent4"/>
          </a:effectRef>
          <a:fontRef idx="minor">
            <a:schemeClr val="lt1"/>
          </a:fontRef>
        </p:style>
        <p:txBody>
          <a:bodyPr lIns="60387" tIns="30193" rIns="60387" bIns="30193" rtlCol="0" anchor="ctr"/>
          <a:lstStyle/>
          <a:p>
            <a:pPr algn="ctr"/>
            <a:endParaRPr lang="nl-NL" sz="1700" dirty="0"/>
          </a:p>
        </p:txBody>
      </p:sp>
      <p:sp>
        <p:nvSpPr>
          <p:cNvPr id="7" name="Slide Number Placeholder 5"/>
          <p:cNvSpPr txBox="1">
            <a:spLocks/>
          </p:cNvSpPr>
          <p:nvPr userDrawn="1"/>
        </p:nvSpPr>
        <p:spPr>
          <a:xfrm>
            <a:off x="4197406" y="5313916"/>
            <a:ext cx="766483" cy="249844"/>
          </a:xfrm>
          <a:prstGeom prst="rect">
            <a:avLst/>
          </a:prstGeom>
        </p:spPr>
        <p:txBody>
          <a:bodyPr vert="horz" lIns="91440" tIns="45720" rIns="91440" bIns="45720" rtlCol="0" anchor="ctr"/>
          <a:lstStyle>
            <a:defPPr>
              <a:defRPr lang="en-US"/>
            </a:defPPr>
            <a:lvl1pPr marL="0" algn="r" defTabSz="457200" rtl="0" eaLnBrk="1" latinLnBrk="0" hangingPunct="1">
              <a:defRPr sz="1400" kern="1200">
                <a:solidFill>
                  <a:schemeClr val="tx1">
                    <a:lumMod val="50000"/>
                    <a:lumOff val="50000"/>
                  </a:schemeClr>
                </a:solidFill>
                <a:latin typeface="Roboto Light"/>
                <a:ea typeface="+mn-ea"/>
                <a:cs typeface="Robot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2066355A-084C-D24E-9AD2-7E4FC41EA627}" type="slidenum">
              <a:rPr lang="en-US" sz="1200" smtClean="0"/>
              <a:pPr algn="ctr"/>
              <a:t>‹Nº›</a:t>
            </a:fld>
            <a:endParaRPr lang="en-US" sz="1200" dirty="0"/>
          </a:p>
        </p:txBody>
      </p:sp>
      <p:sp>
        <p:nvSpPr>
          <p:cNvPr id="9" name="Marcador de texto 10"/>
          <p:cNvSpPr>
            <a:spLocks noGrp="1"/>
          </p:cNvSpPr>
          <p:nvPr>
            <p:ph type="body" sz="quarter" idx="10" hasCustomPrompt="1"/>
          </p:nvPr>
        </p:nvSpPr>
        <p:spPr>
          <a:xfrm>
            <a:off x="430212" y="105248"/>
            <a:ext cx="7007949" cy="412779"/>
          </a:xfrm>
        </p:spPr>
        <p:txBody>
          <a:bodyPr anchor="b">
            <a:normAutofit/>
          </a:bodyPr>
          <a:lstStyle>
            <a:lvl1pPr marL="363538" indent="-363538">
              <a:buFont typeface="+mj-lt"/>
              <a:buAutoNum type="arabicPeriod"/>
              <a:defRPr sz="2000" baseline="0">
                <a:solidFill>
                  <a:schemeClr val="bg1"/>
                </a:solidFill>
                <a:latin typeface="Roboto Light"/>
                <a:cs typeface="Roboto Light"/>
              </a:defRPr>
            </a:lvl1pPr>
          </a:lstStyle>
          <a:p>
            <a:pPr lvl="0"/>
            <a:r>
              <a:rPr lang="es-ES_tradnl" dirty="0"/>
              <a:t>Pulsa para editar t</a:t>
            </a:r>
            <a:r>
              <a:rPr lang="es-ES" dirty="0" err="1"/>
              <a:t>ítulo</a:t>
            </a:r>
            <a:r>
              <a:rPr lang="es-ES" dirty="0"/>
              <a:t> del tema</a:t>
            </a:r>
          </a:p>
        </p:txBody>
      </p:sp>
      <p:pic>
        <p:nvPicPr>
          <p:cNvPr id="2" name="Imagen 1" descr="Logo_Salle_Blanco.png"/>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781262" y="121959"/>
            <a:ext cx="905538" cy="403821"/>
          </a:xfrm>
          <a:prstGeom prst="rect">
            <a:avLst/>
          </a:prstGeom>
        </p:spPr>
      </p:pic>
      <p:sp>
        <p:nvSpPr>
          <p:cNvPr id="11" name="2 Marcador de texto"/>
          <p:cNvSpPr>
            <a:spLocks noGrp="1"/>
          </p:cNvSpPr>
          <p:nvPr>
            <p:ph type="body" sz="quarter" idx="11" hasCustomPrompt="1"/>
          </p:nvPr>
        </p:nvSpPr>
        <p:spPr>
          <a:xfrm>
            <a:off x="447675" y="1527175"/>
            <a:ext cx="8083376" cy="1066508"/>
          </a:xfrm>
        </p:spPr>
        <p:txBody>
          <a:bodyPr>
            <a:normAutofit/>
          </a:bodyPr>
          <a:lstStyle>
            <a:lvl1pPr marL="0" indent="0" algn="ctr">
              <a:buNone/>
              <a:defRPr sz="1800" baseline="0">
                <a:solidFill>
                  <a:schemeClr val="tx1">
                    <a:lumMod val="75000"/>
                    <a:lumOff val="25000"/>
                  </a:schemeClr>
                </a:solidFill>
                <a:latin typeface="Roboto Light"/>
              </a:defRPr>
            </a:lvl1pPr>
          </a:lstStyle>
          <a:p>
            <a:pPr lvl="0"/>
            <a:r>
              <a:rPr lang="en-US" dirty="0"/>
              <a:t>“ </a:t>
            </a:r>
            <a:r>
              <a:rPr lang="es-ES" dirty="0"/>
              <a:t>Pulsa para editar texto</a:t>
            </a:r>
            <a:r>
              <a:rPr lang="en-US" dirty="0"/>
              <a:t>“</a:t>
            </a:r>
            <a:endParaRPr lang="ca-ES" dirty="0"/>
          </a:p>
        </p:txBody>
      </p:sp>
      <p:sp>
        <p:nvSpPr>
          <p:cNvPr id="12" name="2 Marcador de texto"/>
          <p:cNvSpPr>
            <a:spLocks noGrp="1"/>
          </p:cNvSpPr>
          <p:nvPr>
            <p:ph type="body" sz="quarter" idx="12" hasCustomPrompt="1"/>
          </p:nvPr>
        </p:nvSpPr>
        <p:spPr>
          <a:xfrm>
            <a:off x="447675" y="2593683"/>
            <a:ext cx="8083376" cy="341644"/>
          </a:xfrm>
        </p:spPr>
        <p:txBody>
          <a:bodyPr>
            <a:normAutofit/>
          </a:bodyPr>
          <a:lstStyle>
            <a:lvl1pPr marL="0" indent="0" algn="r">
              <a:buNone/>
              <a:defRPr sz="1200" i="1" baseline="0">
                <a:solidFill>
                  <a:schemeClr val="tx1">
                    <a:lumMod val="75000"/>
                    <a:lumOff val="25000"/>
                  </a:schemeClr>
                </a:solidFill>
                <a:latin typeface="Roboto Light"/>
              </a:defRPr>
            </a:lvl1pPr>
          </a:lstStyle>
          <a:p>
            <a:pPr lvl="0"/>
            <a:r>
              <a:rPr lang="es-ES" dirty="0"/>
              <a:t>Pulsa para editar autor / fuente del texto</a:t>
            </a:r>
            <a:endParaRPr lang="ca-ES" dirty="0"/>
          </a:p>
        </p:txBody>
      </p:sp>
    </p:spTree>
    <p:extLst>
      <p:ext uri="{BB962C8B-B14F-4D97-AF65-F5344CB8AC3E}">
        <p14:creationId xmlns:p14="http://schemas.microsoft.com/office/powerpoint/2010/main" val="3007349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flexión">
    <p:spTree>
      <p:nvGrpSpPr>
        <p:cNvPr id="1" name=""/>
        <p:cNvGrpSpPr/>
        <p:nvPr/>
      </p:nvGrpSpPr>
      <p:grpSpPr>
        <a:xfrm>
          <a:off x="0" y="0"/>
          <a:ext cx="0" cy="0"/>
          <a:chOff x="0" y="0"/>
          <a:chExt cx="0" cy="0"/>
        </a:xfrm>
      </p:grpSpPr>
      <p:sp>
        <p:nvSpPr>
          <p:cNvPr id="7" name="Rectangle 6"/>
          <p:cNvSpPr/>
          <p:nvPr userDrawn="1"/>
        </p:nvSpPr>
        <p:spPr>
          <a:xfrm>
            <a:off x="5761691" y="0"/>
            <a:ext cx="3397250" cy="5760000"/>
          </a:xfrm>
          <a:prstGeom prst="rect">
            <a:avLst/>
          </a:prstGeom>
          <a:solidFill>
            <a:srgbClr val="0432A0"/>
          </a:solidFill>
          <a:ln>
            <a:noFill/>
          </a:ln>
          <a:effectLst>
            <a:outerShdw blurRad="406400" dir="2700000" sx="101000" sy="101000" algn="tl" rotWithShape="0">
              <a:prstClr val="black">
                <a:alpha val="50000"/>
              </a:prstClr>
            </a:outerShdw>
          </a:effectLst>
        </p:spPr>
        <p:style>
          <a:lnRef idx="2">
            <a:schemeClr val="accent4">
              <a:shade val="50000"/>
            </a:schemeClr>
          </a:lnRef>
          <a:fillRef idx="1">
            <a:schemeClr val="accent4"/>
          </a:fillRef>
          <a:effectRef idx="0">
            <a:schemeClr val="accent4"/>
          </a:effectRef>
          <a:fontRef idx="minor">
            <a:schemeClr val="lt1"/>
          </a:fontRef>
        </p:style>
        <p:txBody>
          <a:bodyPr lIns="60387" tIns="30193" rIns="60387" bIns="30193" rtlCol="0" anchor="ctr"/>
          <a:lstStyle/>
          <a:p>
            <a:pPr algn="ctr"/>
            <a:endParaRPr lang="nl-NL" sz="1700" dirty="0"/>
          </a:p>
        </p:txBody>
      </p:sp>
      <p:sp>
        <p:nvSpPr>
          <p:cNvPr id="3" name="CuadroTexto 2"/>
          <p:cNvSpPr txBox="1"/>
          <p:nvPr userDrawn="1"/>
        </p:nvSpPr>
        <p:spPr>
          <a:xfrm>
            <a:off x="6882496" y="3198519"/>
            <a:ext cx="184666" cy="369332"/>
          </a:xfrm>
          <a:prstGeom prst="rect">
            <a:avLst/>
          </a:prstGeom>
          <a:noFill/>
        </p:spPr>
        <p:txBody>
          <a:bodyPr wrap="none" rtlCol="0">
            <a:spAutoFit/>
          </a:bodyPr>
          <a:lstStyle/>
          <a:p>
            <a:endParaRPr lang="es-ES" dirty="0"/>
          </a:p>
        </p:txBody>
      </p:sp>
      <p:sp>
        <p:nvSpPr>
          <p:cNvPr id="8" name="Title Placeholder 1"/>
          <p:cNvSpPr>
            <a:spLocks noGrp="1"/>
          </p:cNvSpPr>
          <p:nvPr>
            <p:ph type="title" hasCustomPrompt="1"/>
          </p:nvPr>
        </p:nvSpPr>
        <p:spPr>
          <a:xfrm>
            <a:off x="409574" y="1100233"/>
            <a:ext cx="4942541" cy="2098286"/>
          </a:xfrm>
          <a:prstGeom prst="rect">
            <a:avLst/>
          </a:prstGeom>
        </p:spPr>
        <p:txBody>
          <a:bodyPr vert="horz" lIns="91440" tIns="45720" rIns="91440" bIns="45720" rtlCol="0" anchor="t">
            <a:normAutofit/>
          </a:bodyPr>
          <a:lstStyle>
            <a:lvl1pPr algn="l">
              <a:lnSpc>
                <a:spcPct val="110000"/>
              </a:lnSpc>
              <a:defRPr sz="1800" i="1" baseline="0">
                <a:solidFill>
                  <a:schemeClr val="tx1">
                    <a:lumMod val="65000"/>
                    <a:lumOff val="35000"/>
                  </a:schemeClr>
                </a:solidFill>
                <a:latin typeface="Roboto"/>
                <a:cs typeface="Roboto"/>
              </a:defRPr>
            </a:lvl1pPr>
          </a:lstStyle>
          <a:p>
            <a:r>
              <a:rPr lang="en-US" dirty="0"/>
              <a:t>“ </a:t>
            </a:r>
            <a:r>
              <a:rPr lang="en-US" dirty="0" err="1"/>
              <a:t>Pulsa</a:t>
            </a:r>
            <a:r>
              <a:rPr lang="en-US" dirty="0"/>
              <a:t> para </a:t>
            </a:r>
            <a:r>
              <a:rPr lang="en-US" dirty="0" err="1"/>
              <a:t>editar</a:t>
            </a:r>
            <a:r>
              <a:rPr lang="en-US" dirty="0"/>
              <a:t> </a:t>
            </a:r>
            <a:r>
              <a:rPr lang="en-US" dirty="0" err="1"/>
              <a:t>frase</a:t>
            </a:r>
            <a:r>
              <a:rPr lang="en-US" dirty="0"/>
              <a:t> de </a:t>
            </a:r>
            <a:r>
              <a:rPr lang="en-US" dirty="0" err="1"/>
              <a:t>reflexi</a:t>
            </a:r>
            <a:r>
              <a:rPr lang="es-ES" dirty="0" err="1"/>
              <a:t>ón</a:t>
            </a:r>
            <a:r>
              <a:rPr lang="en-US" dirty="0"/>
              <a:t>“ </a:t>
            </a:r>
          </a:p>
        </p:txBody>
      </p:sp>
      <p:sp>
        <p:nvSpPr>
          <p:cNvPr id="5" name="2 Marcador de texto"/>
          <p:cNvSpPr>
            <a:spLocks noGrp="1"/>
          </p:cNvSpPr>
          <p:nvPr>
            <p:ph type="body" sz="quarter" idx="12" hasCustomPrompt="1"/>
          </p:nvPr>
        </p:nvSpPr>
        <p:spPr>
          <a:xfrm>
            <a:off x="409573" y="3226207"/>
            <a:ext cx="4942541" cy="341644"/>
          </a:xfrm>
        </p:spPr>
        <p:txBody>
          <a:bodyPr>
            <a:normAutofit/>
          </a:bodyPr>
          <a:lstStyle>
            <a:lvl1pPr marL="0" indent="0" algn="r">
              <a:buNone/>
              <a:defRPr sz="1200" i="1" baseline="0">
                <a:solidFill>
                  <a:schemeClr val="tx1">
                    <a:lumMod val="75000"/>
                    <a:lumOff val="25000"/>
                  </a:schemeClr>
                </a:solidFill>
                <a:latin typeface="Roboto Light"/>
              </a:defRPr>
            </a:lvl1pPr>
          </a:lstStyle>
          <a:p>
            <a:pPr lvl="0"/>
            <a:r>
              <a:rPr lang="es-ES" dirty="0"/>
              <a:t>Pulsa para editar autor/fuente del texto</a:t>
            </a:r>
            <a:endParaRPr lang="ca-ES" dirty="0"/>
          </a:p>
        </p:txBody>
      </p:sp>
      <p:pic>
        <p:nvPicPr>
          <p:cNvPr id="6" name="5 Imagen"/>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3729" y="1736668"/>
            <a:ext cx="1932818" cy="900215"/>
          </a:xfrm>
          <a:prstGeom prst="rect">
            <a:avLst/>
          </a:prstGeom>
        </p:spPr>
      </p:pic>
    </p:spTree>
    <p:extLst>
      <p:ext uri="{BB962C8B-B14F-4D97-AF65-F5344CB8AC3E}">
        <p14:creationId xmlns:p14="http://schemas.microsoft.com/office/powerpoint/2010/main" val="231393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8865"/>
            <a:ext cx="8229600" cy="9525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333500"/>
            <a:ext cx="8229600" cy="377163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39A4D3B5-CB41-2940-9119-848DAA5423CF}" type="datetime1">
              <a:rPr lang="ca-ES" smtClean="0"/>
              <a:t>5/12/2019</a:t>
            </a:fld>
            <a:endParaRPr lang="en-US"/>
          </a:p>
        </p:txBody>
      </p:sp>
      <p:sp>
        <p:nvSpPr>
          <p:cNvPr id="5" name="Footer Placeholder 4"/>
          <p:cNvSpPr>
            <a:spLocks noGrp="1"/>
          </p:cNvSpPr>
          <p:nvPr>
            <p:ph type="ftr" sz="quarter" idx="3"/>
          </p:nvPr>
        </p:nvSpPr>
        <p:spPr>
          <a:xfrm>
            <a:off x="31242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‹Nº›</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1" r:id="rId2"/>
    <p:sldLayoutId id="2147493474" r:id="rId3"/>
    <p:sldLayoutId id="2147493468" r:id="rId4"/>
    <p:sldLayoutId id="2147493477" r:id="rId5"/>
    <p:sldLayoutId id="2147493472" r:id="rId6"/>
    <p:sldLayoutId id="2147493476" r:id="rId7"/>
    <p:sldLayoutId id="2147493471" r:id="rId8"/>
    <p:sldLayoutId id="2147493469" r:id="rId9"/>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ES" dirty="0" err="1"/>
              <a:t>Introduction</a:t>
            </a:r>
            <a:endParaRPr lang="es-ES" dirty="0"/>
          </a:p>
          <a:p>
            <a:r>
              <a:rPr lang="es-ES" dirty="0" err="1"/>
              <a:t>Model</a:t>
            </a:r>
            <a:r>
              <a:rPr lang="es-ES" dirty="0"/>
              <a:t> </a:t>
            </a:r>
            <a:r>
              <a:rPr lang="es-ES" dirty="0" err="1"/>
              <a:t>to</a:t>
            </a:r>
            <a:r>
              <a:rPr lang="es-ES" dirty="0"/>
              <a:t> BDR </a:t>
            </a:r>
            <a:r>
              <a:rPr lang="es-ES" dirty="0" err="1"/>
              <a:t>Translation</a:t>
            </a:r>
            <a:endParaRPr lang="es-ES" dirty="0"/>
          </a:p>
        </p:txBody>
      </p:sp>
      <p:sp>
        <p:nvSpPr>
          <p:cNvPr id="3" name="Título 2"/>
          <p:cNvSpPr>
            <a:spLocks noGrp="1"/>
          </p:cNvSpPr>
          <p:nvPr>
            <p:ph type="title"/>
          </p:nvPr>
        </p:nvSpPr>
        <p:spPr/>
        <p:txBody>
          <a:bodyPr/>
          <a:lstStyle/>
          <a:p>
            <a:r>
              <a:rPr lang="en-US" dirty="0"/>
              <a:t>Relational Database</a:t>
            </a:r>
            <a:endParaRPr lang="es-ES_tradnl" dirty="0"/>
          </a:p>
        </p:txBody>
      </p:sp>
    </p:spTree>
    <p:extLst>
      <p:ext uri="{BB962C8B-B14F-4D97-AF65-F5344CB8AC3E}">
        <p14:creationId xmlns:p14="http://schemas.microsoft.com/office/powerpoint/2010/main" val="189957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pPr marL="0" indent="0">
              <a:buNone/>
            </a:pPr>
            <a:r>
              <a:rPr lang="es-ES" dirty="0"/>
              <a:t>2. </a:t>
            </a:r>
            <a:r>
              <a:rPr lang="es-ES" dirty="0" err="1"/>
              <a:t>Model</a:t>
            </a:r>
            <a:r>
              <a:rPr lang="es-ES" dirty="0"/>
              <a:t> </a:t>
            </a:r>
            <a:r>
              <a:rPr lang="es-ES" dirty="0" err="1"/>
              <a:t>to</a:t>
            </a:r>
            <a:r>
              <a:rPr lang="es-ES" dirty="0"/>
              <a:t> BDR </a:t>
            </a:r>
            <a:r>
              <a:rPr lang="es-ES" dirty="0" err="1"/>
              <a:t>Translation</a:t>
            </a:r>
            <a:endParaRPr lang="es-ES" dirty="0"/>
          </a:p>
        </p:txBody>
      </p:sp>
      <p:sp>
        <p:nvSpPr>
          <p:cNvPr id="4" name="Marcador de texto 3">
            <a:extLst>
              <a:ext uri="{FF2B5EF4-FFF2-40B4-BE49-F238E27FC236}">
                <a16:creationId xmlns:a16="http://schemas.microsoft.com/office/drawing/2014/main" id="{3E8C39AF-C306-48EE-B8EF-B2E2CD903B09}"/>
              </a:ext>
            </a:extLst>
          </p:cNvPr>
          <p:cNvSpPr>
            <a:spLocks noGrp="1"/>
          </p:cNvSpPr>
          <p:nvPr>
            <p:ph type="body" sz="quarter" idx="13"/>
          </p:nvPr>
        </p:nvSpPr>
        <p:spPr/>
        <p:txBody>
          <a:bodyPr/>
          <a:lstStyle/>
          <a:p>
            <a:r>
              <a:rPr lang="es-ES" dirty="0"/>
              <a:t>n – m </a:t>
            </a:r>
            <a:r>
              <a:rPr lang="es-ES" dirty="0" err="1"/>
              <a:t>relations</a:t>
            </a:r>
            <a:endParaRPr lang="ca-ES" dirty="0"/>
          </a:p>
        </p:txBody>
      </p:sp>
      <p:pic>
        <p:nvPicPr>
          <p:cNvPr id="15" name="Imagen 14">
            <a:extLst>
              <a:ext uri="{FF2B5EF4-FFF2-40B4-BE49-F238E27FC236}">
                <a16:creationId xmlns:a16="http://schemas.microsoft.com/office/drawing/2014/main" id="{7F2193C7-AD6B-4E08-8255-0CDA620E62E1}"/>
              </a:ext>
            </a:extLst>
          </p:cNvPr>
          <p:cNvPicPr>
            <a:picLocks noChangeAspect="1"/>
          </p:cNvPicPr>
          <p:nvPr/>
        </p:nvPicPr>
        <p:blipFill>
          <a:blip r:embed="rId3"/>
          <a:stretch>
            <a:fillRect/>
          </a:stretch>
        </p:blipFill>
        <p:spPr>
          <a:xfrm>
            <a:off x="1763882" y="1634971"/>
            <a:ext cx="5829300" cy="1752600"/>
          </a:xfrm>
          <a:prstGeom prst="rect">
            <a:avLst/>
          </a:prstGeom>
        </p:spPr>
      </p:pic>
    </p:spTree>
    <p:extLst>
      <p:ext uri="{BB962C8B-B14F-4D97-AF65-F5344CB8AC3E}">
        <p14:creationId xmlns:p14="http://schemas.microsoft.com/office/powerpoint/2010/main" val="93576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pPr marL="0" indent="0">
              <a:buNone/>
            </a:pPr>
            <a:r>
              <a:rPr lang="es-ES" dirty="0"/>
              <a:t>2. </a:t>
            </a:r>
            <a:r>
              <a:rPr lang="es-ES" dirty="0" err="1"/>
              <a:t>Model</a:t>
            </a:r>
            <a:r>
              <a:rPr lang="es-ES" dirty="0"/>
              <a:t> </a:t>
            </a:r>
            <a:r>
              <a:rPr lang="es-ES" dirty="0" err="1"/>
              <a:t>to</a:t>
            </a:r>
            <a:r>
              <a:rPr lang="es-ES" dirty="0"/>
              <a:t> BDR </a:t>
            </a:r>
            <a:r>
              <a:rPr lang="es-ES" dirty="0" err="1"/>
              <a:t>Translation</a:t>
            </a:r>
            <a:endParaRPr lang="es-ES" dirty="0"/>
          </a:p>
        </p:txBody>
      </p:sp>
      <p:sp>
        <p:nvSpPr>
          <p:cNvPr id="4" name="Marcador de texto 3">
            <a:extLst>
              <a:ext uri="{FF2B5EF4-FFF2-40B4-BE49-F238E27FC236}">
                <a16:creationId xmlns:a16="http://schemas.microsoft.com/office/drawing/2014/main" id="{3E8C39AF-C306-48EE-B8EF-B2E2CD903B09}"/>
              </a:ext>
            </a:extLst>
          </p:cNvPr>
          <p:cNvSpPr>
            <a:spLocks noGrp="1"/>
          </p:cNvSpPr>
          <p:nvPr>
            <p:ph type="body" sz="quarter" idx="13"/>
          </p:nvPr>
        </p:nvSpPr>
        <p:spPr/>
        <p:txBody>
          <a:bodyPr/>
          <a:lstStyle/>
          <a:p>
            <a:r>
              <a:rPr lang="es-ES" dirty="0"/>
              <a:t>n – m </a:t>
            </a:r>
            <a:r>
              <a:rPr lang="es-ES" dirty="0" err="1"/>
              <a:t>relations</a:t>
            </a:r>
            <a:endParaRPr lang="ca-ES" dirty="0"/>
          </a:p>
        </p:txBody>
      </p:sp>
      <p:pic>
        <p:nvPicPr>
          <p:cNvPr id="15" name="Imagen 14">
            <a:extLst>
              <a:ext uri="{FF2B5EF4-FFF2-40B4-BE49-F238E27FC236}">
                <a16:creationId xmlns:a16="http://schemas.microsoft.com/office/drawing/2014/main" id="{7F2193C7-AD6B-4E08-8255-0CDA620E62E1}"/>
              </a:ext>
            </a:extLst>
          </p:cNvPr>
          <p:cNvPicPr>
            <a:picLocks noChangeAspect="1"/>
          </p:cNvPicPr>
          <p:nvPr/>
        </p:nvPicPr>
        <p:blipFill>
          <a:blip r:embed="rId3"/>
          <a:stretch>
            <a:fillRect/>
          </a:stretch>
        </p:blipFill>
        <p:spPr>
          <a:xfrm>
            <a:off x="1763882" y="1634971"/>
            <a:ext cx="5829300" cy="1752600"/>
          </a:xfrm>
          <a:prstGeom prst="rect">
            <a:avLst/>
          </a:prstGeom>
        </p:spPr>
      </p:pic>
      <p:pic>
        <p:nvPicPr>
          <p:cNvPr id="5" name="Imagen 4">
            <a:extLst>
              <a:ext uri="{FF2B5EF4-FFF2-40B4-BE49-F238E27FC236}">
                <a16:creationId xmlns:a16="http://schemas.microsoft.com/office/drawing/2014/main" id="{4954F971-4607-491A-9A80-916419C6A25E}"/>
              </a:ext>
            </a:extLst>
          </p:cNvPr>
          <p:cNvPicPr>
            <a:picLocks noChangeAspect="1"/>
          </p:cNvPicPr>
          <p:nvPr/>
        </p:nvPicPr>
        <p:blipFill>
          <a:blip r:embed="rId4"/>
          <a:stretch>
            <a:fillRect/>
          </a:stretch>
        </p:blipFill>
        <p:spPr>
          <a:xfrm>
            <a:off x="1153218" y="3412472"/>
            <a:ext cx="7210425" cy="1647825"/>
          </a:xfrm>
          <a:prstGeom prst="rect">
            <a:avLst/>
          </a:prstGeom>
        </p:spPr>
      </p:pic>
    </p:spTree>
    <p:extLst>
      <p:ext uri="{BB962C8B-B14F-4D97-AF65-F5344CB8AC3E}">
        <p14:creationId xmlns:p14="http://schemas.microsoft.com/office/powerpoint/2010/main" val="233137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pPr marL="0" indent="0">
              <a:buNone/>
            </a:pPr>
            <a:r>
              <a:rPr lang="es-ES" dirty="0"/>
              <a:t>2. </a:t>
            </a:r>
            <a:r>
              <a:rPr lang="es-ES" dirty="0" err="1"/>
              <a:t>Model</a:t>
            </a:r>
            <a:r>
              <a:rPr lang="es-ES" dirty="0"/>
              <a:t> </a:t>
            </a:r>
            <a:r>
              <a:rPr lang="es-ES" dirty="0" err="1"/>
              <a:t>to</a:t>
            </a:r>
            <a:r>
              <a:rPr lang="es-ES" dirty="0"/>
              <a:t> BDR </a:t>
            </a:r>
            <a:r>
              <a:rPr lang="es-ES" dirty="0" err="1"/>
              <a:t>Translation</a:t>
            </a:r>
            <a:endParaRPr lang="es-ES" dirty="0"/>
          </a:p>
        </p:txBody>
      </p:sp>
      <p:sp>
        <p:nvSpPr>
          <p:cNvPr id="4" name="Marcador de texto 3">
            <a:extLst>
              <a:ext uri="{FF2B5EF4-FFF2-40B4-BE49-F238E27FC236}">
                <a16:creationId xmlns:a16="http://schemas.microsoft.com/office/drawing/2014/main" id="{3E8C39AF-C306-48EE-B8EF-B2E2CD903B09}"/>
              </a:ext>
            </a:extLst>
          </p:cNvPr>
          <p:cNvSpPr>
            <a:spLocks noGrp="1"/>
          </p:cNvSpPr>
          <p:nvPr>
            <p:ph type="body" sz="quarter" idx="13"/>
          </p:nvPr>
        </p:nvSpPr>
        <p:spPr/>
        <p:txBody>
          <a:bodyPr/>
          <a:lstStyle/>
          <a:p>
            <a:r>
              <a:rPr lang="es-ES" dirty="0" err="1"/>
              <a:t>generalization</a:t>
            </a:r>
            <a:endParaRPr lang="ca-ES" dirty="0"/>
          </a:p>
        </p:txBody>
      </p:sp>
      <p:pic>
        <p:nvPicPr>
          <p:cNvPr id="3" name="Imagen 2">
            <a:extLst>
              <a:ext uri="{FF2B5EF4-FFF2-40B4-BE49-F238E27FC236}">
                <a16:creationId xmlns:a16="http://schemas.microsoft.com/office/drawing/2014/main" id="{D6026A62-B24D-47BA-ADEB-28499A03ED87}"/>
              </a:ext>
            </a:extLst>
          </p:cNvPr>
          <p:cNvPicPr>
            <a:picLocks noChangeAspect="1"/>
          </p:cNvPicPr>
          <p:nvPr/>
        </p:nvPicPr>
        <p:blipFill>
          <a:blip r:embed="rId3"/>
          <a:stretch>
            <a:fillRect/>
          </a:stretch>
        </p:blipFill>
        <p:spPr>
          <a:xfrm>
            <a:off x="581483" y="2285268"/>
            <a:ext cx="3805460" cy="2455408"/>
          </a:xfrm>
          <a:prstGeom prst="rect">
            <a:avLst/>
          </a:prstGeom>
        </p:spPr>
      </p:pic>
      <p:pic>
        <p:nvPicPr>
          <p:cNvPr id="6" name="Imagen 5">
            <a:extLst>
              <a:ext uri="{FF2B5EF4-FFF2-40B4-BE49-F238E27FC236}">
                <a16:creationId xmlns:a16="http://schemas.microsoft.com/office/drawing/2014/main" id="{10C18D4F-B7FE-4893-9207-2D7C77D1B2CE}"/>
              </a:ext>
            </a:extLst>
          </p:cNvPr>
          <p:cNvPicPr>
            <a:picLocks noChangeAspect="1"/>
          </p:cNvPicPr>
          <p:nvPr/>
        </p:nvPicPr>
        <p:blipFill>
          <a:blip r:embed="rId4"/>
          <a:stretch>
            <a:fillRect/>
          </a:stretch>
        </p:blipFill>
        <p:spPr>
          <a:xfrm>
            <a:off x="4757058" y="2277934"/>
            <a:ext cx="3460381" cy="2462742"/>
          </a:xfrm>
          <a:prstGeom prst="rect">
            <a:avLst/>
          </a:prstGeom>
        </p:spPr>
      </p:pic>
    </p:spTree>
    <p:extLst>
      <p:ext uri="{BB962C8B-B14F-4D97-AF65-F5344CB8AC3E}">
        <p14:creationId xmlns:p14="http://schemas.microsoft.com/office/powerpoint/2010/main" val="407351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64124" y="1948555"/>
            <a:ext cx="5333999" cy="646331"/>
          </a:xfrm>
          <a:prstGeom prst="rect">
            <a:avLst/>
          </a:prstGeom>
          <a:noFill/>
        </p:spPr>
        <p:txBody>
          <a:bodyPr wrap="square" rtlCol="0">
            <a:spAutoFit/>
          </a:bodyPr>
          <a:lstStyle/>
          <a:p>
            <a:pPr algn="ctr"/>
            <a:r>
              <a:rPr lang="en-US" dirty="0">
                <a:solidFill>
                  <a:schemeClr val="tx1">
                    <a:lumMod val="75000"/>
                    <a:lumOff val="25000"/>
                  </a:schemeClr>
                </a:solidFill>
                <a:latin typeface="Roboto Light"/>
                <a:cs typeface="Roboto"/>
              </a:rPr>
              <a:t>“Information is the oil of the 21st century, and analytics is the combustion engine.” </a:t>
            </a:r>
            <a:endParaRPr lang="es-ES" dirty="0">
              <a:solidFill>
                <a:schemeClr val="tx1">
                  <a:lumMod val="75000"/>
                  <a:lumOff val="25000"/>
                </a:schemeClr>
              </a:solidFill>
              <a:latin typeface="Roboto Light"/>
              <a:cs typeface="Roboto"/>
            </a:endParaRPr>
          </a:p>
        </p:txBody>
      </p:sp>
      <p:sp>
        <p:nvSpPr>
          <p:cNvPr id="5" name="Rectángulo 4"/>
          <p:cNvSpPr/>
          <p:nvPr/>
        </p:nvSpPr>
        <p:spPr>
          <a:xfrm>
            <a:off x="595142" y="2594885"/>
            <a:ext cx="4902981" cy="246221"/>
          </a:xfrm>
          <a:prstGeom prst="rect">
            <a:avLst/>
          </a:prstGeom>
        </p:spPr>
        <p:txBody>
          <a:bodyPr wrap="square">
            <a:spAutoFit/>
          </a:bodyPr>
          <a:lstStyle/>
          <a:p>
            <a:pPr algn="r"/>
            <a:r>
              <a:rPr lang="en-US" sz="1000" dirty="0">
                <a:solidFill>
                  <a:schemeClr val="tx1">
                    <a:lumMod val="75000"/>
                    <a:lumOff val="25000"/>
                  </a:schemeClr>
                </a:solidFill>
                <a:latin typeface="Roboto Light"/>
                <a:cs typeface="Roboto"/>
              </a:rPr>
              <a:t>Peter </a:t>
            </a:r>
            <a:r>
              <a:rPr lang="en-US" sz="1000" dirty="0" err="1">
                <a:solidFill>
                  <a:schemeClr val="tx1">
                    <a:lumMod val="75000"/>
                    <a:lumOff val="25000"/>
                  </a:schemeClr>
                </a:solidFill>
                <a:latin typeface="Roboto Light"/>
                <a:cs typeface="Roboto"/>
              </a:rPr>
              <a:t>Sondergaard</a:t>
            </a:r>
            <a:r>
              <a:rPr lang="en-US" sz="1000" dirty="0">
                <a:solidFill>
                  <a:schemeClr val="tx1">
                    <a:lumMod val="75000"/>
                    <a:lumOff val="25000"/>
                  </a:schemeClr>
                </a:solidFill>
                <a:latin typeface="Roboto Light"/>
                <a:cs typeface="Roboto"/>
              </a:rPr>
              <a:t>, senior vice president, Gartner Research.</a:t>
            </a:r>
            <a:endParaRPr lang="es-ES" sz="1000" i="1" dirty="0">
              <a:solidFill>
                <a:schemeClr val="tx1">
                  <a:lumMod val="75000"/>
                  <a:lumOff val="25000"/>
                </a:schemeClr>
              </a:solidFill>
              <a:latin typeface="Roboto Light"/>
              <a:cs typeface="Roboto Light"/>
            </a:endParaRPr>
          </a:p>
        </p:txBody>
      </p:sp>
    </p:spTree>
    <p:extLst>
      <p:ext uri="{BB962C8B-B14F-4D97-AF65-F5344CB8AC3E}">
        <p14:creationId xmlns:p14="http://schemas.microsoft.com/office/powerpoint/2010/main" val="741852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err="1"/>
              <a:t>Introduction</a:t>
            </a:r>
            <a:endParaRPr lang="es-ES_tradnl" sz="2800" dirty="0"/>
          </a:p>
        </p:txBody>
      </p:sp>
    </p:spTree>
    <p:extLst>
      <p:ext uri="{BB962C8B-B14F-4D97-AF65-F5344CB8AC3E}">
        <p14:creationId xmlns:p14="http://schemas.microsoft.com/office/powerpoint/2010/main" val="61815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ES" dirty="0" err="1"/>
              <a:t>Introduction</a:t>
            </a:r>
            <a:endParaRPr lang="es-ES" dirty="0"/>
          </a:p>
        </p:txBody>
      </p:sp>
      <p:sp>
        <p:nvSpPr>
          <p:cNvPr id="3" name="Marcador de texto 2">
            <a:extLst>
              <a:ext uri="{FF2B5EF4-FFF2-40B4-BE49-F238E27FC236}">
                <a16:creationId xmlns:a16="http://schemas.microsoft.com/office/drawing/2014/main" id="{94485462-AC63-44F9-AAD0-073793AA6C24}"/>
              </a:ext>
            </a:extLst>
          </p:cNvPr>
          <p:cNvSpPr>
            <a:spLocks noGrp="1"/>
          </p:cNvSpPr>
          <p:nvPr>
            <p:ph type="body" sz="quarter" idx="13"/>
          </p:nvPr>
        </p:nvSpPr>
        <p:spPr/>
        <p:txBody>
          <a:bodyPr/>
          <a:lstStyle/>
          <a:p>
            <a:r>
              <a:rPr lang="es-ES" dirty="0" err="1"/>
              <a:t>Relational</a:t>
            </a:r>
            <a:r>
              <a:rPr lang="es-ES" dirty="0"/>
              <a:t> </a:t>
            </a:r>
            <a:r>
              <a:rPr lang="es-ES" dirty="0" err="1"/>
              <a:t>Model</a:t>
            </a:r>
            <a:endParaRPr lang="ca-ES" dirty="0"/>
          </a:p>
        </p:txBody>
      </p:sp>
      <p:sp>
        <p:nvSpPr>
          <p:cNvPr id="8" name="Marcador de texto 7">
            <a:extLst>
              <a:ext uri="{FF2B5EF4-FFF2-40B4-BE49-F238E27FC236}">
                <a16:creationId xmlns:a16="http://schemas.microsoft.com/office/drawing/2014/main" id="{87652A0D-28C4-4CCA-B3C3-82D481C603EB}"/>
              </a:ext>
            </a:extLst>
          </p:cNvPr>
          <p:cNvSpPr>
            <a:spLocks noGrp="1"/>
          </p:cNvSpPr>
          <p:nvPr>
            <p:ph type="body" sz="quarter" idx="14"/>
          </p:nvPr>
        </p:nvSpPr>
        <p:spPr>
          <a:xfrm>
            <a:off x="428625" y="1852613"/>
            <a:ext cx="8272463" cy="2985433"/>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tx1">
                    <a:lumMod val="75000"/>
                    <a:lumOff val="25000"/>
                  </a:schemeClr>
                </a:solidFill>
                <a:latin typeface="Roboto Light"/>
              </a:rPr>
              <a:t>Data is organized into one or more </a:t>
            </a:r>
            <a:r>
              <a:rPr lang="en-US" sz="2000" b="1" dirty="0">
                <a:solidFill>
                  <a:srgbClr val="F4C844"/>
                </a:solidFill>
                <a:latin typeface="Roboto Light"/>
              </a:rPr>
              <a:t>tables</a:t>
            </a:r>
            <a:r>
              <a:rPr lang="en-US" sz="2000" dirty="0">
                <a:solidFill>
                  <a:schemeClr val="tx1">
                    <a:lumMod val="75000"/>
                    <a:lumOff val="25000"/>
                  </a:schemeClr>
                </a:solidFill>
                <a:latin typeface="Roboto Light"/>
              </a:rPr>
              <a:t> (relations).</a:t>
            </a:r>
          </a:p>
          <a:p>
            <a:endParaRPr lang="en-US" sz="800"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Tables are composed of columns and rows, with a unique </a:t>
            </a:r>
            <a:r>
              <a:rPr lang="en-US" sz="2000" b="1" dirty="0">
                <a:solidFill>
                  <a:srgbClr val="F4C844"/>
                </a:solidFill>
                <a:latin typeface="Roboto Light"/>
              </a:rPr>
              <a:t>key</a:t>
            </a:r>
            <a:r>
              <a:rPr lang="en-US" sz="2000" dirty="0">
                <a:solidFill>
                  <a:schemeClr val="tx1">
                    <a:lumMod val="75000"/>
                    <a:lumOff val="25000"/>
                  </a:schemeClr>
                </a:solidFill>
                <a:latin typeface="Roboto Light"/>
              </a:rPr>
              <a:t>.</a:t>
            </a:r>
          </a:p>
          <a:p>
            <a:pPr marL="342900" indent="-342900">
              <a:buFont typeface="Arial" panose="020B0604020202020204" pitchFamily="34" charset="0"/>
              <a:buChar char="•"/>
            </a:pPr>
            <a:endParaRPr lang="en-US" sz="800"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The key identifies each row (Records or tuples).</a:t>
            </a:r>
          </a:p>
          <a:p>
            <a:endParaRPr lang="en-US" sz="800"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Each table/relation represents one "entity type" </a:t>
            </a:r>
          </a:p>
          <a:p>
            <a:endParaRPr lang="en-US" sz="800"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The </a:t>
            </a:r>
            <a:r>
              <a:rPr lang="en-US" sz="2000" b="1" dirty="0">
                <a:solidFill>
                  <a:srgbClr val="F4C844"/>
                </a:solidFill>
                <a:latin typeface="Roboto Light"/>
              </a:rPr>
              <a:t>rows</a:t>
            </a:r>
            <a:r>
              <a:rPr lang="en-US" sz="2000" dirty="0">
                <a:solidFill>
                  <a:schemeClr val="tx1">
                    <a:lumMod val="75000"/>
                    <a:lumOff val="25000"/>
                  </a:schemeClr>
                </a:solidFill>
                <a:latin typeface="Roboto Light"/>
              </a:rPr>
              <a:t> represent instances of that type of entity.</a:t>
            </a:r>
          </a:p>
          <a:p>
            <a:pPr marL="342900" indent="-342900">
              <a:buFont typeface="Arial" panose="020B0604020202020204" pitchFamily="34" charset="0"/>
              <a:buChar char="•"/>
            </a:pPr>
            <a:endParaRPr lang="en-US" sz="800" b="1"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The </a:t>
            </a:r>
            <a:r>
              <a:rPr lang="en-US" sz="2000" b="1" dirty="0">
                <a:solidFill>
                  <a:srgbClr val="F4C844"/>
                </a:solidFill>
                <a:latin typeface="Roboto Light"/>
              </a:rPr>
              <a:t>Columns</a:t>
            </a:r>
            <a:r>
              <a:rPr lang="en-US" sz="2000" dirty="0">
                <a:solidFill>
                  <a:schemeClr val="tx1">
                    <a:lumMod val="75000"/>
                    <a:lumOff val="25000"/>
                  </a:schemeClr>
                </a:solidFill>
                <a:latin typeface="Roboto Light"/>
              </a:rPr>
              <a:t> represent the values attributed to row instances.</a:t>
            </a:r>
            <a:endParaRPr lang="es-ES_tradnl" sz="2000" dirty="0">
              <a:solidFill>
                <a:schemeClr val="tx1">
                  <a:lumMod val="75000"/>
                  <a:lumOff val="25000"/>
                </a:schemeClr>
              </a:solidFill>
              <a:latin typeface="Roboto Light"/>
            </a:endParaRPr>
          </a:p>
        </p:txBody>
      </p:sp>
    </p:spTree>
    <p:custDataLst>
      <p:tags r:id="rId1"/>
    </p:custDataLst>
    <p:extLst>
      <p:ext uri="{BB962C8B-B14F-4D97-AF65-F5344CB8AC3E}">
        <p14:creationId xmlns:p14="http://schemas.microsoft.com/office/powerpoint/2010/main" val="179232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r>
              <a:rPr lang="es-ES" dirty="0" err="1"/>
              <a:t>Introduction</a:t>
            </a:r>
            <a:endParaRPr lang="es-ES" dirty="0"/>
          </a:p>
        </p:txBody>
      </p:sp>
      <p:sp>
        <p:nvSpPr>
          <p:cNvPr id="3" name="Marcador de texto 2">
            <a:extLst>
              <a:ext uri="{FF2B5EF4-FFF2-40B4-BE49-F238E27FC236}">
                <a16:creationId xmlns:a16="http://schemas.microsoft.com/office/drawing/2014/main" id="{94485462-AC63-44F9-AAD0-073793AA6C24}"/>
              </a:ext>
            </a:extLst>
          </p:cNvPr>
          <p:cNvSpPr>
            <a:spLocks noGrp="1"/>
          </p:cNvSpPr>
          <p:nvPr>
            <p:ph type="body" sz="quarter" idx="13"/>
          </p:nvPr>
        </p:nvSpPr>
        <p:spPr>
          <a:xfrm>
            <a:off x="414338" y="1088091"/>
            <a:ext cx="8272462" cy="390525"/>
          </a:xfrm>
        </p:spPr>
        <p:txBody>
          <a:bodyPr/>
          <a:lstStyle/>
          <a:p>
            <a:r>
              <a:rPr lang="es-ES" dirty="0" err="1"/>
              <a:t>Relational</a:t>
            </a:r>
            <a:r>
              <a:rPr lang="es-ES" dirty="0"/>
              <a:t> </a:t>
            </a:r>
            <a:r>
              <a:rPr lang="es-ES" dirty="0" err="1"/>
              <a:t>Model</a:t>
            </a:r>
            <a:endParaRPr lang="ca-ES" dirty="0"/>
          </a:p>
        </p:txBody>
      </p:sp>
      <p:sp>
        <p:nvSpPr>
          <p:cNvPr id="8" name="Marcador de texto 7">
            <a:extLst>
              <a:ext uri="{FF2B5EF4-FFF2-40B4-BE49-F238E27FC236}">
                <a16:creationId xmlns:a16="http://schemas.microsoft.com/office/drawing/2014/main" id="{87652A0D-28C4-4CCA-B3C3-82D481C603EB}"/>
              </a:ext>
            </a:extLst>
          </p:cNvPr>
          <p:cNvSpPr>
            <a:spLocks noGrp="1"/>
          </p:cNvSpPr>
          <p:nvPr>
            <p:ph type="body" sz="quarter" idx="14"/>
          </p:nvPr>
        </p:nvSpPr>
        <p:spPr>
          <a:xfrm>
            <a:off x="428625" y="1852613"/>
            <a:ext cx="8272463" cy="2985433"/>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tx1">
                    <a:lumMod val="75000"/>
                    <a:lumOff val="25000"/>
                  </a:schemeClr>
                </a:solidFill>
                <a:latin typeface="Roboto Light"/>
              </a:rPr>
              <a:t>Data is organized into one or more </a:t>
            </a:r>
            <a:r>
              <a:rPr lang="en-US" sz="2000" b="1" dirty="0">
                <a:solidFill>
                  <a:srgbClr val="F4C844"/>
                </a:solidFill>
                <a:latin typeface="Roboto Light"/>
              </a:rPr>
              <a:t>tables</a:t>
            </a:r>
            <a:r>
              <a:rPr lang="en-US" sz="2000" dirty="0">
                <a:solidFill>
                  <a:schemeClr val="tx1">
                    <a:lumMod val="75000"/>
                    <a:lumOff val="25000"/>
                  </a:schemeClr>
                </a:solidFill>
                <a:latin typeface="Roboto Light"/>
              </a:rPr>
              <a:t> (relations).</a:t>
            </a:r>
          </a:p>
          <a:p>
            <a:endParaRPr lang="en-US" sz="800"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Tables are composed of columns and rows, with a unique </a:t>
            </a:r>
            <a:r>
              <a:rPr lang="en-US" sz="2000" b="1" dirty="0">
                <a:solidFill>
                  <a:srgbClr val="F4C844"/>
                </a:solidFill>
                <a:latin typeface="Roboto Light"/>
              </a:rPr>
              <a:t>key</a:t>
            </a:r>
            <a:r>
              <a:rPr lang="en-US" sz="2000" dirty="0">
                <a:solidFill>
                  <a:schemeClr val="tx1">
                    <a:lumMod val="75000"/>
                    <a:lumOff val="25000"/>
                  </a:schemeClr>
                </a:solidFill>
                <a:latin typeface="Roboto Light"/>
              </a:rPr>
              <a:t>.</a:t>
            </a:r>
          </a:p>
          <a:p>
            <a:pPr marL="342900" indent="-342900">
              <a:buFont typeface="Arial" panose="020B0604020202020204" pitchFamily="34" charset="0"/>
              <a:buChar char="•"/>
            </a:pPr>
            <a:endParaRPr lang="en-US" sz="800"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The key identifies each row (Records or tuples).</a:t>
            </a:r>
          </a:p>
          <a:p>
            <a:endParaRPr lang="en-US" sz="800"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Each table/relation represents one "entity type" </a:t>
            </a:r>
          </a:p>
          <a:p>
            <a:endParaRPr lang="en-US" sz="800"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The </a:t>
            </a:r>
            <a:r>
              <a:rPr lang="en-US" sz="2000" b="1" dirty="0">
                <a:solidFill>
                  <a:srgbClr val="F4C844"/>
                </a:solidFill>
                <a:latin typeface="Roboto Light"/>
              </a:rPr>
              <a:t>rows</a:t>
            </a:r>
            <a:r>
              <a:rPr lang="en-US" sz="2000" dirty="0">
                <a:solidFill>
                  <a:schemeClr val="tx1">
                    <a:lumMod val="75000"/>
                    <a:lumOff val="25000"/>
                  </a:schemeClr>
                </a:solidFill>
                <a:latin typeface="Roboto Light"/>
              </a:rPr>
              <a:t> represent instances of that type of entity.</a:t>
            </a:r>
          </a:p>
          <a:p>
            <a:pPr marL="342900" indent="-342900">
              <a:buFont typeface="Arial" panose="020B0604020202020204" pitchFamily="34" charset="0"/>
              <a:buChar char="•"/>
            </a:pPr>
            <a:endParaRPr lang="en-US" sz="800" b="1" dirty="0">
              <a:solidFill>
                <a:schemeClr val="tx1">
                  <a:lumMod val="75000"/>
                  <a:lumOff val="25000"/>
                </a:schemeClr>
              </a:solidFill>
              <a:latin typeface="Roboto Light"/>
            </a:endParaRPr>
          </a:p>
          <a:p>
            <a:pPr marL="342900" indent="-342900">
              <a:buFont typeface="Arial" panose="020B0604020202020204" pitchFamily="34" charset="0"/>
              <a:buChar char="•"/>
            </a:pPr>
            <a:r>
              <a:rPr lang="en-US" sz="2000" dirty="0">
                <a:solidFill>
                  <a:schemeClr val="tx1">
                    <a:lumMod val="75000"/>
                    <a:lumOff val="25000"/>
                  </a:schemeClr>
                </a:solidFill>
                <a:latin typeface="Roboto Light"/>
              </a:rPr>
              <a:t>The </a:t>
            </a:r>
            <a:r>
              <a:rPr lang="en-US" sz="2000" b="1" dirty="0">
                <a:solidFill>
                  <a:srgbClr val="F4C844"/>
                </a:solidFill>
                <a:latin typeface="Roboto Light"/>
              </a:rPr>
              <a:t>Columns</a:t>
            </a:r>
            <a:r>
              <a:rPr lang="en-US" sz="2000" dirty="0">
                <a:solidFill>
                  <a:schemeClr val="tx1">
                    <a:lumMod val="75000"/>
                    <a:lumOff val="25000"/>
                  </a:schemeClr>
                </a:solidFill>
                <a:latin typeface="Roboto Light"/>
              </a:rPr>
              <a:t> represent the values attributed to row instances.</a:t>
            </a:r>
            <a:endParaRPr lang="es-ES_tradnl" sz="2000" dirty="0">
              <a:solidFill>
                <a:schemeClr val="tx1">
                  <a:lumMod val="75000"/>
                  <a:lumOff val="25000"/>
                </a:schemeClr>
              </a:solidFill>
              <a:latin typeface="Roboto Light"/>
            </a:endParaRPr>
          </a:p>
        </p:txBody>
      </p:sp>
    </p:spTree>
    <p:custDataLst>
      <p:tags r:id="rId1"/>
    </p:custDataLst>
    <p:extLst>
      <p:ext uri="{BB962C8B-B14F-4D97-AF65-F5344CB8AC3E}">
        <p14:creationId xmlns:p14="http://schemas.microsoft.com/office/powerpoint/2010/main" val="346464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 dirty="0" err="1"/>
              <a:t>Model</a:t>
            </a:r>
            <a:r>
              <a:rPr lang="es-ES" dirty="0"/>
              <a:t> </a:t>
            </a:r>
            <a:r>
              <a:rPr lang="es-ES" dirty="0" err="1"/>
              <a:t>to</a:t>
            </a:r>
            <a:r>
              <a:rPr lang="es-ES" dirty="0"/>
              <a:t> BDR </a:t>
            </a:r>
            <a:r>
              <a:rPr lang="es-ES" dirty="0" err="1"/>
              <a:t>Translation</a:t>
            </a:r>
            <a:endParaRPr lang="es-ES_tradnl" sz="2800" dirty="0"/>
          </a:p>
        </p:txBody>
      </p:sp>
    </p:spTree>
    <p:extLst>
      <p:ext uri="{BB962C8B-B14F-4D97-AF65-F5344CB8AC3E}">
        <p14:creationId xmlns:p14="http://schemas.microsoft.com/office/powerpoint/2010/main" val="4213317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pPr marL="0" indent="0">
              <a:buNone/>
            </a:pPr>
            <a:r>
              <a:rPr lang="es-ES" dirty="0"/>
              <a:t>2. </a:t>
            </a:r>
            <a:r>
              <a:rPr lang="es-ES" dirty="0" err="1"/>
              <a:t>Model</a:t>
            </a:r>
            <a:r>
              <a:rPr lang="es-ES" dirty="0"/>
              <a:t> </a:t>
            </a:r>
            <a:r>
              <a:rPr lang="es-ES" dirty="0" err="1"/>
              <a:t>to</a:t>
            </a:r>
            <a:r>
              <a:rPr lang="es-ES" dirty="0"/>
              <a:t> BDR </a:t>
            </a:r>
            <a:r>
              <a:rPr lang="es-ES" dirty="0" err="1"/>
              <a:t>Translation</a:t>
            </a:r>
            <a:endParaRPr lang="es-ES" dirty="0"/>
          </a:p>
        </p:txBody>
      </p:sp>
      <p:pic>
        <p:nvPicPr>
          <p:cNvPr id="3" name="Imagen 2">
            <a:extLst>
              <a:ext uri="{FF2B5EF4-FFF2-40B4-BE49-F238E27FC236}">
                <a16:creationId xmlns:a16="http://schemas.microsoft.com/office/drawing/2014/main" id="{8151A5A5-BBAD-491D-9643-5B04AA28A9D2}"/>
              </a:ext>
            </a:extLst>
          </p:cNvPr>
          <p:cNvPicPr>
            <a:picLocks noChangeAspect="1"/>
          </p:cNvPicPr>
          <p:nvPr/>
        </p:nvPicPr>
        <p:blipFill>
          <a:blip r:embed="rId4"/>
          <a:stretch>
            <a:fillRect/>
          </a:stretch>
        </p:blipFill>
        <p:spPr>
          <a:xfrm>
            <a:off x="5660488" y="1613353"/>
            <a:ext cx="1676590" cy="1259024"/>
          </a:xfrm>
          <a:prstGeom prst="rect">
            <a:avLst/>
          </a:prstGeom>
        </p:spPr>
      </p:pic>
      <p:pic>
        <p:nvPicPr>
          <p:cNvPr id="4" name="Imagen 3">
            <a:extLst>
              <a:ext uri="{FF2B5EF4-FFF2-40B4-BE49-F238E27FC236}">
                <a16:creationId xmlns:a16="http://schemas.microsoft.com/office/drawing/2014/main" id="{B15D4AAC-0408-4167-B66C-A2A39248ED50}"/>
              </a:ext>
            </a:extLst>
          </p:cNvPr>
          <p:cNvPicPr>
            <a:picLocks noChangeAspect="1"/>
          </p:cNvPicPr>
          <p:nvPr/>
        </p:nvPicPr>
        <p:blipFill>
          <a:blip r:embed="rId5"/>
          <a:stretch>
            <a:fillRect/>
          </a:stretch>
        </p:blipFill>
        <p:spPr>
          <a:xfrm>
            <a:off x="1721389" y="1556781"/>
            <a:ext cx="1762125" cy="1352550"/>
          </a:xfrm>
          <a:prstGeom prst="rect">
            <a:avLst/>
          </a:prstGeom>
        </p:spPr>
      </p:pic>
      <p:pic>
        <p:nvPicPr>
          <p:cNvPr id="5" name="Imagen 4">
            <a:extLst>
              <a:ext uri="{FF2B5EF4-FFF2-40B4-BE49-F238E27FC236}">
                <a16:creationId xmlns:a16="http://schemas.microsoft.com/office/drawing/2014/main" id="{8D93859C-FB53-4887-9A41-A910793C33EA}"/>
              </a:ext>
            </a:extLst>
          </p:cNvPr>
          <p:cNvPicPr>
            <a:picLocks noChangeAspect="1"/>
          </p:cNvPicPr>
          <p:nvPr/>
        </p:nvPicPr>
        <p:blipFill>
          <a:blip r:embed="rId6"/>
          <a:stretch>
            <a:fillRect/>
          </a:stretch>
        </p:blipFill>
        <p:spPr>
          <a:xfrm>
            <a:off x="3934186" y="3435418"/>
            <a:ext cx="4591050" cy="1304925"/>
          </a:xfrm>
          <a:prstGeom prst="rect">
            <a:avLst/>
          </a:prstGeom>
        </p:spPr>
      </p:pic>
      <p:sp>
        <p:nvSpPr>
          <p:cNvPr id="19" name="Flecha derecha 18">
            <a:extLst>
              <a:ext uri="{FF2B5EF4-FFF2-40B4-BE49-F238E27FC236}">
                <a16:creationId xmlns:a16="http://schemas.microsoft.com/office/drawing/2014/main" id="{5E60668F-2AC0-4811-ABED-D26D88158009}"/>
              </a:ext>
            </a:extLst>
          </p:cNvPr>
          <p:cNvSpPr/>
          <p:nvPr/>
        </p:nvSpPr>
        <p:spPr>
          <a:xfrm>
            <a:off x="4064015" y="1890758"/>
            <a:ext cx="1015972" cy="742266"/>
          </a:xfrm>
          <a:prstGeom prst="rightArrow">
            <a:avLst/>
          </a:prstGeom>
          <a:solidFill>
            <a:srgbClr val="F4C8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custDataLst>
      <p:tags r:id="rId1"/>
    </p:custDataLst>
    <p:extLst>
      <p:ext uri="{BB962C8B-B14F-4D97-AF65-F5344CB8AC3E}">
        <p14:creationId xmlns:p14="http://schemas.microsoft.com/office/powerpoint/2010/main" val="282683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pPr marL="0" indent="0">
              <a:buNone/>
            </a:pPr>
            <a:r>
              <a:rPr lang="es-ES" dirty="0"/>
              <a:t>2. </a:t>
            </a:r>
            <a:r>
              <a:rPr lang="es-ES" dirty="0" err="1"/>
              <a:t>Model</a:t>
            </a:r>
            <a:r>
              <a:rPr lang="es-ES" dirty="0"/>
              <a:t> </a:t>
            </a:r>
            <a:r>
              <a:rPr lang="es-ES" dirty="0" err="1"/>
              <a:t>to</a:t>
            </a:r>
            <a:r>
              <a:rPr lang="es-ES" dirty="0"/>
              <a:t> BDR </a:t>
            </a:r>
            <a:r>
              <a:rPr lang="es-ES" dirty="0" err="1"/>
              <a:t>Translation</a:t>
            </a:r>
            <a:endParaRPr lang="es-ES" dirty="0"/>
          </a:p>
        </p:txBody>
      </p:sp>
      <p:pic>
        <p:nvPicPr>
          <p:cNvPr id="3" name="Imagen 2">
            <a:extLst>
              <a:ext uri="{FF2B5EF4-FFF2-40B4-BE49-F238E27FC236}">
                <a16:creationId xmlns:a16="http://schemas.microsoft.com/office/drawing/2014/main" id="{8151A5A5-BBAD-491D-9643-5B04AA28A9D2}"/>
              </a:ext>
            </a:extLst>
          </p:cNvPr>
          <p:cNvPicPr>
            <a:picLocks noChangeAspect="1"/>
          </p:cNvPicPr>
          <p:nvPr/>
        </p:nvPicPr>
        <p:blipFill>
          <a:blip r:embed="rId4"/>
          <a:stretch>
            <a:fillRect/>
          </a:stretch>
        </p:blipFill>
        <p:spPr>
          <a:xfrm>
            <a:off x="5660488" y="1613353"/>
            <a:ext cx="1676590" cy="1259024"/>
          </a:xfrm>
          <a:prstGeom prst="rect">
            <a:avLst/>
          </a:prstGeom>
        </p:spPr>
      </p:pic>
      <p:pic>
        <p:nvPicPr>
          <p:cNvPr id="4" name="Imagen 3">
            <a:extLst>
              <a:ext uri="{FF2B5EF4-FFF2-40B4-BE49-F238E27FC236}">
                <a16:creationId xmlns:a16="http://schemas.microsoft.com/office/drawing/2014/main" id="{B15D4AAC-0408-4167-B66C-A2A39248ED50}"/>
              </a:ext>
            </a:extLst>
          </p:cNvPr>
          <p:cNvPicPr>
            <a:picLocks noChangeAspect="1"/>
          </p:cNvPicPr>
          <p:nvPr/>
        </p:nvPicPr>
        <p:blipFill>
          <a:blip r:embed="rId5"/>
          <a:stretch>
            <a:fillRect/>
          </a:stretch>
        </p:blipFill>
        <p:spPr>
          <a:xfrm>
            <a:off x="1721389" y="1556781"/>
            <a:ext cx="1762125" cy="1352550"/>
          </a:xfrm>
          <a:prstGeom prst="rect">
            <a:avLst/>
          </a:prstGeom>
        </p:spPr>
      </p:pic>
      <p:pic>
        <p:nvPicPr>
          <p:cNvPr id="5" name="Imagen 4">
            <a:extLst>
              <a:ext uri="{FF2B5EF4-FFF2-40B4-BE49-F238E27FC236}">
                <a16:creationId xmlns:a16="http://schemas.microsoft.com/office/drawing/2014/main" id="{8D93859C-FB53-4887-9A41-A910793C33EA}"/>
              </a:ext>
            </a:extLst>
          </p:cNvPr>
          <p:cNvPicPr>
            <a:picLocks noChangeAspect="1"/>
          </p:cNvPicPr>
          <p:nvPr/>
        </p:nvPicPr>
        <p:blipFill>
          <a:blip r:embed="rId6"/>
          <a:stretch>
            <a:fillRect/>
          </a:stretch>
        </p:blipFill>
        <p:spPr>
          <a:xfrm>
            <a:off x="3934186" y="3435418"/>
            <a:ext cx="4591050" cy="1304925"/>
          </a:xfrm>
          <a:prstGeom prst="rect">
            <a:avLst/>
          </a:prstGeom>
        </p:spPr>
      </p:pic>
      <p:sp>
        <p:nvSpPr>
          <p:cNvPr id="19" name="Flecha derecha 18">
            <a:extLst>
              <a:ext uri="{FF2B5EF4-FFF2-40B4-BE49-F238E27FC236}">
                <a16:creationId xmlns:a16="http://schemas.microsoft.com/office/drawing/2014/main" id="{5E60668F-2AC0-4811-ABED-D26D88158009}"/>
              </a:ext>
            </a:extLst>
          </p:cNvPr>
          <p:cNvSpPr/>
          <p:nvPr/>
        </p:nvSpPr>
        <p:spPr>
          <a:xfrm>
            <a:off x="4064015" y="1890758"/>
            <a:ext cx="1015972" cy="742266"/>
          </a:xfrm>
          <a:prstGeom prst="rightArrow">
            <a:avLst/>
          </a:prstGeom>
          <a:solidFill>
            <a:srgbClr val="F4C84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7" name="Rectángulo redondeado 5">
            <a:extLst>
              <a:ext uri="{FF2B5EF4-FFF2-40B4-BE49-F238E27FC236}">
                <a16:creationId xmlns:a16="http://schemas.microsoft.com/office/drawing/2014/main" id="{BFDA4793-799D-416B-A132-64A973F59FA9}"/>
              </a:ext>
            </a:extLst>
          </p:cNvPr>
          <p:cNvSpPr/>
          <p:nvPr/>
        </p:nvSpPr>
        <p:spPr>
          <a:xfrm>
            <a:off x="4064015" y="3282124"/>
            <a:ext cx="1440441" cy="1611512"/>
          </a:xfrm>
          <a:prstGeom prst="roundRect">
            <a:avLst/>
          </a:prstGeom>
          <a:noFill/>
          <a:ln w="25400">
            <a:solidFill>
              <a:srgbClr val="F4C8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solidFill>
                <a:schemeClr val="tx1">
                  <a:lumMod val="75000"/>
                  <a:lumOff val="25000"/>
                </a:schemeClr>
              </a:solidFill>
              <a:latin typeface="Roboto Light"/>
            </a:endParaRPr>
          </a:p>
        </p:txBody>
      </p:sp>
      <p:sp>
        <p:nvSpPr>
          <p:cNvPr id="8" name="Rectángulo redondeado 5">
            <a:extLst>
              <a:ext uri="{FF2B5EF4-FFF2-40B4-BE49-F238E27FC236}">
                <a16:creationId xmlns:a16="http://schemas.microsoft.com/office/drawing/2014/main" id="{5D9CA790-47F9-413C-80FD-BF44B15F7341}"/>
              </a:ext>
            </a:extLst>
          </p:cNvPr>
          <p:cNvSpPr/>
          <p:nvPr/>
        </p:nvSpPr>
        <p:spPr>
          <a:xfrm>
            <a:off x="5509490" y="1834963"/>
            <a:ext cx="1928671" cy="412779"/>
          </a:xfrm>
          <a:prstGeom prst="roundRect">
            <a:avLst/>
          </a:prstGeom>
          <a:noFill/>
          <a:ln w="25400">
            <a:solidFill>
              <a:srgbClr val="F4C8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solidFill>
                <a:schemeClr val="tx1">
                  <a:lumMod val="75000"/>
                  <a:lumOff val="25000"/>
                </a:schemeClr>
              </a:solidFill>
              <a:latin typeface="Roboto Light"/>
            </a:endParaRPr>
          </a:p>
        </p:txBody>
      </p:sp>
      <p:sp>
        <p:nvSpPr>
          <p:cNvPr id="9" name="Elipse 8">
            <a:extLst>
              <a:ext uri="{FF2B5EF4-FFF2-40B4-BE49-F238E27FC236}">
                <a16:creationId xmlns:a16="http://schemas.microsoft.com/office/drawing/2014/main" id="{D3C86CE0-278C-4045-9955-E868A954B482}"/>
              </a:ext>
            </a:extLst>
          </p:cNvPr>
          <p:cNvSpPr/>
          <p:nvPr/>
        </p:nvSpPr>
        <p:spPr>
          <a:xfrm>
            <a:off x="1615515" y="3749061"/>
            <a:ext cx="1867999" cy="677637"/>
          </a:xfrm>
          <a:prstGeom prst="ellipse">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err="1">
                <a:solidFill>
                  <a:schemeClr val="bg1"/>
                </a:solidFill>
                <a:latin typeface="Roboto "/>
                <a:cs typeface="Roboto "/>
              </a:rPr>
              <a:t>Primary</a:t>
            </a:r>
            <a:r>
              <a:rPr lang="es-ES" sz="1600" dirty="0">
                <a:solidFill>
                  <a:schemeClr val="bg1"/>
                </a:solidFill>
                <a:latin typeface="Roboto "/>
                <a:cs typeface="Roboto "/>
              </a:rPr>
              <a:t> Key</a:t>
            </a:r>
          </a:p>
        </p:txBody>
      </p:sp>
    </p:spTree>
    <p:custDataLst>
      <p:tags r:id="rId1"/>
    </p:custDataLst>
    <p:extLst>
      <p:ext uri="{BB962C8B-B14F-4D97-AF65-F5344CB8AC3E}">
        <p14:creationId xmlns:p14="http://schemas.microsoft.com/office/powerpoint/2010/main" val="421512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pPr marL="0" indent="0">
              <a:buNone/>
            </a:pPr>
            <a:r>
              <a:rPr lang="es-ES" dirty="0"/>
              <a:t>2. </a:t>
            </a:r>
            <a:r>
              <a:rPr lang="es-ES" dirty="0" err="1"/>
              <a:t>Model</a:t>
            </a:r>
            <a:r>
              <a:rPr lang="es-ES" dirty="0"/>
              <a:t> </a:t>
            </a:r>
            <a:r>
              <a:rPr lang="es-ES" dirty="0" err="1"/>
              <a:t>to</a:t>
            </a:r>
            <a:r>
              <a:rPr lang="es-ES" dirty="0"/>
              <a:t> BDR </a:t>
            </a:r>
            <a:r>
              <a:rPr lang="es-ES" dirty="0" err="1"/>
              <a:t>Translation</a:t>
            </a:r>
            <a:endParaRPr lang="es-ES" dirty="0"/>
          </a:p>
        </p:txBody>
      </p:sp>
      <p:pic>
        <p:nvPicPr>
          <p:cNvPr id="3" name="Imagen 2">
            <a:extLst>
              <a:ext uri="{FF2B5EF4-FFF2-40B4-BE49-F238E27FC236}">
                <a16:creationId xmlns:a16="http://schemas.microsoft.com/office/drawing/2014/main" id="{8151A5A5-BBAD-491D-9643-5B04AA28A9D2}"/>
              </a:ext>
            </a:extLst>
          </p:cNvPr>
          <p:cNvPicPr>
            <a:picLocks noChangeAspect="1"/>
          </p:cNvPicPr>
          <p:nvPr/>
        </p:nvPicPr>
        <p:blipFill>
          <a:blip r:embed="rId4"/>
          <a:stretch>
            <a:fillRect/>
          </a:stretch>
        </p:blipFill>
        <p:spPr>
          <a:xfrm>
            <a:off x="5660488" y="1613353"/>
            <a:ext cx="1676590" cy="1259024"/>
          </a:xfrm>
          <a:prstGeom prst="rect">
            <a:avLst/>
          </a:prstGeom>
        </p:spPr>
      </p:pic>
      <p:pic>
        <p:nvPicPr>
          <p:cNvPr id="10" name="Imagen 9">
            <a:extLst>
              <a:ext uri="{FF2B5EF4-FFF2-40B4-BE49-F238E27FC236}">
                <a16:creationId xmlns:a16="http://schemas.microsoft.com/office/drawing/2014/main" id="{C6A380F3-3F74-46E5-B86B-4AAFFD9BCE80}"/>
              </a:ext>
            </a:extLst>
          </p:cNvPr>
          <p:cNvPicPr>
            <a:picLocks noChangeAspect="1"/>
          </p:cNvPicPr>
          <p:nvPr/>
        </p:nvPicPr>
        <p:blipFill>
          <a:blip r:embed="rId5"/>
          <a:stretch>
            <a:fillRect/>
          </a:stretch>
        </p:blipFill>
        <p:spPr>
          <a:xfrm>
            <a:off x="1564187" y="1613353"/>
            <a:ext cx="1549768" cy="2129648"/>
          </a:xfrm>
          <a:prstGeom prst="rect">
            <a:avLst/>
          </a:prstGeom>
        </p:spPr>
      </p:pic>
      <p:cxnSp>
        <p:nvCxnSpPr>
          <p:cNvPr id="12" name="Conector recto 11">
            <a:extLst>
              <a:ext uri="{FF2B5EF4-FFF2-40B4-BE49-F238E27FC236}">
                <a16:creationId xmlns:a16="http://schemas.microsoft.com/office/drawing/2014/main" id="{40E063BB-BB0E-4D22-B2B2-6EC8EEEAFF96}"/>
              </a:ext>
            </a:extLst>
          </p:cNvPr>
          <p:cNvCxnSpPr/>
          <p:nvPr/>
        </p:nvCxnSpPr>
        <p:spPr>
          <a:xfrm>
            <a:off x="4479388" y="2046057"/>
            <a:ext cx="1181100" cy="0"/>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Conector recto 12">
            <a:extLst>
              <a:ext uri="{FF2B5EF4-FFF2-40B4-BE49-F238E27FC236}">
                <a16:creationId xmlns:a16="http://schemas.microsoft.com/office/drawing/2014/main" id="{8CD4A2D9-B693-4687-86B7-01DF789195B2}"/>
              </a:ext>
            </a:extLst>
          </p:cNvPr>
          <p:cNvCxnSpPr>
            <a:cxnSpLocks/>
          </p:cNvCxnSpPr>
          <p:nvPr/>
        </p:nvCxnSpPr>
        <p:spPr>
          <a:xfrm>
            <a:off x="2910996" y="3545816"/>
            <a:ext cx="1582170" cy="14130"/>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4" name="Conector recto 13">
            <a:extLst>
              <a:ext uri="{FF2B5EF4-FFF2-40B4-BE49-F238E27FC236}">
                <a16:creationId xmlns:a16="http://schemas.microsoft.com/office/drawing/2014/main" id="{22E73E8E-C4A8-43A8-901B-5BAF7E621FAA}"/>
              </a:ext>
            </a:extLst>
          </p:cNvPr>
          <p:cNvCxnSpPr>
            <a:cxnSpLocks/>
          </p:cNvCxnSpPr>
          <p:nvPr/>
        </p:nvCxnSpPr>
        <p:spPr>
          <a:xfrm>
            <a:off x="4479388" y="2046057"/>
            <a:ext cx="0" cy="1499759"/>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20" name="Rectángulo redondeado 5">
            <a:extLst>
              <a:ext uri="{FF2B5EF4-FFF2-40B4-BE49-F238E27FC236}">
                <a16:creationId xmlns:a16="http://schemas.microsoft.com/office/drawing/2014/main" id="{62D977F8-5933-40C8-B585-875A100742E2}"/>
              </a:ext>
            </a:extLst>
          </p:cNvPr>
          <p:cNvSpPr/>
          <p:nvPr/>
        </p:nvSpPr>
        <p:spPr>
          <a:xfrm>
            <a:off x="1349756" y="3339426"/>
            <a:ext cx="1928671" cy="412779"/>
          </a:xfrm>
          <a:prstGeom prst="roundRect">
            <a:avLst/>
          </a:prstGeom>
          <a:noFill/>
          <a:ln w="25400">
            <a:solidFill>
              <a:srgbClr val="F4C8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solidFill>
                <a:schemeClr val="tx1">
                  <a:lumMod val="75000"/>
                  <a:lumOff val="25000"/>
                </a:schemeClr>
              </a:solidFill>
              <a:latin typeface="Roboto Light"/>
            </a:endParaRPr>
          </a:p>
        </p:txBody>
      </p:sp>
      <p:sp>
        <p:nvSpPr>
          <p:cNvPr id="21" name="Elipse 20">
            <a:extLst>
              <a:ext uri="{FF2B5EF4-FFF2-40B4-BE49-F238E27FC236}">
                <a16:creationId xmlns:a16="http://schemas.microsoft.com/office/drawing/2014/main" id="{5629BDC3-D326-4710-8C0C-24FF2A02AB87}"/>
              </a:ext>
            </a:extLst>
          </p:cNvPr>
          <p:cNvSpPr/>
          <p:nvPr/>
        </p:nvSpPr>
        <p:spPr>
          <a:xfrm>
            <a:off x="1420164" y="3990396"/>
            <a:ext cx="1867999" cy="677637"/>
          </a:xfrm>
          <a:prstGeom prst="ellipse">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err="1">
                <a:solidFill>
                  <a:schemeClr val="bg1"/>
                </a:solidFill>
                <a:latin typeface="Roboto "/>
                <a:cs typeface="Roboto "/>
              </a:rPr>
              <a:t>Foreign</a:t>
            </a:r>
            <a:r>
              <a:rPr lang="es-ES" sz="1600" dirty="0">
                <a:solidFill>
                  <a:schemeClr val="bg1"/>
                </a:solidFill>
                <a:latin typeface="Roboto "/>
                <a:cs typeface="Roboto "/>
              </a:rPr>
              <a:t> Key</a:t>
            </a:r>
          </a:p>
        </p:txBody>
      </p:sp>
      <p:sp>
        <p:nvSpPr>
          <p:cNvPr id="22" name="Rectángulo 21">
            <a:extLst>
              <a:ext uri="{FF2B5EF4-FFF2-40B4-BE49-F238E27FC236}">
                <a16:creationId xmlns:a16="http://schemas.microsoft.com/office/drawing/2014/main" id="{540989D6-BD4A-4F9D-9DCF-F60B6833DBAF}"/>
              </a:ext>
            </a:extLst>
          </p:cNvPr>
          <p:cNvSpPr/>
          <p:nvPr/>
        </p:nvSpPr>
        <p:spPr>
          <a:xfrm>
            <a:off x="5200748" y="2024010"/>
            <a:ext cx="301686" cy="369332"/>
          </a:xfrm>
          <a:prstGeom prst="rect">
            <a:avLst/>
          </a:prstGeom>
        </p:spPr>
        <p:txBody>
          <a:bodyPr wrap="none">
            <a:spAutoFit/>
          </a:bodyPr>
          <a:lstStyle/>
          <a:p>
            <a:r>
              <a:rPr lang="es-ES" dirty="0"/>
              <a:t>1</a:t>
            </a:r>
            <a:endParaRPr lang="ca-ES" dirty="0"/>
          </a:p>
        </p:txBody>
      </p:sp>
      <p:sp>
        <p:nvSpPr>
          <p:cNvPr id="23" name="Rectángulo 22">
            <a:extLst>
              <a:ext uri="{FF2B5EF4-FFF2-40B4-BE49-F238E27FC236}">
                <a16:creationId xmlns:a16="http://schemas.microsoft.com/office/drawing/2014/main" id="{035F5D86-FA79-42BE-A3EC-47EFD7A27347}"/>
              </a:ext>
            </a:extLst>
          </p:cNvPr>
          <p:cNvSpPr/>
          <p:nvPr/>
        </p:nvSpPr>
        <p:spPr>
          <a:xfrm>
            <a:off x="3288163" y="3251145"/>
            <a:ext cx="333746" cy="369332"/>
          </a:xfrm>
          <a:prstGeom prst="rect">
            <a:avLst/>
          </a:prstGeom>
        </p:spPr>
        <p:txBody>
          <a:bodyPr wrap="none">
            <a:spAutoFit/>
          </a:bodyPr>
          <a:lstStyle/>
          <a:p>
            <a:r>
              <a:rPr lang="es-ES" dirty="0"/>
              <a:t>N</a:t>
            </a:r>
            <a:endParaRPr lang="ca-ES" dirty="0"/>
          </a:p>
        </p:txBody>
      </p:sp>
      <p:sp>
        <p:nvSpPr>
          <p:cNvPr id="27" name="Marcador de texto 5">
            <a:extLst>
              <a:ext uri="{FF2B5EF4-FFF2-40B4-BE49-F238E27FC236}">
                <a16:creationId xmlns:a16="http://schemas.microsoft.com/office/drawing/2014/main" id="{43E9C5B4-A33F-4F5E-AAD4-AEEB47BC298F}"/>
              </a:ext>
            </a:extLst>
          </p:cNvPr>
          <p:cNvSpPr>
            <a:spLocks noGrp="1"/>
          </p:cNvSpPr>
          <p:nvPr>
            <p:ph type="body" sz="quarter" idx="13"/>
          </p:nvPr>
        </p:nvSpPr>
        <p:spPr>
          <a:xfrm>
            <a:off x="414338" y="1087438"/>
            <a:ext cx="8272462" cy="390525"/>
          </a:xfrm>
        </p:spPr>
        <p:txBody>
          <a:bodyPr/>
          <a:lstStyle/>
          <a:p>
            <a:r>
              <a:rPr lang="es-ES" dirty="0"/>
              <a:t>1 - n </a:t>
            </a:r>
            <a:r>
              <a:rPr lang="es-ES" dirty="0" err="1"/>
              <a:t>relations</a:t>
            </a:r>
            <a:endParaRPr lang="ca-ES" dirty="0"/>
          </a:p>
        </p:txBody>
      </p:sp>
    </p:spTree>
    <p:custDataLst>
      <p:tags r:id="rId1"/>
    </p:custDataLst>
    <p:extLst>
      <p:ext uri="{BB962C8B-B14F-4D97-AF65-F5344CB8AC3E}">
        <p14:creationId xmlns:p14="http://schemas.microsoft.com/office/powerpoint/2010/main" val="3738998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par>
                                <p:cTn id="8" presetID="10" presetClass="entr" presetSubtype="0" fill="hold" nodeType="withEffect">
                                  <p:stCondLst>
                                    <p:cond delay="50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1000"/>
                                        <p:tgtEl>
                                          <p:spTgt spid="13"/>
                                        </p:tgtEl>
                                      </p:cBhvr>
                                    </p:animEffect>
                                  </p:childTnLst>
                                </p:cTn>
                              </p:par>
                              <p:par>
                                <p:cTn id="11" presetID="10" presetClass="entr" presetSubtype="0" fill="hold" nodeType="withEffect">
                                  <p:stCondLst>
                                    <p:cond delay="50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1000"/>
                                        <p:tgtEl>
                                          <p:spTgt spid="14"/>
                                        </p:tgtEl>
                                      </p:cBhvr>
                                    </p:animEffect>
                                  </p:childTnLst>
                                </p:cTn>
                              </p:par>
                              <p:par>
                                <p:cTn id="14" presetID="10" presetClass="entr" presetSubtype="0" fill="hold" nodeType="withEffect">
                                  <p:stCondLst>
                                    <p:cond delay="5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animEffect transition="in" filter="fade">
                                      <p:cBhvr>
                                        <p:cTn id="29" dur="500"/>
                                        <p:tgtEl>
                                          <p:spTgt spid="2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0"/>
          </p:nvPr>
        </p:nvSpPr>
        <p:spPr/>
        <p:txBody>
          <a:bodyPr/>
          <a:lstStyle/>
          <a:p>
            <a:pPr marL="0" indent="0">
              <a:buNone/>
            </a:pPr>
            <a:r>
              <a:rPr lang="es-ES" dirty="0"/>
              <a:t>2. </a:t>
            </a:r>
            <a:r>
              <a:rPr lang="es-ES" dirty="0" err="1"/>
              <a:t>Model</a:t>
            </a:r>
            <a:r>
              <a:rPr lang="es-ES" dirty="0"/>
              <a:t> </a:t>
            </a:r>
            <a:r>
              <a:rPr lang="es-ES" dirty="0" err="1"/>
              <a:t>to</a:t>
            </a:r>
            <a:r>
              <a:rPr lang="es-ES" dirty="0"/>
              <a:t> BDR </a:t>
            </a:r>
            <a:r>
              <a:rPr lang="es-ES" dirty="0" err="1"/>
              <a:t>Translation</a:t>
            </a:r>
            <a:endParaRPr lang="es-ES" dirty="0"/>
          </a:p>
        </p:txBody>
      </p:sp>
      <p:pic>
        <p:nvPicPr>
          <p:cNvPr id="3" name="Imagen 2">
            <a:extLst>
              <a:ext uri="{FF2B5EF4-FFF2-40B4-BE49-F238E27FC236}">
                <a16:creationId xmlns:a16="http://schemas.microsoft.com/office/drawing/2014/main" id="{8151A5A5-BBAD-491D-9643-5B04AA28A9D2}"/>
              </a:ext>
            </a:extLst>
          </p:cNvPr>
          <p:cNvPicPr>
            <a:picLocks noChangeAspect="1"/>
          </p:cNvPicPr>
          <p:nvPr/>
        </p:nvPicPr>
        <p:blipFill>
          <a:blip r:embed="rId4"/>
          <a:stretch>
            <a:fillRect/>
          </a:stretch>
        </p:blipFill>
        <p:spPr>
          <a:xfrm>
            <a:off x="5660488" y="1613353"/>
            <a:ext cx="1676590" cy="1259024"/>
          </a:xfrm>
          <a:prstGeom prst="rect">
            <a:avLst/>
          </a:prstGeom>
        </p:spPr>
      </p:pic>
      <p:pic>
        <p:nvPicPr>
          <p:cNvPr id="10" name="Imagen 9">
            <a:extLst>
              <a:ext uri="{FF2B5EF4-FFF2-40B4-BE49-F238E27FC236}">
                <a16:creationId xmlns:a16="http://schemas.microsoft.com/office/drawing/2014/main" id="{C6A380F3-3F74-46E5-B86B-4AAFFD9BCE80}"/>
              </a:ext>
            </a:extLst>
          </p:cNvPr>
          <p:cNvPicPr>
            <a:picLocks noChangeAspect="1"/>
          </p:cNvPicPr>
          <p:nvPr/>
        </p:nvPicPr>
        <p:blipFill>
          <a:blip r:embed="rId5"/>
          <a:stretch>
            <a:fillRect/>
          </a:stretch>
        </p:blipFill>
        <p:spPr>
          <a:xfrm>
            <a:off x="1564187" y="1613353"/>
            <a:ext cx="1549768" cy="2129648"/>
          </a:xfrm>
          <a:prstGeom prst="rect">
            <a:avLst/>
          </a:prstGeom>
        </p:spPr>
      </p:pic>
      <p:cxnSp>
        <p:nvCxnSpPr>
          <p:cNvPr id="12" name="Conector recto 11">
            <a:extLst>
              <a:ext uri="{FF2B5EF4-FFF2-40B4-BE49-F238E27FC236}">
                <a16:creationId xmlns:a16="http://schemas.microsoft.com/office/drawing/2014/main" id="{40E063BB-BB0E-4D22-B2B2-6EC8EEEAFF96}"/>
              </a:ext>
            </a:extLst>
          </p:cNvPr>
          <p:cNvCxnSpPr/>
          <p:nvPr/>
        </p:nvCxnSpPr>
        <p:spPr>
          <a:xfrm>
            <a:off x="4479388" y="2046057"/>
            <a:ext cx="1181100" cy="0"/>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Conector recto 12">
            <a:extLst>
              <a:ext uri="{FF2B5EF4-FFF2-40B4-BE49-F238E27FC236}">
                <a16:creationId xmlns:a16="http://schemas.microsoft.com/office/drawing/2014/main" id="{8CD4A2D9-B693-4687-86B7-01DF789195B2}"/>
              </a:ext>
            </a:extLst>
          </p:cNvPr>
          <p:cNvCxnSpPr>
            <a:cxnSpLocks/>
          </p:cNvCxnSpPr>
          <p:nvPr/>
        </p:nvCxnSpPr>
        <p:spPr>
          <a:xfrm>
            <a:off x="2874420" y="3545816"/>
            <a:ext cx="1604968" cy="0"/>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4" name="Conector recto 13">
            <a:extLst>
              <a:ext uri="{FF2B5EF4-FFF2-40B4-BE49-F238E27FC236}">
                <a16:creationId xmlns:a16="http://schemas.microsoft.com/office/drawing/2014/main" id="{22E73E8E-C4A8-43A8-901B-5BAF7E621FAA}"/>
              </a:ext>
            </a:extLst>
          </p:cNvPr>
          <p:cNvCxnSpPr>
            <a:cxnSpLocks/>
          </p:cNvCxnSpPr>
          <p:nvPr/>
        </p:nvCxnSpPr>
        <p:spPr>
          <a:xfrm>
            <a:off x="4479388" y="2046057"/>
            <a:ext cx="0" cy="1499759"/>
          </a:xfrm>
          <a:prstGeom prst="line">
            <a:avLst/>
          </a:prstGeom>
          <a:ln w="9525">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20" name="Rectángulo redondeado 5">
            <a:extLst>
              <a:ext uri="{FF2B5EF4-FFF2-40B4-BE49-F238E27FC236}">
                <a16:creationId xmlns:a16="http://schemas.microsoft.com/office/drawing/2014/main" id="{62D977F8-5933-40C8-B585-875A100742E2}"/>
              </a:ext>
            </a:extLst>
          </p:cNvPr>
          <p:cNvSpPr/>
          <p:nvPr/>
        </p:nvSpPr>
        <p:spPr>
          <a:xfrm>
            <a:off x="1349756" y="3339426"/>
            <a:ext cx="1928671" cy="412779"/>
          </a:xfrm>
          <a:prstGeom prst="roundRect">
            <a:avLst/>
          </a:prstGeom>
          <a:noFill/>
          <a:ln w="25400">
            <a:solidFill>
              <a:srgbClr val="F4C8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solidFill>
                <a:schemeClr val="tx1">
                  <a:lumMod val="75000"/>
                  <a:lumOff val="25000"/>
                </a:schemeClr>
              </a:solidFill>
              <a:latin typeface="Roboto Light"/>
            </a:endParaRPr>
          </a:p>
        </p:txBody>
      </p:sp>
      <p:sp>
        <p:nvSpPr>
          <p:cNvPr id="21" name="Elipse 20">
            <a:extLst>
              <a:ext uri="{FF2B5EF4-FFF2-40B4-BE49-F238E27FC236}">
                <a16:creationId xmlns:a16="http://schemas.microsoft.com/office/drawing/2014/main" id="{5629BDC3-D326-4710-8C0C-24FF2A02AB87}"/>
              </a:ext>
            </a:extLst>
          </p:cNvPr>
          <p:cNvSpPr/>
          <p:nvPr/>
        </p:nvSpPr>
        <p:spPr>
          <a:xfrm>
            <a:off x="1420164" y="3990396"/>
            <a:ext cx="1867999" cy="677637"/>
          </a:xfrm>
          <a:prstGeom prst="ellipse">
            <a:avLst/>
          </a:prstGeom>
          <a:solidFill>
            <a:schemeClr val="tx1">
              <a:lumMod val="75000"/>
              <a:lumOff val="2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600" dirty="0" err="1">
                <a:solidFill>
                  <a:schemeClr val="bg1"/>
                </a:solidFill>
                <a:latin typeface="Roboto "/>
                <a:cs typeface="Roboto "/>
              </a:rPr>
              <a:t>Foreign</a:t>
            </a:r>
            <a:r>
              <a:rPr lang="es-ES" sz="1600" dirty="0">
                <a:solidFill>
                  <a:schemeClr val="bg1"/>
                </a:solidFill>
                <a:latin typeface="Roboto "/>
                <a:cs typeface="Roboto "/>
              </a:rPr>
              <a:t> Key</a:t>
            </a:r>
          </a:p>
        </p:txBody>
      </p:sp>
      <p:sp>
        <p:nvSpPr>
          <p:cNvPr id="22" name="Rectángulo 21">
            <a:extLst>
              <a:ext uri="{FF2B5EF4-FFF2-40B4-BE49-F238E27FC236}">
                <a16:creationId xmlns:a16="http://schemas.microsoft.com/office/drawing/2014/main" id="{540989D6-BD4A-4F9D-9DCF-F60B6833DBAF}"/>
              </a:ext>
            </a:extLst>
          </p:cNvPr>
          <p:cNvSpPr/>
          <p:nvPr/>
        </p:nvSpPr>
        <p:spPr>
          <a:xfrm>
            <a:off x="5200748" y="2024010"/>
            <a:ext cx="301686" cy="369332"/>
          </a:xfrm>
          <a:prstGeom prst="rect">
            <a:avLst/>
          </a:prstGeom>
        </p:spPr>
        <p:txBody>
          <a:bodyPr wrap="none">
            <a:spAutoFit/>
          </a:bodyPr>
          <a:lstStyle/>
          <a:p>
            <a:r>
              <a:rPr lang="es-ES" dirty="0"/>
              <a:t>1</a:t>
            </a:r>
            <a:endParaRPr lang="ca-ES" dirty="0"/>
          </a:p>
        </p:txBody>
      </p:sp>
      <p:sp>
        <p:nvSpPr>
          <p:cNvPr id="23" name="Rectángulo 22">
            <a:extLst>
              <a:ext uri="{FF2B5EF4-FFF2-40B4-BE49-F238E27FC236}">
                <a16:creationId xmlns:a16="http://schemas.microsoft.com/office/drawing/2014/main" id="{035F5D86-FA79-42BE-A3EC-47EFD7A27347}"/>
              </a:ext>
            </a:extLst>
          </p:cNvPr>
          <p:cNvSpPr/>
          <p:nvPr/>
        </p:nvSpPr>
        <p:spPr>
          <a:xfrm>
            <a:off x="3288163" y="3251145"/>
            <a:ext cx="333746" cy="369332"/>
          </a:xfrm>
          <a:prstGeom prst="rect">
            <a:avLst/>
          </a:prstGeom>
        </p:spPr>
        <p:txBody>
          <a:bodyPr wrap="none">
            <a:spAutoFit/>
          </a:bodyPr>
          <a:lstStyle/>
          <a:p>
            <a:r>
              <a:rPr lang="es-ES" dirty="0"/>
              <a:t>N</a:t>
            </a:r>
            <a:endParaRPr lang="ca-ES" dirty="0"/>
          </a:p>
        </p:txBody>
      </p:sp>
      <p:sp>
        <p:nvSpPr>
          <p:cNvPr id="27" name="Marcador de texto 5">
            <a:extLst>
              <a:ext uri="{FF2B5EF4-FFF2-40B4-BE49-F238E27FC236}">
                <a16:creationId xmlns:a16="http://schemas.microsoft.com/office/drawing/2014/main" id="{43E9C5B4-A33F-4F5E-AAD4-AEEB47BC298F}"/>
              </a:ext>
            </a:extLst>
          </p:cNvPr>
          <p:cNvSpPr>
            <a:spLocks noGrp="1"/>
          </p:cNvSpPr>
          <p:nvPr>
            <p:ph type="body" sz="quarter" idx="13"/>
          </p:nvPr>
        </p:nvSpPr>
        <p:spPr>
          <a:xfrm>
            <a:off x="414338" y="1087438"/>
            <a:ext cx="8272462" cy="390525"/>
          </a:xfrm>
        </p:spPr>
        <p:txBody>
          <a:bodyPr/>
          <a:lstStyle/>
          <a:p>
            <a:r>
              <a:rPr lang="es-ES" dirty="0"/>
              <a:t>1 - n </a:t>
            </a:r>
            <a:r>
              <a:rPr lang="es-ES" dirty="0" err="1"/>
              <a:t>relations</a:t>
            </a:r>
            <a:endParaRPr lang="ca-ES" dirty="0"/>
          </a:p>
        </p:txBody>
      </p:sp>
      <p:pic>
        <p:nvPicPr>
          <p:cNvPr id="4" name="Imagen 3">
            <a:extLst>
              <a:ext uri="{FF2B5EF4-FFF2-40B4-BE49-F238E27FC236}">
                <a16:creationId xmlns:a16="http://schemas.microsoft.com/office/drawing/2014/main" id="{E0327B81-B60B-420D-B3E8-83CBCABD82F3}"/>
              </a:ext>
            </a:extLst>
          </p:cNvPr>
          <p:cNvPicPr>
            <a:picLocks noChangeAspect="1"/>
          </p:cNvPicPr>
          <p:nvPr/>
        </p:nvPicPr>
        <p:blipFill>
          <a:blip r:embed="rId6"/>
          <a:stretch>
            <a:fillRect/>
          </a:stretch>
        </p:blipFill>
        <p:spPr>
          <a:xfrm>
            <a:off x="3435509" y="3606730"/>
            <a:ext cx="4133850" cy="1333500"/>
          </a:xfrm>
          <a:prstGeom prst="rect">
            <a:avLst/>
          </a:prstGeom>
        </p:spPr>
      </p:pic>
      <p:sp>
        <p:nvSpPr>
          <p:cNvPr id="16" name="Rectángulo redondeado 5">
            <a:extLst>
              <a:ext uri="{FF2B5EF4-FFF2-40B4-BE49-F238E27FC236}">
                <a16:creationId xmlns:a16="http://schemas.microsoft.com/office/drawing/2014/main" id="{B38F7A7A-E7F4-4B11-B364-CDD403C38587}"/>
              </a:ext>
            </a:extLst>
          </p:cNvPr>
          <p:cNvSpPr/>
          <p:nvPr/>
        </p:nvSpPr>
        <p:spPr>
          <a:xfrm>
            <a:off x="5640688" y="4627563"/>
            <a:ext cx="1928671" cy="312668"/>
          </a:xfrm>
          <a:prstGeom prst="roundRect">
            <a:avLst/>
          </a:prstGeom>
          <a:noFill/>
          <a:ln w="25400">
            <a:solidFill>
              <a:srgbClr val="F4C84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600">
              <a:solidFill>
                <a:schemeClr val="tx1">
                  <a:lumMod val="75000"/>
                  <a:lumOff val="25000"/>
                </a:schemeClr>
              </a:solidFill>
              <a:latin typeface="Roboto Light"/>
            </a:endParaRPr>
          </a:p>
        </p:txBody>
      </p:sp>
    </p:spTree>
    <p:custDataLst>
      <p:tags r:id="rId1"/>
    </p:custDataLst>
    <p:extLst>
      <p:ext uri="{BB962C8B-B14F-4D97-AF65-F5344CB8AC3E}">
        <p14:creationId xmlns:p14="http://schemas.microsoft.com/office/powerpoint/2010/main" val="3513810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1"/>
                                        </p:tgtEl>
                                      </p:cBhvr>
                                    </p:animEffect>
                                    <p:set>
                                      <p:cBhvr>
                                        <p:cTn id="10" dur="1" fill="hold">
                                          <p:stCondLst>
                                            <p:cond delay="499"/>
                                          </p:stCondLst>
                                        </p:cTn>
                                        <p:tgtEl>
                                          <p:spTgt spid="21"/>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1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ags/tag2.xml><?xml version="1.0" encoding="utf-8"?>
<p:tagLst xmlns:a="http://schemas.openxmlformats.org/drawingml/2006/main" xmlns:r="http://schemas.openxmlformats.org/officeDocument/2006/relationships" xmlns:p="http://schemas.openxmlformats.org/presentationml/2006/main">
  <p:tag name="TIMING" val="|0.2"/>
</p:tagLst>
</file>

<file path=ppt/tags/tag3.xml><?xml version="1.0" encoding="utf-8"?>
<p:tagLst xmlns:a="http://schemas.openxmlformats.org/drawingml/2006/main" xmlns:r="http://schemas.openxmlformats.org/officeDocument/2006/relationships" xmlns:p="http://schemas.openxmlformats.org/presentationml/2006/main">
  <p:tag name="TIMING" val="|18.6"/>
</p:tagLst>
</file>

<file path=ppt/tags/tag4.xml><?xml version="1.0" encoding="utf-8"?>
<p:tagLst xmlns:a="http://schemas.openxmlformats.org/drawingml/2006/main" xmlns:r="http://schemas.openxmlformats.org/officeDocument/2006/relationships" xmlns:p="http://schemas.openxmlformats.org/presentationml/2006/main">
  <p:tag name="TIMING" val="|10.1"/>
</p:tagLst>
</file>

<file path=ppt/tags/tag5.xml><?xml version="1.0" encoding="utf-8"?>
<p:tagLst xmlns:a="http://schemas.openxmlformats.org/drawingml/2006/main" xmlns:r="http://schemas.openxmlformats.org/officeDocument/2006/relationships" xmlns:p="http://schemas.openxmlformats.org/presentationml/2006/main">
  <p:tag name="TIMING" val="|4.7|6.1|4.4"/>
</p:tagLst>
</file>

<file path=ppt/tags/tag6.xml><?xml version="1.0" encoding="utf-8"?>
<p:tagLst xmlns:a="http://schemas.openxmlformats.org/drawingml/2006/main" xmlns:r="http://schemas.openxmlformats.org/officeDocument/2006/relationships" xmlns:p="http://schemas.openxmlformats.org/presentationml/2006/main">
  <p:tag name="TIMING" val="|0.2|8.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2DFB546BF9A9A4B8ED0AC7B94B2CFD7" ma:contentTypeVersion="18" ma:contentTypeDescription="Crear nuevo documento." ma:contentTypeScope="" ma:versionID="c10d9327d6507f1c3b99ecbf42007fc8">
  <xsd:schema xmlns:xsd="http://www.w3.org/2001/XMLSchema" xmlns:xs="http://www.w3.org/2001/XMLSchema" xmlns:p="http://schemas.microsoft.com/office/2006/metadata/properties" xmlns:ns2="7ab8710d-5ebb-410d-896b-76cf8cf7948a" xmlns:ns3="604d14db-bcfc-4ffe-a253-bdc5ee9ebe55" targetNamespace="http://schemas.microsoft.com/office/2006/metadata/properties" ma:root="true" ma:fieldsID="dd7252fbe12124f648497bd1cf8f9ab0" ns2:_="" ns3:_="">
    <xsd:import namespace="7ab8710d-5ebb-410d-896b-76cf8cf7948a"/>
    <xsd:import namespace="604d14db-bcfc-4ffe-a253-bdc5ee9ebe5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3:SharedWithUsers" minOccurs="0"/>
                <xsd:element ref="ns3:SharedWithDetails"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ab8710d-5ebb-410d-896b-76cf8cf7948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Etiquetas de imagen" ma:readOnly="false" ma:fieldId="{5cf76f15-5ced-4ddc-b409-7134ff3c332f}" ma:taxonomyMulti="true" ma:sspId="78bd36f6-8039-46a9-a91c-67d3ca9907be"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04d14db-bcfc-4ffe-a253-bdc5ee9ebe55" elementFormDefault="qualified">
    <xsd:import namespace="http://schemas.microsoft.com/office/2006/documentManagement/types"/>
    <xsd:import namespace="http://schemas.microsoft.com/office/infopath/2007/PartnerControls"/>
    <xsd:element name="SharedWithUsers" ma:index="17"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Detalles de uso compartido" ma:internalName="SharedWithDetails" ma:readOnly="true">
      <xsd:simpleType>
        <xsd:restriction base="dms:Note">
          <xsd:maxLength value="255"/>
        </xsd:restriction>
      </xsd:simpleType>
    </xsd:element>
    <xsd:element name="TaxCatchAll" ma:index="23" nillable="true" ma:displayName="Taxonomy Catch All Column" ma:hidden="true" ma:list="{2de1cf3c-574f-4501-8bc0-564bbd35c496}" ma:internalName="TaxCatchAll" ma:showField="CatchAllData" ma:web="604d14db-bcfc-4ffe-a253-bdc5ee9ebe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ab8710d-5ebb-410d-896b-76cf8cf7948a">
      <Terms xmlns="http://schemas.microsoft.com/office/infopath/2007/PartnerControls"/>
    </lcf76f155ced4ddcb4097134ff3c332f>
    <TaxCatchAll xmlns="604d14db-bcfc-4ffe-a253-bdc5ee9ebe55" xsi:nil="true"/>
  </documentManagement>
</p:properties>
</file>

<file path=customXml/itemProps1.xml><?xml version="1.0" encoding="utf-8"?>
<ds:datastoreItem xmlns:ds="http://schemas.openxmlformats.org/officeDocument/2006/customXml" ds:itemID="{E2B6CEED-4FB2-434C-8200-457D84A323D6}"/>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schemas.microsoft.com/office/2006/documentManagement/types"/>
    <ds:schemaRef ds:uri="e89e2614-21ea-4c4c-ba10-359e23a94676"/>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79826464-2836-45bb-a353-b8ea31c7691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15529</TotalTime>
  <Words>871</Words>
  <Application>Microsoft Office PowerPoint</Application>
  <PresentationFormat>Presentación en pantalla (16:10)</PresentationFormat>
  <Paragraphs>112</Paragraphs>
  <Slides>13</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13</vt:i4>
      </vt:variant>
    </vt:vector>
  </HeadingPairs>
  <TitlesOfParts>
    <vt:vector size="21" baseType="lpstr">
      <vt:lpstr>Arial</vt:lpstr>
      <vt:lpstr>Calibri</vt:lpstr>
      <vt:lpstr>Roboto</vt:lpstr>
      <vt:lpstr>Roboto </vt:lpstr>
      <vt:lpstr>Roboto Light</vt:lpstr>
      <vt:lpstr>Ubuntu Mono</vt:lpstr>
      <vt:lpstr>Wingdings</vt:lpstr>
      <vt:lpstr>Office Theme</vt:lpstr>
      <vt:lpstr>Relational Database</vt:lpstr>
      <vt:lpstr>Introduction</vt:lpstr>
      <vt:lpstr>Presentación de PowerPoint</vt:lpstr>
      <vt:lpstr>Presentación de PowerPoint</vt:lpstr>
      <vt:lpstr>Model to BDR Translation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Gerard Torrents</cp:lastModifiedBy>
  <cp:revision>866</cp:revision>
  <dcterms:created xsi:type="dcterms:W3CDTF">2010-04-12T23:12:02Z</dcterms:created>
  <dcterms:modified xsi:type="dcterms:W3CDTF">2019-12-05T13:42:22Z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0x01010012DFB546BF9A9A4B8ED0AC7B94B2CFD7</vt:lpwstr>
  </property>
</Properties>
</file>