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55" r:id="rId4"/>
  </p:sldMasterIdLst>
  <p:notesMasterIdLst>
    <p:notesMasterId r:id="rId14"/>
  </p:notesMasterIdLst>
  <p:handoutMasterIdLst>
    <p:handoutMasterId r:id="rId15"/>
  </p:handoutMasterIdLst>
  <p:sldIdLst>
    <p:sldId id="325" r:id="rId5"/>
    <p:sldId id="660" r:id="rId6"/>
    <p:sldId id="661" r:id="rId7"/>
    <p:sldId id="666" r:id="rId8"/>
    <p:sldId id="667" r:id="rId9"/>
    <p:sldId id="669" r:id="rId10"/>
    <p:sldId id="665" r:id="rId11"/>
    <p:sldId id="670" r:id="rId12"/>
    <p:sldId id="283" r:id="rId13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>
          <p15:clr>
            <a:srgbClr val="A4A3A4"/>
          </p15:clr>
        </p15:guide>
        <p15:guide id="2" orient="horz" pos="2012">
          <p15:clr>
            <a:srgbClr val="A4A3A4"/>
          </p15:clr>
        </p15:guide>
        <p15:guide id="3" orient="horz" pos="3406">
          <p15:clr>
            <a:srgbClr val="A4A3A4"/>
          </p15:clr>
        </p15:guide>
        <p15:guide id="4" pos="2140">
          <p15:clr>
            <a:srgbClr val="A4A3A4"/>
          </p15:clr>
        </p15:guide>
        <p15:guide id="5" pos="5489">
          <p15:clr>
            <a:srgbClr val="A4A3A4"/>
          </p15:clr>
        </p15:guide>
        <p15:guide id="6" pos="258">
          <p15:clr>
            <a:srgbClr val="A4A3A4"/>
          </p15:clr>
        </p15:guide>
        <p15:guide id="7" orient="horz" pos="581">
          <p15:clr>
            <a:srgbClr val="A4A3A4"/>
          </p15:clr>
        </p15:guide>
        <p15:guide id="8" orient="horz" pos="2974">
          <p15:clr>
            <a:srgbClr val="A4A3A4"/>
          </p15:clr>
        </p15:guide>
        <p15:guide id="9" pos="1708">
          <p15:clr>
            <a:srgbClr val="A4A3A4"/>
          </p15:clr>
        </p15:guide>
        <p15:guide id="10" pos="5479">
          <p15:clr>
            <a:srgbClr val="A4A3A4"/>
          </p15:clr>
        </p15:guide>
        <p15:guide id="11" pos="4693">
          <p15:clr>
            <a:srgbClr val="A4A3A4"/>
          </p15:clr>
        </p15:guide>
        <p15:guide id="12" pos="2878">
          <p15:clr>
            <a:srgbClr val="A4A3A4"/>
          </p15:clr>
        </p15:guide>
        <p15:guide id="13" orient="horz" pos="1802">
          <p15:clr>
            <a:srgbClr val="A4A3A4"/>
          </p15:clr>
        </p15:guide>
        <p15:guide id="14" orient="horz" pos="3264">
          <p15:clr>
            <a:srgbClr val="A4A3A4"/>
          </p15:clr>
        </p15:guide>
        <p15:guide id="15" orient="horz" pos="591">
          <p15:clr>
            <a:srgbClr val="A4A3A4"/>
          </p15:clr>
        </p15:guide>
        <p15:guide id="16" orient="horz" pos="801">
          <p15:clr>
            <a:srgbClr val="A4A3A4"/>
          </p15:clr>
        </p15:guide>
        <p15:guide id="17" pos="14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a" initials="m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844"/>
    <a:srgbClr val="0432A0"/>
    <a:srgbClr val="00329F"/>
    <a:srgbClr val="F0F0F0"/>
    <a:srgbClr val="EDEDED"/>
    <a:srgbClr val="F9F9F9"/>
    <a:srgbClr val="FBFBFB"/>
    <a:srgbClr val="F3F3F3"/>
    <a:srgbClr val="E9E9E9"/>
    <a:srgbClr val="003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36" autoAdjust="0"/>
    <p:restoredTop sz="65727" autoAdjust="0"/>
  </p:normalViewPr>
  <p:slideViewPr>
    <p:cSldViewPr snapToGrid="0" snapToObjects="1">
      <p:cViewPr varScale="1">
        <p:scale>
          <a:sx n="63" d="100"/>
          <a:sy n="63" d="100"/>
        </p:scale>
        <p:origin x="2002" y="86"/>
      </p:cViewPr>
      <p:guideLst>
        <p:guide orient="horz" pos="686"/>
        <p:guide orient="horz" pos="2012"/>
        <p:guide orient="horz" pos="3406"/>
        <p:guide pos="2140"/>
        <p:guide pos="5489"/>
        <p:guide pos="258"/>
        <p:guide orient="horz" pos="581"/>
        <p:guide orient="horz" pos="2974"/>
        <p:guide pos="1708"/>
        <p:guide pos="5479"/>
        <p:guide pos="4693"/>
        <p:guide pos="2878"/>
        <p:guide orient="horz" pos="1802"/>
        <p:guide orient="horz" pos="3264"/>
        <p:guide orient="horz" pos="591"/>
        <p:guide orient="horz" pos="801"/>
        <p:guide pos="1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B4BFA-03DF-234F-85E3-D80AF10356A3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7913-C79D-F14F-811C-2F9868197D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455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4FDCA-4F03-F44C-A1AF-00E6E8A5A51E}" type="datetimeFigureOut">
              <a:rPr lang="es-ES" smtClean="0"/>
              <a:t>10/12/2019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57013-0AD2-BF45-B077-9C41C27B26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423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Bienvenido a este video cuyo </a:t>
            </a:r>
            <a:r>
              <a:rPr lang="es-ES" dirty="0"/>
              <a:t>título es: Sentencias preparadas. En este video veremos como construir correctamente sentencias SQL con parámetros.</a:t>
            </a:r>
            <a:endParaRPr lang="es-ES" baseline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639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23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 necesitamos generar un consulta en tiempo de ejecución con parámetros aportados por el usuario, podríamos hacerlo como vemos en pantalla, concatenando una variable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medio de la sentencia.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este caso si el usuario pide el registro con ID 1 (CLIC) obtendremos precisamente ese registro.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Pero con un poco de imaginación esta interfaz también podría ser utilizada par obtener toda la información de la tabla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employee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(CLIC) añadiendo otra condición que modifique el sentido original de la consulta que teníamos previsto.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3698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s-ES_tradnl" sz="1200" dirty="0"/>
              <a:t>Esta vulnerabilidad, conocida como SQL-</a:t>
            </a:r>
            <a:r>
              <a:rPr lang="es-ES_tradnl" sz="1200" dirty="0" err="1"/>
              <a:t>injection</a:t>
            </a:r>
            <a:r>
              <a:rPr lang="es-ES_tradnl" sz="1200" dirty="0"/>
              <a:t> es muy común y supone un grave peligro para la integridad y confidencialidad de un base de datos</a:t>
            </a:r>
          </a:p>
          <a:p>
            <a:pPr eaLnBrk="1" hangingPunct="1">
              <a:defRPr/>
            </a:pPr>
            <a:endParaRPr lang="es-ES" sz="1200" dirty="0"/>
          </a:p>
          <a:p>
            <a:pPr eaLnBrk="1" hangingPunct="1">
              <a:defRPr/>
            </a:pPr>
            <a:r>
              <a:rPr lang="es-ES" sz="1200" dirty="0"/>
              <a:t>Veamos un ejemplo práctico(Demo SQL-</a:t>
            </a:r>
            <a:r>
              <a:rPr lang="es-ES" sz="1200" dirty="0" err="1"/>
              <a:t>injection</a:t>
            </a:r>
            <a:r>
              <a:rPr lang="es-ES" sz="1200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985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s-ES_tradnl" sz="1200" dirty="0"/>
          </a:p>
          <a:p>
            <a:pPr eaLnBrk="1" hangingPunct="1">
              <a:defRPr/>
            </a:pPr>
            <a:r>
              <a:rPr lang="es-ES_tradnl" sz="1200" dirty="0"/>
              <a:t>Para evitar este problema, es necesario que el código de nuestros programas procese cualquier cadena de texto que dependa de una entrada del usuario, antes de que entre a formar parte de una sentencia SQL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8764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334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 bases de datos relacionales como MySQL soportan sentencias preparadas. Son una buena solución para prevenir los problemas de SQL-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injection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clase </a:t>
            </a:r>
            <a:r>
              <a:rPr lang="en-US" b="1" dirty="0" err="1">
                <a:solidFill>
                  <a:srgbClr val="F4C844"/>
                </a:solidFill>
              </a:rPr>
              <a:t>PreparedStatement</a:t>
            </a:r>
            <a:r>
              <a:rPr lang="en-US" b="0" dirty="0">
                <a:solidFill>
                  <a:srgbClr val="F4C844"/>
                </a:solidFill>
              </a:rPr>
              <a:t> </a:t>
            </a:r>
            <a:r>
              <a:rPr lang="en-US" b="0" dirty="0" err="1">
                <a:solidFill>
                  <a:srgbClr val="F4C844"/>
                </a:solidFill>
              </a:rPr>
              <a:t>aporta</a:t>
            </a:r>
            <a:r>
              <a:rPr lang="en-US" b="0" dirty="0">
                <a:solidFill>
                  <a:srgbClr val="F4C844"/>
                </a:solidFill>
              </a:rPr>
              <a:t> la </a:t>
            </a:r>
            <a:r>
              <a:rPr lang="en-US" b="0" dirty="0" err="1">
                <a:solidFill>
                  <a:srgbClr val="F4C844"/>
                </a:solidFill>
              </a:rPr>
              <a:t>funcionalidad</a:t>
            </a:r>
            <a:r>
              <a:rPr lang="en-US" b="0" dirty="0">
                <a:solidFill>
                  <a:srgbClr val="F4C844"/>
                </a:solidFill>
              </a:rPr>
              <a:t> </a:t>
            </a:r>
            <a:r>
              <a:rPr lang="en-US" b="0" dirty="0" err="1">
                <a:solidFill>
                  <a:srgbClr val="F4C844"/>
                </a:solidFill>
              </a:rPr>
              <a:t>necesaria</a:t>
            </a:r>
            <a:r>
              <a:rPr lang="en-US" b="0" dirty="0">
                <a:solidFill>
                  <a:srgbClr val="F4C844"/>
                </a:solidFill>
              </a:rPr>
              <a:t> para </a:t>
            </a:r>
            <a:r>
              <a:rPr lang="es-ES" b="0" dirty="0">
                <a:solidFill>
                  <a:srgbClr val="F4C844"/>
                </a:solidFill>
              </a:rPr>
              <a:t>trabajar con sentencias preparadas. Igual que </a:t>
            </a:r>
            <a:r>
              <a:rPr lang="es-ES" b="0" dirty="0" err="1">
                <a:solidFill>
                  <a:srgbClr val="F4C844"/>
                </a:solidFill>
              </a:rPr>
              <a:t>Statament</a:t>
            </a:r>
            <a:r>
              <a:rPr lang="es-ES" b="0" dirty="0">
                <a:solidFill>
                  <a:srgbClr val="F4C844"/>
                </a:solidFill>
              </a:rPr>
              <a:t> obtendremos un objeto </a:t>
            </a:r>
            <a:r>
              <a:rPr lang="es-ES" b="0" dirty="0" err="1">
                <a:solidFill>
                  <a:srgbClr val="F4C844"/>
                </a:solidFill>
              </a:rPr>
              <a:t>preparedStatement</a:t>
            </a:r>
            <a:r>
              <a:rPr lang="es-ES" b="0" dirty="0">
                <a:solidFill>
                  <a:srgbClr val="F4C844"/>
                </a:solidFill>
              </a:rPr>
              <a:t> de la conexión.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1" kern="1200" dirty="0">
              <a:solidFill>
                <a:srgbClr val="F4C844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Cuando definimos la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query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especificaremos un interrogante en las posiciones donde tengamos previsto ubicar un parámetro.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con métodos set según el tipo de datos, especificaremos el índice del parámetro y su valor.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326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esta forma, si el valor aportado por el usuario, no coincide con el tipo esperado, obtendremos una excepción en lugar de exponer nuestra base de datos a posibles intrusiones malintencionadas.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s-ES" sz="1200" dirty="0"/>
              <a:t>Volvamos al ejemplo anterior (Demo SQL-</a:t>
            </a:r>
            <a:r>
              <a:rPr lang="es-ES" sz="1200" dirty="0" err="1"/>
              <a:t>injection</a:t>
            </a:r>
            <a:r>
              <a:rPr lang="es-ES" sz="1200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872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 hasta aquí este video sobre sentencia SQL parametrizadas.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57013-0AD2-BF45-B077-9C41C27B26A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945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1"/>
            <a:ext cx="5760000" cy="5760000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pic>
        <p:nvPicPr>
          <p:cNvPr id="14" name="Imagen 13" descr="Logo_Sall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223" y="396445"/>
            <a:ext cx="1676066" cy="747434"/>
          </a:xfrm>
          <a:prstGeom prst="rect">
            <a:avLst/>
          </a:prstGeom>
        </p:spPr>
      </p:pic>
      <p:sp>
        <p:nvSpPr>
          <p:cNvPr id="35" name="Marcador de texto 34"/>
          <p:cNvSpPr>
            <a:spLocks noGrp="1"/>
          </p:cNvSpPr>
          <p:nvPr>
            <p:ph type="body" sz="quarter" idx="10" hasCustomPrompt="1"/>
          </p:nvPr>
        </p:nvSpPr>
        <p:spPr>
          <a:xfrm>
            <a:off x="6204503" y="1566332"/>
            <a:ext cx="2494998" cy="3344291"/>
          </a:xfrm>
        </p:spPr>
        <p:txBody>
          <a:bodyPr>
            <a:normAutofit/>
          </a:bodyPr>
          <a:lstStyle>
            <a:lvl1pPr marL="268288" indent="-268288">
              <a:lnSpc>
                <a:spcPct val="150000"/>
              </a:lnSpc>
              <a:buFont typeface="+mj-lt"/>
              <a:buAutoNum type="arabicPeriod"/>
              <a:defRPr sz="1600">
                <a:solidFill>
                  <a:srgbClr val="595959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tema</a:t>
            </a:r>
            <a:endParaRPr lang="es-ES_tradnl" dirty="0"/>
          </a:p>
          <a:p>
            <a:pPr lvl="0"/>
            <a:endParaRPr lang="es-ES_tradnl" dirty="0"/>
          </a:p>
          <a:p>
            <a:pPr lvl="0"/>
            <a:r>
              <a:rPr lang="es-ES_tradnl" dirty="0"/>
              <a:t>Pulsa para editar el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  <p:sp>
        <p:nvSpPr>
          <p:cNvPr id="3" name="CuadroTexto 2"/>
          <p:cNvSpPr txBox="1"/>
          <p:nvPr userDrawn="1"/>
        </p:nvSpPr>
        <p:spPr>
          <a:xfrm>
            <a:off x="6882496" y="319851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7797" y="3234121"/>
            <a:ext cx="4896203" cy="1676503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marL="179387" indent="0" algn="l">
              <a:buFont typeface="+mj-lt"/>
              <a:buNone/>
              <a:defRPr sz="2800" baseline="0">
                <a:solidFill>
                  <a:srgbClr val="FFFFFF"/>
                </a:solidFill>
                <a:latin typeface="Roboto Light"/>
                <a:cs typeface="Roboto Light"/>
              </a:defRPr>
            </a:lvl1pPr>
          </a:lstStyle>
          <a:p>
            <a:r>
              <a:rPr lang="en-US" dirty="0" err="1"/>
              <a:t>Pulsa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t</a:t>
            </a:r>
            <a:r>
              <a:rPr lang="es-ES" dirty="0" err="1"/>
              <a:t>ítulo</a:t>
            </a:r>
            <a:r>
              <a:rPr lang="es-ES" dirty="0"/>
              <a:t> del módulo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título del t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63175" y="1"/>
            <a:ext cx="9251998" cy="5760000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4500" y="2387841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9387" indent="0">
              <a:buFont typeface="+mj-lt"/>
              <a:buNone/>
              <a:defRPr sz="2800" baseline="0">
                <a:solidFill>
                  <a:srgbClr val="FFFFFF"/>
                </a:solidFill>
                <a:latin typeface="Roboto Light"/>
                <a:cs typeface="Roboto Light"/>
              </a:defRPr>
            </a:lvl1pPr>
          </a:lstStyle>
          <a:p>
            <a:r>
              <a:rPr lang="en-US" dirty="0" err="1"/>
              <a:t>Pulsa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t</a:t>
            </a:r>
            <a:r>
              <a:rPr lang="es-ES" dirty="0" err="1"/>
              <a:t>ítulo</a:t>
            </a:r>
            <a:r>
              <a:rPr lang="es-ES" dirty="0"/>
              <a:t> del 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cera sin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 userDrawn="1"/>
        </p:nvSpPr>
        <p:spPr>
          <a:xfrm>
            <a:off x="447675" y="257026"/>
            <a:ext cx="6990486" cy="3590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indent="0" algn="l">
              <a:lnSpc>
                <a:spcPct val="110000"/>
              </a:lnSpc>
              <a:buFont typeface="+mj-lt"/>
              <a:buNone/>
              <a:tabLst/>
            </a:pPr>
            <a:r>
              <a:rPr lang="es-ES" sz="1600" b="0" i="0" dirty="0">
                <a:solidFill>
                  <a:schemeClr val="bg1"/>
                </a:solidFill>
                <a:latin typeface="Roboto Light"/>
                <a:cs typeface="Roboto Light"/>
              </a:rPr>
              <a:t>1. Factores</a:t>
            </a:r>
            <a:r>
              <a:rPr lang="es-ES" sz="1600" b="0" i="0" baseline="0" dirty="0">
                <a:solidFill>
                  <a:schemeClr val="bg1"/>
                </a:solidFill>
                <a:latin typeface="Roboto Light"/>
                <a:cs typeface="Roboto Light"/>
              </a:rPr>
              <a:t>, procesos y atributos.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-20123" y="0"/>
            <a:ext cx="9179998" cy="623881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197406" y="5313916"/>
            <a:ext cx="766483" cy="249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66355A-084C-D24E-9AD2-7E4FC41EA627}" type="slidenum">
              <a:rPr lang="en-US" sz="1200" smtClean="0"/>
              <a:pPr algn="ctr"/>
              <a:t>‹Nº›</a:t>
            </a:fld>
            <a:endParaRPr lang="en-US" sz="1200" dirty="0"/>
          </a:p>
        </p:txBody>
      </p:sp>
      <p:pic>
        <p:nvPicPr>
          <p:cNvPr id="2" name="Imagen 1" descr="Logo_Salle_Blanco.png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62" y="121959"/>
            <a:ext cx="905538" cy="403821"/>
          </a:xfrm>
          <a:prstGeom prst="rect">
            <a:avLst/>
          </a:prstGeom>
        </p:spPr>
      </p:pic>
      <p:sp>
        <p:nvSpPr>
          <p:cNvPr id="11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0212" y="105248"/>
            <a:ext cx="7007949" cy="412779"/>
          </a:xfrm>
        </p:spPr>
        <p:txBody>
          <a:bodyPr anchor="b">
            <a:normAutofit/>
          </a:bodyPr>
          <a:lstStyle>
            <a:lvl1pPr marL="363538" indent="-363538">
              <a:buFont typeface="+mj-lt"/>
              <a:buAutoNum type="arabicPeriod"/>
              <a:defRPr sz="20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</p:spTree>
    <p:extLst>
      <p:ext uri="{BB962C8B-B14F-4D97-AF65-F5344CB8AC3E}">
        <p14:creationId xmlns:p14="http://schemas.microsoft.com/office/powerpoint/2010/main" val="11648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genér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922338"/>
            <a:ext cx="8229600" cy="4241215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defRPr>
            </a:lvl4pPr>
            <a:lvl5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defRPr>
            </a:lvl5pPr>
          </a:lstStyle>
          <a:p>
            <a:pPr lvl="0"/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lvl="0"/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lvl="0"/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800" dirty="0" err="1"/>
              <a:t>Pulsa</a:t>
            </a:r>
            <a:r>
              <a:rPr lang="en-US" sz="1800" dirty="0"/>
              <a:t> para </a:t>
            </a:r>
            <a:r>
              <a:rPr lang="en-US" sz="1800" dirty="0" err="1"/>
              <a:t>editar</a:t>
            </a:r>
            <a:r>
              <a:rPr lang="en-US" sz="1800" dirty="0"/>
              <a:t> </a:t>
            </a:r>
            <a:r>
              <a:rPr lang="en-US" sz="1800" dirty="0" err="1"/>
              <a:t>contenido</a:t>
            </a:r>
            <a:endParaRPr lang="en-US" sz="18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447675" y="257026"/>
            <a:ext cx="6990486" cy="3590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indent="0" algn="l">
              <a:lnSpc>
                <a:spcPct val="110000"/>
              </a:lnSpc>
              <a:buFont typeface="+mj-lt"/>
              <a:buNone/>
              <a:tabLst/>
            </a:pPr>
            <a:r>
              <a:rPr lang="es-ES" sz="1600" b="0" i="0" dirty="0">
                <a:solidFill>
                  <a:schemeClr val="bg1"/>
                </a:solidFill>
                <a:latin typeface="Roboto Light"/>
                <a:cs typeface="Roboto Light"/>
              </a:rPr>
              <a:t>1. Factores</a:t>
            </a:r>
            <a:r>
              <a:rPr lang="es-ES" sz="1600" b="0" i="0" baseline="0" dirty="0">
                <a:solidFill>
                  <a:schemeClr val="bg1"/>
                </a:solidFill>
                <a:latin typeface="Roboto Light"/>
                <a:cs typeface="Roboto Light"/>
              </a:rPr>
              <a:t>, procesos y atributos.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-20123" y="0"/>
            <a:ext cx="9179998" cy="623881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197406" y="5313916"/>
            <a:ext cx="766483" cy="249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66355A-084C-D24E-9AD2-7E4FC41EA627}" type="slidenum">
              <a:rPr lang="en-US" sz="1200" smtClean="0"/>
              <a:pPr algn="ctr"/>
              <a:t>‹Nº›</a:t>
            </a:fld>
            <a:endParaRPr lang="en-US" sz="1200" dirty="0"/>
          </a:p>
        </p:txBody>
      </p:sp>
      <p:sp>
        <p:nvSpPr>
          <p:cNvPr id="9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0212" y="105248"/>
            <a:ext cx="7007949" cy="412779"/>
          </a:xfrm>
        </p:spPr>
        <p:txBody>
          <a:bodyPr anchor="b">
            <a:normAutofit/>
          </a:bodyPr>
          <a:lstStyle>
            <a:lvl1pPr marL="363538" indent="-363538">
              <a:buFont typeface="+mj-lt"/>
              <a:buAutoNum type="arabicPeriod"/>
              <a:defRPr sz="20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  <p:pic>
        <p:nvPicPr>
          <p:cNvPr id="2" name="Imagen 1" descr="Logo_Salle_Blanco.png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62" y="121959"/>
            <a:ext cx="905538" cy="40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1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ódigo fu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 userDrawn="1"/>
        </p:nvSpPr>
        <p:spPr>
          <a:xfrm>
            <a:off x="447675" y="257026"/>
            <a:ext cx="6990486" cy="3590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indent="0" algn="l">
              <a:lnSpc>
                <a:spcPct val="110000"/>
              </a:lnSpc>
              <a:buFont typeface="+mj-lt"/>
              <a:buNone/>
              <a:tabLst/>
            </a:pPr>
            <a:r>
              <a:rPr lang="es-ES" sz="1600" b="0" i="0" dirty="0">
                <a:solidFill>
                  <a:schemeClr val="bg1"/>
                </a:solidFill>
                <a:latin typeface="Roboto Light"/>
                <a:cs typeface="Roboto Light"/>
              </a:rPr>
              <a:t>1. Factores</a:t>
            </a:r>
            <a:r>
              <a:rPr lang="es-ES" sz="1600" b="0" i="0" baseline="0" dirty="0">
                <a:solidFill>
                  <a:schemeClr val="bg1"/>
                </a:solidFill>
                <a:latin typeface="Roboto Light"/>
                <a:cs typeface="Roboto Light"/>
              </a:rPr>
              <a:t>, procesos y atributos.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-20123" y="0"/>
            <a:ext cx="9179998" cy="623881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197406" y="5313916"/>
            <a:ext cx="766483" cy="249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66355A-084C-D24E-9AD2-7E4FC41EA627}" type="slidenum">
              <a:rPr lang="en-US" sz="1200" smtClean="0"/>
              <a:pPr algn="ctr"/>
              <a:t>‹Nº›</a:t>
            </a:fld>
            <a:endParaRPr lang="en-US" sz="1200" dirty="0"/>
          </a:p>
        </p:txBody>
      </p:sp>
      <p:sp>
        <p:nvSpPr>
          <p:cNvPr id="9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0212" y="105248"/>
            <a:ext cx="7007949" cy="412779"/>
          </a:xfrm>
        </p:spPr>
        <p:txBody>
          <a:bodyPr anchor="b">
            <a:normAutofit/>
          </a:bodyPr>
          <a:lstStyle>
            <a:lvl1pPr marL="363538" indent="-363538">
              <a:buFont typeface="+mj-lt"/>
              <a:buAutoNum type="arabicPeriod"/>
              <a:defRPr sz="20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  <p:pic>
        <p:nvPicPr>
          <p:cNvPr id="2" name="Imagen 1" descr="Logo_Salle_Blanco.png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62" y="121959"/>
            <a:ext cx="905538" cy="403821"/>
          </a:xfrm>
          <a:prstGeom prst="rect">
            <a:avLst/>
          </a:prstGeom>
        </p:spPr>
      </p:pic>
      <p:sp>
        <p:nvSpPr>
          <p:cNvPr id="11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417770" y="922338"/>
            <a:ext cx="8272462" cy="4241215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Ubuntu Mono"/>
                <a:cs typeface="Ubuntu Mono"/>
              </a:defRPr>
            </a:lvl1pPr>
          </a:lstStyle>
          <a:p>
            <a:pPr lvl="0"/>
            <a:r>
              <a:rPr lang="es-ES" dirty="0"/>
              <a:t>Pulsa para editar código fuente</a:t>
            </a:r>
          </a:p>
        </p:txBody>
      </p:sp>
    </p:spTree>
    <p:extLst>
      <p:ext uri="{BB962C8B-B14F-4D97-AF65-F5344CB8AC3E}">
        <p14:creationId xmlns:p14="http://schemas.microsoft.com/office/powerpoint/2010/main" val="261317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s agrupados por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 userDrawn="1"/>
        </p:nvSpPr>
        <p:spPr>
          <a:xfrm>
            <a:off x="447675" y="257026"/>
            <a:ext cx="6990486" cy="3590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indent="0" algn="l">
              <a:lnSpc>
                <a:spcPct val="110000"/>
              </a:lnSpc>
              <a:buFont typeface="+mj-lt"/>
              <a:buNone/>
              <a:tabLst/>
            </a:pPr>
            <a:r>
              <a:rPr lang="es-ES" sz="1600" b="0" i="0" dirty="0">
                <a:solidFill>
                  <a:schemeClr val="bg1"/>
                </a:solidFill>
                <a:latin typeface="Roboto Light"/>
                <a:cs typeface="Roboto Light"/>
              </a:rPr>
              <a:t>1. Factores</a:t>
            </a:r>
            <a:r>
              <a:rPr lang="es-ES" sz="1600" b="0" i="0" baseline="0" dirty="0">
                <a:solidFill>
                  <a:schemeClr val="bg1"/>
                </a:solidFill>
                <a:latin typeface="Roboto Light"/>
                <a:cs typeface="Roboto Light"/>
              </a:rPr>
              <a:t>, procesos y atributos.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-20123" y="0"/>
            <a:ext cx="9179998" cy="623881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197406" y="5313916"/>
            <a:ext cx="766483" cy="249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66355A-084C-D24E-9AD2-7E4FC41EA627}" type="slidenum">
              <a:rPr lang="en-US" sz="1200" smtClean="0"/>
              <a:pPr algn="ctr"/>
              <a:t>‹Nº›</a:t>
            </a:fld>
            <a:endParaRPr lang="en-US" sz="1200" dirty="0"/>
          </a:p>
        </p:txBody>
      </p:sp>
      <p:sp>
        <p:nvSpPr>
          <p:cNvPr id="9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0212" y="105248"/>
            <a:ext cx="7007949" cy="412779"/>
          </a:xfrm>
        </p:spPr>
        <p:txBody>
          <a:bodyPr anchor="b">
            <a:normAutofit/>
          </a:bodyPr>
          <a:lstStyle>
            <a:lvl1pPr marL="363538" indent="-363538">
              <a:buFont typeface="+mj-lt"/>
              <a:buAutoNum type="arabicPeriod"/>
              <a:defRPr sz="20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  <p:pic>
        <p:nvPicPr>
          <p:cNvPr id="2" name="Imagen 1" descr="Logo_Salle_Blanco.png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62" y="121959"/>
            <a:ext cx="905538" cy="403821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 flipV="1">
            <a:off x="4105231" y="1600810"/>
            <a:ext cx="941294" cy="0"/>
          </a:xfrm>
          <a:prstGeom prst="rect">
            <a:avLst/>
          </a:prstGeom>
          <a:ln>
            <a:solidFill>
              <a:srgbClr val="F4C8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414338" y="1088091"/>
            <a:ext cx="8272462" cy="390525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cs typeface="Roboto"/>
              </a:defRPr>
            </a:lvl1pPr>
          </a:lstStyle>
          <a:p>
            <a:pPr lvl="0"/>
            <a:r>
              <a:rPr lang="es-ES" dirty="0"/>
              <a:t>Pulsa para editar título</a:t>
            </a:r>
          </a:p>
        </p:txBody>
      </p:sp>
      <p:sp>
        <p:nvSpPr>
          <p:cNvPr id="13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429279" y="1852706"/>
            <a:ext cx="8272462" cy="3403451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" dirty="0"/>
              <a:t>Pulsa para editar contenido</a:t>
            </a:r>
          </a:p>
        </p:txBody>
      </p:sp>
    </p:spTree>
    <p:extLst>
      <p:ext uri="{BB962C8B-B14F-4D97-AF65-F5344CB8AC3E}">
        <p14:creationId xmlns:p14="http://schemas.microsoft.com/office/powerpoint/2010/main" val="98293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s agrupados por título: có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 userDrawn="1"/>
        </p:nvSpPr>
        <p:spPr>
          <a:xfrm>
            <a:off x="447675" y="257026"/>
            <a:ext cx="6990486" cy="3590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indent="0" algn="l">
              <a:lnSpc>
                <a:spcPct val="110000"/>
              </a:lnSpc>
              <a:buFont typeface="+mj-lt"/>
              <a:buNone/>
              <a:tabLst/>
            </a:pPr>
            <a:r>
              <a:rPr lang="es-ES" sz="1600" b="0" i="0" dirty="0">
                <a:solidFill>
                  <a:schemeClr val="bg1"/>
                </a:solidFill>
                <a:latin typeface="Roboto Light"/>
                <a:cs typeface="Roboto Light"/>
              </a:rPr>
              <a:t>1. Factores</a:t>
            </a:r>
            <a:r>
              <a:rPr lang="es-ES" sz="1600" b="0" i="0" baseline="0" dirty="0">
                <a:solidFill>
                  <a:schemeClr val="bg1"/>
                </a:solidFill>
                <a:latin typeface="Roboto Light"/>
                <a:cs typeface="Roboto Light"/>
              </a:rPr>
              <a:t>, procesos y atributos.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-20123" y="0"/>
            <a:ext cx="9179998" cy="623881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197406" y="5313916"/>
            <a:ext cx="766483" cy="249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66355A-084C-D24E-9AD2-7E4FC41EA627}" type="slidenum">
              <a:rPr lang="en-US" sz="1200" smtClean="0"/>
              <a:pPr algn="ctr"/>
              <a:t>‹Nº›</a:t>
            </a:fld>
            <a:endParaRPr lang="en-US" sz="1200" dirty="0"/>
          </a:p>
        </p:txBody>
      </p:sp>
      <p:sp>
        <p:nvSpPr>
          <p:cNvPr id="9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0212" y="105248"/>
            <a:ext cx="7007949" cy="412779"/>
          </a:xfrm>
        </p:spPr>
        <p:txBody>
          <a:bodyPr anchor="b">
            <a:normAutofit/>
          </a:bodyPr>
          <a:lstStyle>
            <a:lvl1pPr marL="363538" indent="-363538">
              <a:buFont typeface="+mj-lt"/>
              <a:buAutoNum type="arabicPeriod"/>
              <a:defRPr sz="200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  <p:pic>
        <p:nvPicPr>
          <p:cNvPr id="2" name="Imagen 1" descr="Logo_Salle_Blanco.png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62" y="121959"/>
            <a:ext cx="905538" cy="403821"/>
          </a:xfrm>
          <a:prstGeom prst="rect">
            <a:avLst/>
          </a:prstGeom>
        </p:spPr>
      </p:pic>
      <p:sp>
        <p:nvSpPr>
          <p:cNvPr id="11" name="Rectángulo 10"/>
          <p:cNvSpPr/>
          <p:nvPr userDrawn="1"/>
        </p:nvSpPr>
        <p:spPr>
          <a:xfrm flipV="1">
            <a:off x="4105231" y="1600810"/>
            <a:ext cx="941294" cy="0"/>
          </a:xfrm>
          <a:prstGeom prst="rect">
            <a:avLst/>
          </a:prstGeom>
          <a:ln>
            <a:solidFill>
              <a:srgbClr val="F4C84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414338" y="1088091"/>
            <a:ext cx="8272462" cy="390525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"/>
                <a:cs typeface="Roboto"/>
              </a:defRPr>
            </a:lvl1pPr>
          </a:lstStyle>
          <a:p>
            <a:pPr lvl="0"/>
            <a:r>
              <a:rPr lang="es-ES" dirty="0"/>
              <a:t>Pulsa para editar título</a:t>
            </a:r>
          </a:p>
        </p:txBody>
      </p:sp>
      <p:sp>
        <p:nvSpPr>
          <p:cNvPr id="13" name="Marcador de texto 9"/>
          <p:cNvSpPr>
            <a:spLocks noGrp="1"/>
          </p:cNvSpPr>
          <p:nvPr>
            <p:ph type="body" sz="quarter" idx="14" hasCustomPrompt="1"/>
          </p:nvPr>
        </p:nvSpPr>
        <p:spPr>
          <a:xfrm>
            <a:off x="429279" y="1852706"/>
            <a:ext cx="8272462" cy="3403451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Ubuntu Mono"/>
                <a:cs typeface="Ubuntu Mono"/>
              </a:defRPr>
            </a:lvl1pPr>
          </a:lstStyle>
          <a:p>
            <a:pPr lvl="0"/>
            <a:r>
              <a:rPr lang="es-ES" dirty="0"/>
              <a:t>Pulsa para editar código fuente</a:t>
            </a:r>
          </a:p>
        </p:txBody>
      </p:sp>
    </p:spTree>
    <p:extLst>
      <p:ext uri="{BB962C8B-B14F-4D97-AF65-F5344CB8AC3E}">
        <p14:creationId xmlns:p14="http://schemas.microsoft.com/office/powerpoint/2010/main" val="181517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: 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 userDrawn="1"/>
        </p:nvSpPr>
        <p:spPr>
          <a:xfrm>
            <a:off x="447675" y="257026"/>
            <a:ext cx="6990486" cy="3590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indent="0" algn="l">
              <a:lnSpc>
                <a:spcPct val="110000"/>
              </a:lnSpc>
              <a:buFont typeface="+mj-lt"/>
              <a:buNone/>
              <a:tabLst/>
            </a:pPr>
            <a:r>
              <a:rPr lang="es-ES" sz="1600" b="0" i="0" dirty="0">
                <a:solidFill>
                  <a:schemeClr val="bg1"/>
                </a:solidFill>
                <a:latin typeface="Roboto Light"/>
                <a:cs typeface="Roboto Light"/>
              </a:rPr>
              <a:t>1. Factores</a:t>
            </a:r>
            <a:r>
              <a:rPr lang="es-ES" sz="1600" b="0" i="0" baseline="0" dirty="0">
                <a:solidFill>
                  <a:schemeClr val="bg1"/>
                </a:solidFill>
                <a:latin typeface="Roboto Light"/>
                <a:cs typeface="Roboto Light"/>
              </a:rPr>
              <a:t>, procesos y atributos.</a:t>
            </a:r>
          </a:p>
        </p:txBody>
      </p:sp>
      <p:sp>
        <p:nvSpPr>
          <p:cNvPr id="10" name="Rectangle 6"/>
          <p:cNvSpPr/>
          <p:nvPr userDrawn="1"/>
        </p:nvSpPr>
        <p:spPr>
          <a:xfrm>
            <a:off x="-20123" y="0"/>
            <a:ext cx="9179998" cy="623881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4197406" y="5313916"/>
            <a:ext cx="766483" cy="249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Roboto Light"/>
                <a:ea typeface="+mn-ea"/>
                <a:cs typeface="Roboto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66355A-084C-D24E-9AD2-7E4FC41EA627}" type="slidenum">
              <a:rPr lang="en-US" sz="1200" smtClean="0"/>
              <a:pPr algn="ctr"/>
              <a:t>‹Nº›</a:t>
            </a:fld>
            <a:endParaRPr lang="en-US" sz="1200" dirty="0"/>
          </a:p>
        </p:txBody>
      </p:sp>
      <p:sp>
        <p:nvSpPr>
          <p:cNvPr id="9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430212" y="105248"/>
            <a:ext cx="7007949" cy="412779"/>
          </a:xfrm>
        </p:spPr>
        <p:txBody>
          <a:bodyPr anchor="b">
            <a:normAutofit/>
          </a:bodyPr>
          <a:lstStyle>
            <a:lvl1pPr marL="363538" indent="-363538">
              <a:buFont typeface="+mj-lt"/>
              <a:buAutoNum type="arabicPeriod"/>
              <a:defRPr sz="2000" baseline="0">
                <a:solidFill>
                  <a:schemeClr val="bg1"/>
                </a:solidFill>
                <a:latin typeface="Roboto Light"/>
                <a:cs typeface="Roboto Light"/>
              </a:defRPr>
            </a:lvl1pPr>
          </a:lstStyle>
          <a:p>
            <a:pPr lvl="0"/>
            <a:r>
              <a:rPr lang="es-ES_tradnl" dirty="0"/>
              <a:t>Pulsa para editar t</a:t>
            </a:r>
            <a:r>
              <a:rPr lang="es-ES" dirty="0" err="1"/>
              <a:t>ítulo</a:t>
            </a:r>
            <a:r>
              <a:rPr lang="es-ES" dirty="0"/>
              <a:t> del tema</a:t>
            </a:r>
          </a:p>
        </p:txBody>
      </p:sp>
      <p:pic>
        <p:nvPicPr>
          <p:cNvPr id="2" name="Imagen 1" descr="Logo_Salle_Blanco.png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262" y="121959"/>
            <a:ext cx="905538" cy="403821"/>
          </a:xfrm>
          <a:prstGeom prst="rect">
            <a:avLst/>
          </a:prstGeom>
        </p:spPr>
      </p:pic>
      <p:sp>
        <p:nvSpPr>
          <p:cNvPr id="11" name="2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447675" y="1527175"/>
            <a:ext cx="8083376" cy="1066508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defRPr>
            </a:lvl1pPr>
          </a:lstStyle>
          <a:p>
            <a:pPr lvl="0"/>
            <a:r>
              <a:rPr lang="en-US" dirty="0"/>
              <a:t>“ </a:t>
            </a:r>
            <a:r>
              <a:rPr lang="es-ES" dirty="0"/>
              <a:t>Pulsa para editar texto</a:t>
            </a:r>
            <a:r>
              <a:rPr lang="en-US" dirty="0"/>
              <a:t>“</a:t>
            </a:r>
            <a:endParaRPr lang="ca-ES" dirty="0"/>
          </a:p>
        </p:txBody>
      </p:sp>
      <p:sp>
        <p:nvSpPr>
          <p:cNvPr id="12" name="2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447675" y="2593683"/>
            <a:ext cx="8083376" cy="341644"/>
          </a:xfrm>
        </p:spPr>
        <p:txBody>
          <a:bodyPr>
            <a:normAutofit/>
          </a:bodyPr>
          <a:lstStyle>
            <a:lvl1pPr marL="0" indent="0" algn="r">
              <a:buNone/>
              <a:defRPr sz="12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defRPr>
            </a:lvl1pPr>
          </a:lstStyle>
          <a:p>
            <a:pPr lvl="0"/>
            <a:r>
              <a:rPr lang="es-ES" dirty="0"/>
              <a:t>Pulsa para editar autor / fuente del texto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00734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x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761691" y="0"/>
            <a:ext cx="3397250" cy="5760000"/>
          </a:xfrm>
          <a:prstGeom prst="rect">
            <a:avLst/>
          </a:prstGeom>
          <a:solidFill>
            <a:srgbClr val="0432A0"/>
          </a:solidFill>
          <a:ln>
            <a:noFill/>
          </a:ln>
          <a:effectLst>
            <a:outerShdw blurRad="406400" dir="2700000" sx="101000" sy="101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387" tIns="30193" rIns="60387" bIns="30193" rtlCol="0" anchor="ctr"/>
          <a:lstStyle/>
          <a:p>
            <a:pPr algn="ctr"/>
            <a:endParaRPr lang="nl-NL" sz="1700" dirty="0"/>
          </a:p>
        </p:txBody>
      </p:sp>
      <p:sp>
        <p:nvSpPr>
          <p:cNvPr id="3" name="CuadroTexto 2"/>
          <p:cNvSpPr txBox="1"/>
          <p:nvPr userDrawn="1"/>
        </p:nvSpPr>
        <p:spPr>
          <a:xfrm>
            <a:off x="6882496" y="319851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9574" y="1100233"/>
            <a:ext cx="4942541" cy="2098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lnSpc>
                <a:spcPct val="110000"/>
              </a:lnSpc>
              <a:defRPr sz="18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Roboto"/>
                <a:cs typeface="Roboto"/>
              </a:defRPr>
            </a:lvl1pPr>
          </a:lstStyle>
          <a:p>
            <a:r>
              <a:rPr lang="en-US" dirty="0"/>
              <a:t>“ </a:t>
            </a:r>
            <a:r>
              <a:rPr lang="en-US" dirty="0" err="1"/>
              <a:t>Pulsa</a:t>
            </a:r>
            <a:r>
              <a:rPr lang="en-US" dirty="0"/>
              <a:t> para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frase</a:t>
            </a:r>
            <a:r>
              <a:rPr lang="en-US" dirty="0"/>
              <a:t> de </a:t>
            </a:r>
            <a:r>
              <a:rPr lang="en-US" dirty="0" err="1"/>
              <a:t>reflexi</a:t>
            </a:r>
            <a:r>
              <a:rPr lang="es-ES" dirty="0" err="1"/>
              <a:t>ón</a:t>
            </a:r>
            <a:r>
              <a:rPr lang="en-US" dirty="0"/>
              <a:t>“ </a:t>
            </a:r>
          </a:p>
        </p:txBody>
      </p:sp>
      <p:sp>
        <p:nvSpPr>
          <p:cNvPr id="5" name="2 Marcador de texto"/>
          <p:cNvSpPr>
            <a:spLocks noGrp="1"/>
          </p:cNvSpPr>
          <p:nvPr>
            <p:ph type="body" sz="quarter" idx="12" hasCustomPrompt="1"/>
          </p:nvPr>
        </p:nvSpPr>
        <p:spPr>
          <a:xfrm>
            <a:off x="409573" y="3226207"/>
            <a:ext cx="4942541" cy="341644"/>
          </a:xfrm>
        </p:spPr>
        <p:txBody>
          <a:bodyPr>
            <a:normAutofit/>
          </a:bodyPr>
          <a:lstStyle>
            <a:lvl1pPr marL="0" indent="0" algn="r">
              <a:buNone/>
              <a:defRPr sz="12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</a:defRPr>
            </a:lvl1pPr>
          </a:lstStyle>
          <a:p>
            <a:pPr lvl="0"/>
            <a:r>
              <a:rPr lang="es-ES" dirty="0"/>
              <a:t>Pulsa para editar autor/fuente del texto</a:t>
            </a:r>
            <a:endParaRPr lang="ca-ES" dirty="0"/>
          </a:p>
        </p:txBody>
      </p:sp>
      <p:pic>
        <p:nvPicPr>
          <p:cNvPr id="6" name="5 Imagen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729" y="1736668"/>
            <a:ext cx="1932818" cy="90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3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4D3B5-CB41-2940-9119-848DAA5423CF}" type="datetime1">
              <a:rPr lang="ca-E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61" r:id="rId2"/>
    <p:sldLayoutId id="2147493474" r:id="rId3"/>
    <p:sldLayoutId id="2147493468" r:id="rId4"/>
    <p:sldLayoutId id="2147493477" r:id="rId5"/>
    <p:sldLayoutId id="2147493472" r:id="rId6"/>
    <p:sldLayoutId id="2147493476" r:id="rId7"/>
    <p:sldLayoutId id="2147493471" r:id="rId8"/>
    <p:sldLayoutId id="2147493469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/>
              <a:t>Querying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params</a:t>
            </a:r>
            <a:endParaRPr lang="es-ES" dirty="0"/>
          </a:p>
          <a:p>
            <a:r>
              <a:rPr lang="es-ES" dirty="0" err="1"/>
              <a:t>Prevent</a:t>
            </a:r>
            <a:r>
              <a:rPr lang="es-ES" dirty="0"/>
              <a:t> </a:t>
            </a:r>
            <a:r>
              <a:rPr lang="es-ES" dirty="0" err="1"/>
              <a:t>SQLInjection</a:t>
            </a:r>
            <a:endParaRPr lang="es-ES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9957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Querying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params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356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/>
              <a:t>Querying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params</a:t>
            </a:r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884415EB-6429-4FFB-9CEB-524557F17C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Bad</a:t>
            </a:r>
            <a:r>
              <a:rPr lang="es-ES" dirty="0"/>
              <a:t> </a:t>
            </a:r>
            <a:r>
              <a:rPr lang="es-ES" dirty="0" err="1"/>
              <a:t>practice</a:t>
            </a:r>
            <a:endParaRPr lang="ca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0F6AD245-15FC-47C2-BC31-418AD2732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System.out.print</a:t>
            </a:r>
            <a:r>
              <a:rPr lang="en-US" dirty="0"/>
              <a:t>("Enter user to search:");</a:t>
            </a:r>
          </a:p>
          <a:p>
            <a:r>
              <a:rPr lang="en-US" dirty="0"/>
              <a:t>	</a:t>
            </a:r>
            <a:r>
              <a:rPr lang="en-US" b="1" dirty="0" err="1">
                <a:solidFill>
                  <a:srgbClr val="FFC000"/>
                </a:solidFill>
              </a:rPr>
              <a:t>employeeId</a:t>
            </a:r>
            <a:r>
              <a:rPr lang="en-US" dirty="0"/>
              <a:t> = </a:t>
            </a:r>
            <a:r>
              <a:rPr lang="en-US" dirty="0" err="1"/>
              <a:t>in.readLine</a:t>
            </a:r>
            <a:r>
              <a:rPr lang="en-US" dirty="0"/>
              <a:t>();</a:t>
            </a:r>
          </a:p>
          <a:p>
            <a:r>
              <a:rPr lang="en-US" dirty="0"/>
              <a:t>	String query = "SELECT * FROM Employee WHERE ID = "+ </a:t>
            </a:r>
            <a:r>
              <a:rPr lang="en-US" b="1" dirty="0" err="1">
                <a:solidFill>
                  <a:srgbClr val="FFC000"/>
                </a:solidFill>
              </a:rPr>
              <a:t>employeeId</a:t>
            </a:r>
            <a:r>
              <a:rPr lang="en-US" dirty="0"/>
              <a:t> +";";</a:t>
            </a:r>
          </a:p>
          <a:p>
            <a:r>
              <a:rPr lang="en-US" dirty="0"/>
              <a:t>	Statement </a:t>
            </a:r>
            <a:r>
              <a:rPr lang="en-US" dirty="0" err="1"/>
              <a:t>stmt</a:t>
            </a:r>
            <a:r>
              <a:rPr lang="en-US" dirty="0"/>
              <a:t> = </a:t>
            </a:r>
            <a:r>
              <a:rPr lang="en-US" dirty="0" err="1"/>
              <a:t>con.createStatement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= </a:t>
            </a:r>
            <a:r>
              <a:rPr lang="en-US" dirty="0" err="1"/>
              <a:t>stmt.executeQuery</a:t>
            </a:r>
            <a:r>
              <a:rPr lang="en-US" dirty="0"/>
              <a:t>(query);</a:t>
            </a:r>
            <a:endParaRPr lang="ca-ES" dirty="0"/>
          </a:p>
          <a:p>
            <a:endParaRPr lang="ca-ES" dirty="0"/>
          </a:p>
          <a:p>
            <a:endParaRPr lang="ca-ES" dirty="0"/>
          </a:p>
          <a:p>
            <a:r>
              <a:rPr lang="ca-ES" dirty="0"/>
              <a:t>	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A8040A2B-6134-46ED-AE1D-55F490EBD0A4}"/>
              </a:ext>
            </a:extLst>
          </p:cNvPr>
          <p:cNvSpPr txBox="1">
            <a:spLocks/>
          </p:cNvSpPr>
          <p:nvPr/>
        </p:nvSpPr>
        <p:spPr>
          <a:xfrm>
            <a:off x="430212" y="3923930"/>
            <a:ext cx="8272462" cy="5149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Ubuntu Mono"/>
                <a:ea typeface="+mn-ea"/>
                <a:cs typeface="Ubuntu Mon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dirty="0"/>
              <a:t>	//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err="1"/>
              <a:t>employeeId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 returns the register with ID 1</a:t>
            </a:r>
            <a:endParaRPr lang="ca-ES" dirty="0"/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EC1E969E-3CC7-4DC2-B979-91F812B74B78}"/>
              </a:ext>
            </a:extLst>
          </p:cNvPr>
          <p:cNvSpPr txBox="1">
            <a:spLocks/>
          </p:cNvSpPr>
          <p:nvPr/>
        </p:nvSpPr>
        <p:spPr>
          <a:xfrm>
            <a:off x="441326" y="4555472"/>
            <a:ext cx="8272462" cy="5149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Ubuntu Mono"/>
                <a:ea typeface="+mn-ea"/>
                <a:cs typeface="Ubuntu Mon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dirty="0"/>
              <a:t>	//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err="1"/>
              <a:t>employeeId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 OR 1=1 returns all employee registers</a:t>
            </a:r>
            <a:endParaRPr lang="ca-E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233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/>
              <a:t>Querying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params</a:t>
            </a:r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884415EB-6429-4FFB-9CEB-524557F17C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Bad</a:t>
            </a:r>
            <a:r>
              <a:rPr lang="es-ES" dirty="0"/>
              <a:t> </a:t>
            </a:r>
            <a:r>
              <a:rPr lang="es-ES" dirty="0" err="1"/>
              <a:t>practice</a:t>
            </a:r>
            <a:endParaRPr lang="ca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0F6AD245-15FC-47C2-BC31-418AD2732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System.out.print</a:t>
            </a:r>
            <a:r>
              <a:rPr lang="en-US" dirty="0"/>
              <a:t>("Enter user to search:");</a:t>
            </a:r>
          </a:p>
          <a:p>
            <a:r>
              <a:rPr lang="en-US" dirty="0"/>
              <a:t>	</a:t>
            </a:r>
            <a:r>
              <a:rPr lang="en-US" b="1" dirty="0" err="1">
                <a:solidFill>
                  <a:srgbClr val="FFC000"/>
                </a:solidFill>
              </a:rPr>
              <a:t>employeeId</a:t>
            </a:r>
            <a:r>
              <a:rPr lang="en-US" dirty="0"/>
              <a:t> = </a:t>
            </a:r>
            <a:r>
              <a:rPr lang="en-US" dirty="0" err="1"/>
              <a:t>in.readLine</a:t>
            </a:r>
            <a:r>
              <a:rPr lang="en-US" dirty="0"/>
              <a:t>();</a:t>
            </a:r>
          </a:p>
          <a:p>
            <a:r>
              <a:rPr lang="en-US" dirty="0"/>
              <a:t>	String query = "SELECT * FROM Employee WHERE ID = "+ </a:t>
            </a:r>
            <a:r>
              <a:rPr lang="en-US" b="1" dirty="0" err="1">
                <a:solidFill>
                  <a:srgbClr val="FFC000"/>
                </a:solidFill>
              </a:rPr>
              <a:t>employeeId</a:t>
            </a:r>
            <a:r>
              <a:rPr lang="en-US" dirty="0"/>
              <a:t> +";";</a:t>
            </a:r>
          </a:p>
          <a:p>
            <a:r>
              <a:rPr lang="en-US" dirty="0"/>
              <a:t>	Statement </a:t>
            </a:r>
            <a:r>
              <a:rPr lang="en-US" dirty="0" err="1"/>
              <a:t>stmt</a:t>
            </a:r>
            <a:r>
              <a:rPr lang="en-US" dirty="0"/>
              <a:t> = </a:t>
            </a:r>
            <a:r>
              <a:rPr lang="en-US" dirty="0" err="1"/>
              <a:t>con.createStatement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= </a:t>
            </a:r>
            <a:r>
              <a:rPr lang="en-US" dirty="0" err="1"/>
              <a:t>stmt.executeQuery</a:t>
            </a:r>
            <a:r>
              <a:rPr lang="en-US" dirty="0"/>
              <a:t>(query);</a:t>
            </a:r>
            <a:endParaRPr lang="ca-ES" dirty="0"/>
          </a:p>
          <a:p>
            <a:endParaRPr lang="ca-ES" dirty="0"/>
          </a:p>
          <a:p>
            <a:endParaRPr lang="ca-ES" dirty="0"/>
          </a:p>
          <a:p>
            <a:r>
              <a:rPr lang="ca-ES" dirty="0"/>
              <a:t>	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A8040A2B-6134-46ED-AE1D-55F490EBD0A4}"/>
              </a:ext>
            </a:extLst>
          </p:cNvPr>
          <p:cNvSpPr txBox="1">
            <a:spLocks/>
          </p:cNvSpPr>
          <p:nvPr/>
        </p:nvSpPr>
        <p:spPr>
          <a:xfrm>
            <a:off x="430212" y="3923930"/>
            <a:ext cx="8272462" cy="5149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Ubuntu Mono"/>
                <a:ea typeface="+mn-ea"/>
                <a:cs typeface="Ubuntu Mon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dirty="0"/>
              <a:t>	//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err="1"/>
              <a:t>employeeId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 returns the register with ID 1</a:t>
            </a:r>
            <a:endParaRPr lang="ca-ES" dirty="0"/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EC1E969E-3CC7-4DC2-B979-91F812B74B78}"/>
              </a:ext>
            </a:extLst>
          </p:cNvPr>
          <p:cNvSpPr txBox="1">
            <a:spLocks/>
          </p:cNvSpPr>
          <p:nvPr/>
        </p:nvSpPr>
        <p:spPr>
          <a:xfrm>
            <a:off x="441326" y="4555472"/>
            <a:ext cx="8272462" cy="5149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Ubuntu Mono"/>
                <a:ea typeface="+mn-ea"/>
                <a:cs typeface="Ubuntu Mon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dirty="0"/>
              <a:t>	//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err="1"/>
              <a:t>employeeId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 OR 1=1 returns all employee registers</a:t>
            </a:r>
            <a:endParaRPr lang="ca-E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AF43E08-6BAE-4A88-8E8D-7C83B495C132}"/>
              </a:ext>
            </a:extLst>
          </p:cNvPr>
          <p:cNvSpPr/>
          <p:nvPr/>
        </p:nvSpPr>
        <p:spPr>
          <a:xfrm>
            <a:off x="6107615" y="4385090"/>
            <a:ext cx="1997697" cy="6776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/>
                </a:solidFill>
                <a:latin typeface="Roboto "/>
                <a:cs typeface="Roboto "/>
              </a:rPr>
              <a:t>SQL-</a:t>
            </a:r>
            <a:r>
              <a:rPr lang="es-ES" sz="1600" dirty="0" err="1">
                <a:solidFill>
                  <a:schemeClr val="bg1"/>
                </a:solidFill>
                <a:latin typeface="Roboto "/>
                <a:cs typeface="Roboto "/>
              </a:rPr>
              <a:t>injection</a:t>
            </a:r>
            <a:endParaRPr lang="es-ES" sz="1600" dirty="0">
              <a:solidFill>
                <a:schemeClr val="bg1"/>
              </a:solidFill>
              <a:latin typeface="Roboto "/>
              <a:cs typeface="Roboto "/>
            </a:endParaRPr>
          </a:p>
        </p:txBody>
      </p:sp>
    </p:spTree>
    <p:extLst>
      <p:ext uri="{BB962C8B-B14F-4D97-AF65-F5344CB8AC3E}">
        <p14:creationId xmlns:p14="http://schemas.microsoft.com/office/powerpoint/2010/main" val="4842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/>
              <a:t>Querying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params</a:t>
            </a:r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884415EB-6429-4FFB-9CEB-524557F17C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 err="1"/>
              <a:t>Bad</a:t>
            </a:r>
            <a:r>
              <a:rPr lang="es-ES" dirty="0"/>
              <a:t> </a:t>
            </a:r>
            <a:r>
              <a:rPr lang="es-ES" dirty="0" err="1"/>
              <a:t>practice</a:t>
            </a:r>
            <a:endParaRPr lang="ca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0F6AD245-15FC-47C2-BC31-418AD2732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System.out.print</a:t>
            </a:r>
            <a:r>
              <a:rPr lang="en-US" dirty="0"/>
              <a:t>("Enter user to search:");</a:t>
            </a:r>
          </a:p>
          <a:p>
            <a:r>
              <a:rPr lang="en-US" dirty="0"/>
              <a:t>	</a:t>
            </a:r>
            <a:r>
              <a:rPr lang="en-US" b="1" dirty="0" err="1">
                <a:solidFill>
                  <a:srgbClr val="FFC000"/>
                </a:solidFill>
              </a:rPr>
              <a:t>employeeId</a:t>
            </a:r>
            <a:r>
              <a:rPr lang="en-US" dirty="0"/>
              <a:t> = </a:t>
            </a:r>
            <a:r>
              <a:rPr lang="en-US" dirty="0" err="1"/>
              <a:t>in.readLine</a:t>
            </a:r>
            <a:r>
              <a:rPr lang="en-US" dirty="0"/>
              <a:t>();</a:t>
            </a:r>
          </a:p>
          <a:p>
            <a:r>
              <a:rPr lang="en-US" dirty="0"/>
              <a:t>	String query = "SELECT * FROM Employee WHERE ID = "+ </a:t>
            </a:r>
            <a:r>
              <a:rPr lang="en-US" b="1" dirty="0" err="1">
                <a:solidFill>
                  <a:srgbClr val="FFC000"/>
                </a:solidFill>
              </a:rPr>
              <a:t>employeeId</a:t>
            </a:r>
            <a:r>
              <a:rPr lang="en-US" dirty="0"/>
              <a:t> +";";</a:t>
            </a:r>
          </a:p>
          <a:p>
            <a:r>
              <a:rPr lang="en-US" dirty="0"/>
              <a:t>	Statement </a:t>
            </a:r>
            <a:r>
              <a:rPr lang="en-US" dirty="0" err="1"/>
              <a:t>stmt</a:t>
            </a:r>
            <a:r>
              <a:rPr lang="en-US" dirty="0"/>
              <a:t> = </a:t>
            </a:r>
            <a:r>
              <a:rPr lang="en-US" dirty="0" err="1"/>
              <a:t>con.createStatement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= </a:t>
            </a:r>
            <a:r>
              <a:rPr lang="en-US" dirty="0" err="1"/>
              <a:t>stmt.executeQuery</a:t>
            </a:r>
            <a:r>
              <a:rPr lang="en-US" dirty="0"/>
              <a:t>(query);</a:t>
            </a:r>
            <a:endParaRPr lang="ca-ES" dirty="0"/>
          </a:p>
          <a:p>
            <a:endParaRPr lang="ca-ES" dirty="0"/>
          </a:p>
          <a:p>
            <a:endParaRPr lang="ca-ES" dirty="0"/>
          </a:p>
          <a:p>
            <a:r>
              <a:rPr lang="ca-ES" dirty="0"/>
              <a:t>	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A8040A2B-6134-46ED-AE1D-55F490EBD0A4}"/>
              </a:ext>
            </a:extLst>
          </p:cNvPr>
          <p:cNvSpPr txBox="1">
            <a:spLocks/>
          </p:cNvSpPr>
          <p:nvPr/>
        </p:nvSpPr>
        <p:spPr>
          <a:xfrm>
            <a:off x="430212" y="3923930"/>
            <a:ext cx="8272462" cy="5149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Ubuntu Mono"/>
                <a:ea typeface="+mn-ea"/>
                <a:cs typeface="Ubuntu Mon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dirty="0"/>
              <a:t>	//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err="1"/>
              <a:t>employeeId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 returns the register with ID 1</a:t>
            </a:r>
            <a:endParaRPr lang="ca-ES" dirty="0"/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EC1E969E-3CC7-4DC2-B979-91F812B74B78}"/>
              </a:ext>
            </a:extLst>
          </p:cNvPr>
          <p:cNvSpPr txBox="1">
            <a:spLocks/>
          </p:cNvSpPr>
          <p:nvPr/>
        </p:nvSpPr>
        <p:spPr>
          <a:xfrm>
            <a:off x="441326" y="4555472"/>
            <a:ext cx="8272462" cy="5149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Ubuntu Mono"/>
                <a:ea typeface="+mn-ea"/>
                <a:cs typeface="Ubuntu Mon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dirty="0"/>
              <a:t>	//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err="1"/>
              <a:t>employeeId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 OR 1=1 returns all employee registers</a:t>
            </a:r>
            <a:endParaRPr lang="ca-E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AF43E08-6BAE-4A88-8E8D-7C83B495C132}"/>
              </a:ext>
            </a:extLst>
          </p:cNvPr>
          <p:cNvSpPr/>
          <p:nvPr/>
        </p:nvSpPr>
        <p:spPr>
          <a:xfrm>
            <a:off x="6107615" y="4385090"/>
            <a:ext cx="1997697" cy="67763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bg1"/>
                </a:solidFill>
                <a:latin typeface="Roboto "/>
                <a:cs typeface="Roboto "/>
              </a:rPr>
              <a:t>SQL-</a:t>
            </a:r>
            <a:r>
              <a:rPr lang="es-ES" sz="1600" dirty="0" err="1">
                <a:solidFill>
                  <a:schemeClr val="bg1"/>
                </a:solidFill>
                <a:latin typeface="Roboto "/>
                <a:cs typeface="Roboto "/>
              </a:rPr>
              <a:t>injection</a:t>
            </a:r>
            <a:endParaRPr lang="es-ES" sz="1600" dirty="0">
              <a:solidFill>
                <a:schemeClr val="bg1"/>
              </a:solidFill>
              <a:latin typeface="Roboto "/>
              <a:cs typeface="Roboto "/>
            </a:endParaRPr>
          </a:p>
        </p:txBody>
      </p:sp>
    </p:spTree>
    <p:extLst>
      <p:ext uri="{BB962C8B-B14F-4D97-AF65-F5344CB8AC3E}">
        <p14:creationId xmlns:p14="http://schemas.microsoft.com/office/powerpoint/2010/main" val="146789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Prevent</a:t>
            </a:r>
            <a:r>
              <a:rPr lang="es-ES" dirty="0"/>
              <a:t> SQL-</a:t>
            </a:r>
            <a:r>
              <a:rPr lang="es-ES" dirty="0" err="1"/>
              <a:t>Injection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034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2. </a:t>
            </a:r>
            <a:r>
              <a:rPr lang="es-ES" dirty="0" err="1"/>
              <a:t>Prevent</a:t>
            </a:r>
            <a:r>
              <a:rPr lang="es-ES" dirty="0"/>
              <a:t> SQL-</a:t>
            </a:r>
            <a:r>
              <a:rPr lang="es-ES" dirty="0" err="1"/>
              <a:t>Injection</a:t>
            </a:r>
            <a:endParaRPr lang="es-ES" dirty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131A73B2-0349-47C2-A5B3-1307FC035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Good </a:t>
            </a:r>
            <a:r>
              <a:rPr lang="es-ES" dirty="0" err="1"/>
              <a:t>practice</a:t>
            </a:r>
            <a:endParaRPr lang="ca-ES" dirty="0"/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88537224-8141-4F96-98A7-D76B6A00F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279" y="1852706"/>
            <a:ext cx="8272462" cy="3403451"/>
          </a:xfrm>
        </p:spPr>
        <p:txBody>
          <a:bodyPr/>
          <a:lstStyle/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System.out.print</a:t>
            </a:r>
            <a:r>
              <a:rPr lang="en-US" dirty="0"/>
              <a:t>("Enter user to search:");</a:t>
            </a:r>
          </a:p>
          <a:p>
            <a:r>
              <a:rPr lang="en-US" dirty="0"/>
              <a:t>	</a:t>
            </a:r>
            <a:r>
              <a:rPr lang="en-US" dirty="0" err="1"/>
              <a:t>employeeId</a:t>
            </a:r>
            <a:r>
              <a:rPr lang="en-US" dirty="0"/>
              <a:t> = </a:t>
            </a:r>
            <a:r>
              <a:rPr lang="en-US" dirty="0" err="1"/>
              <a:t>in.readLine</a:t>
            </a:r>
            <a:r>
              <a:rPr lang="en-US" dirty="0"/>
              <a:t>();</a:t>
            </a:r>
          </a:p>
          <a:p>
            <a:r>
              <a:rPr lang="en-US" dirty="0"/>
              <a:t> 	String query = "SELECT * FROM Employee WHERE Salary &gt; </a:t>
            </a:r>
            <a:r>
              <a:rPr lang="en-US" b="1" dirty="0">
                <a:solidFill>
                  <a:srgbClr val="F4C844"/>
                </a:solidFill>
              </a:rPr>
              <a:t>?</a:t>
            </a:r>
            <a:r>
              <a:rPr lang="en-US" dirty="0"/>
              <a:t>";</a:t>
            </a:r>
          </a:p>
          <a:p>
            <a:r>
              <a:rPr lang="en-US" dirty="0"/>
              <a:t>	</a:t>
            </a:r>
            <a:r>
              <a:rPr lang="en-US" b="1" dirty="0" err="1">
                <a:solidFill>
                  <a:srgbClr val="F4C844"/>
                </a:solidFill>
              </a:rPr>
              <a:t>PreparedStatement</a:t>
            </a:r>
            <a:r>
              <a:rPr lang="en-US" dirty="0"/>
              <a:t> </a:t>
            </a:r>
            <a:r>
              <a:rPr lang="en-US" dirty="0" err="1"/>
              <a:t>pStmt</a:t>
            </a:r>
            <a:r>
              <a:rPr lang="en-US" dirty="0"/>
              <a:t> = </a:t>
            </a:r>
            <a:r>
              <a:rPr lang="en-US" dirty="0" err="1"/>
              <a:t>con.</a:t>
            </a:r>
            <a:r>
              <a:rPr lang="en-US" b="1" dirty="0" err="1">
                <a:solidFill>
                  <a:srgbClr val="F4C844"/>
                </a:solidFill>
              </a:rPr>
              <a:t>prepareStatement</a:t>
            </a:r>
            <a:r>
              <a:rPr lang="en-US" dirty="0"/>
              <a:t>(query);</a:t>
            </a:r>
          </a:p>
          <a:p>
            <a:r>
              <a:rPr lang="en-US" dirty="0"/>
              <a:t>	</a:t>
            </a:r>
            <a:r>
              <a:rPr lang="en-US" dirty="0" err="1"/>
              <a:t>pStmt.</a:t>
            </a:r>
            <a:r>
              <a:rPr lang="en-US" b="1" dirty="0" err="1">
                <a:solidFill>
                  <a:srgbClr val="F4C844"/>
                </a:solidFill>
              </a:rPr>
              <a:t>setDouble</a:t>
            </a:r>
            <a:r>
              <a:rPr lang="en-US" dirty="0"/>
              <a:t>(1, </a:t>
            </a:r>
            <a:r>
              <a:rPr lang="en-US" dirty="0" err="1"/>
              <a:t>employeeId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= </a:t>
            </a:r>
            <a:r>
              <a:rPr lang="en-US" dirty="0" err="1"/>
              <a:t>stmt.executeQuery</a:t>
            </a:r>
            <a:r>
              <a:rPr lang="en-US" dirty="0"/>
              <a:t>();</a:t>
            </a:r>
            <a:endParaRPr lang="ca-ES" dirty="0"/>
          </a:p>
          <a:p>
            <a:endParaRPr lang="ca-ES" dirty="0"/>
          </a:p>
          <a:p>
            <a:endParaRPr lang="ca-ES" dirty="0"/>
          </a:p>
          <a:p>
            <a:r>
              <a:rPr lang="ca-E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3547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2. </a:t>
            </a:r>
            <a:r>
              <a:rPr lang="es-ES" dirty="0" err="1"/>
              <a:t>Prevent</a:t>
            </a:r>
            <a:r>
              <a:rPr lang="es-ES" dirty="0"/>
              <a:t> SQL-</a:t>
            </a:r>
            <a:r>
              <a:rPr lang="es-ES" dirty="0" err="1"/>
              <a:t>Injection</a:t>
            </a:r>
            <a:endParaRPr lang="es-ES" dirty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131A73B2-0349-47C2-A5B3-1307FC035E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Good </a:t>
            </a:r>
            <a:r>
              <a:rPr lang="es-ES" dirty="0" err="1"/>
              <a:t>practice</a:t>
            </a:r>
            <a:endParaRPr lang="ca-ES" dirty="0"/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88537224-8141-4F96-98A7-D76B6A00F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279" y="1852706"/>
            <a:ext cx="8272462" cy="3403451"/>
          </a:xfrm>
        </p:spPr>
        <p:txBody>
          <a:bodyPr/>
          <a:lstStyle/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  <a:r>
              <a:rPr lang="en-US" dirty="0" err="1"/>
              <a:t>System.out.print</a:t>
            </a:r>
            <a:r>
              <a:rPr lang="en-US" dirty="0"/>
              <a:t>("Enter user to search:");</a:t>
            </a:r>
          </a:p>
          <a:p>
            <a:r>
              <a:rPr lang="en-US" dirty="0"/>
              <a:t>	</a:t>
            </a:r>
            <a:r>
              <a:rPr lang="en-US" dirty="0" err="1"/>
              <a:t>employeeId</a:t>
            </a:r>
            <a:r>
              <a:rPr lang="en-US" dirty="0"/>
              <a:t> = </a:t>
            </a:r>
            <a:r>
              <a:rPr lang="en-US" dirty="0" err="1"/>
              <a:t>in.readLine</a:t>
            </a:r>
            <a:r>
              <a:rPr lang="en-US" dirty="0"/>
              <a:t>();</a:t>
            </a:r>
          </a:p>
          <a:p>
            <a:r>
              <a:rPr lang="en-US" dirty="0"/>
              <a:t> 	String query = "SELECT * FROM Employee WHERE Salary &gt; </a:t>
            </a:r>
            <a:r>
              <a:rPr lang="en-US" b="1" dirty="0">
                <a:solidFill>
                  <a:srgbClr val="F4C844"/>
                </a:solidFill>
              </a:rPr>
              <a:t>?</a:t>
            </a:r>
            <a:r>
              <a:rPr lang="en-US" dirty="0"/>
              <a:t>";</a:t>
            </a:r>
          </a:p>
          <a:p>
            <a:r>
              <a:rPr lang="en-US" dirty="0"/>
              <a:t>	</a:t>
            </a:r>
            <a:r>
              <a:rPr lang="en-US" b="1" dirty="0" err="1">
                <a:solidFill>
                  <a:srgbClr val="F4C844"/>
                </a:solidFill>
              </a:rPr>
              <a:t>PreparedStatement</a:t>
            </a:r>
            <a:r>
              <a:rPr lang="en-US" dirty="0"/>
              <a:t> </a:t>
            </a:r>
            <a:r>
              <a:rPr lang="en-US" dirty="0" err="1"/>
              <a:t>pStmt</a:t>
            </a:r>
            <a:r>
              <a:rPr lang="en-US" dirty="0"/>
              <a:t> = </a:t>
            </a:r>
            <a:r>
              <a:rPr lang="en-US" dirty="0" err="1"/>
              <a:t>con.</a:t>
            </a:r>
            <a:r>
              <a:rPr lang="en-US" b="1" dirty="0" err="1">
                <a:solidFill>
                  <a:srgbClr val="F4C844"/>
                </a:solidFill>
              </a:rPr>
              <a:t>prepareStatement</a:t>
            </a:r>
            <a:r>
              <a:rPr lang="en-US" dirty="0"/>
              <a:t>(query);</a:t>
            </a:r>
          </a:p>
          <a:p>
            <a:r>
              <a:rPr lang="en-US" dirty="0"/>
              <a:t>	</a:t>
            </a:r>
            <a:r>
              <a:rPr lang="en-US" dirty="0" err="1"/>
              <a:t>pStmt.</a:t>
            </a:r>
            <a:r>
              <a:rPr lang="en-US" b="1" dirty="0" err="1">
                <a:solidFill>
                  <a:srgbClr val="F4C844"/>
                </a:solidFill>
              </a:rPr>
              <a:t>setDouble</a:t>
            </a:r>
            <a:r>
              <a:rPr lang="en-US" dirty="0"/>
              <a:t>(1, </a:t>
            </a:r>
            <a:r>
              <a:rPr lang="en-US" dirty="0" err="1"/>
              <a:t>employeeId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ResultSet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= </a:t>
            </a:r>
            <a:r>
              <a:rPr lang="en-US" dirty="0" err="1"/>
              <a:t>stmt.executeQuery</a:t>
            </a:r>
            <a:r>
              <a:rPr lang="en-US" dirty="0"/>
              <a:t>();</a:t>
            </a:r>
            <a:endParaRPr lang="ca-ES" dirty="0"/>
          </a:p>
          <a:p>
            <a:endParaRPr lang="ca-ES" dirty="0"/>
          </a:p>
          <a:p>
            <a:endParaRPr lang="ca-ES" dirty="0"/>
          </a:p>
          <a:p>
            <a:r>
              <a:rPr lang="ca-ES" dirty="0"/>
              <a:t>	</a:t>
            </a:r>
          </a:p>
        </p:txBody>
      </p:sp>
      <p:sp>
        <p:nvSpPr>
          <p:cNvPr id="5" name="Marcador de texto 10">
            <a:extLst>
              <a:ext uri="{FF2B5EF4-FFF2-40B4-BE49-F238E27FC236}">
                <a16:creationId xmlns:a16="http://schemas.microsoft.com/office/drawing/2014/main" id="{9E24C657-AC42-4D02-9F84-C1694777FBA8}"/>
              </a:ext>
            </a:extLst>
          </p:cNvPr>
          <p:cNvSpPr txBox="1">
            <a:spLocks/>
          </p:cNvSpPr>
          <p:nvPr/>
        </p:nvSpPr>
        <p:spPr>
          <a:xfrm>
            <a:off x="430212" y="3923930"/>
            <a:ext cx="8272462" cy="5149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Ubuntu Mono"/>
                <a:ea typeface="+mn-ea"/>
                <a:cs typeface="Ubuntu Mon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dirty="0"/>
              <a:t>	//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err="1"/>
              <a:t>employeeId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 returns the register with ID 1</a:t>
            </a:r>
            <a:endParaRPr lang="ca-ES" dirty="0"/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1385699D-FC8C-4684-80D1-CDC9581192B6}"/>
              </a:ext>
            </a:extLst>
          </p:cNvPr>
          <p:cNvSpPr txBox="1">
            <a:spLocks/>
          </p:cNvSpPr>
          <p:nvPr/>
        </p:nvSpPr>
        <p:spPr>
          <a:xfrm>
            <a:off x="441326" y="4555472"/>
            <a:ext cx="8272462" cy="5149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Ubuntu Mono"/>
                <a:ea typeface="+mn-ea"/>
                <a:cs typeface="Ubuntu Mon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dirty="0"/>
              <a:t>	//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 err="1"/>
              <a:t>employeeId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 OR 1=1 gets a </a:t>
            </a:r>
            <a:r>
              <a:rPr lang="en-US" b="1" dirty="0" err="1"/>
              <a:t>NumberFormatException</a:t>
            </a:r>
            <a:r>
              <a:rPr lang="en-US" b="1" dirty="0"/>
              <a:t>:</a:t>
            </a:r>
            <a:endParaRPr lang="ca-ES" b="1" dirty="0"/>
          </a:p>
        </p:txBody>
      </p:sp>
    </p:spTree>
    <p:extLst>
      <p:ext uri="{BB962C8B-B14F-4D97-AF65-F5344CB8AC3E}">
        <p14:creationId xmlns:p14="http://schemas.microsoft.com/office/powerpoint/2010/main" val="38746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A1FE075-2B7E-4921-B413-A7144AAF7484}"/>
              </a:ext>
            </a:extLst>
          </p:cNvPr>
          <p:cNvSpPr txBox="1"/>
          <p:nvPr/>
        </p:nvSpPr>
        <p:spPr>
          <a:xfrm>
            <a:off x="164124" y="2506183"/>
            <a:ext cx="533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"/>
              </a:rPr>
              <a:t>“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"/>
              </a:rPr>
              <a:t>A word after a word after a word is power.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"/>
              </a:rPr>
              <a:t>.“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C489749-8DA5-480F-8F2D-7D7A6FB8A12B}"/>
              </a:ext>
            </a:extLst>
          </p:cNvPr>
          <p:cNvSpPr/>
          <p:nvPr/>
        </p:nvSpPr>
        <p:spPr>
          <a:xfrm>
            <a:off x="595142" y="2875515"/>
            <a:ext cx="490298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 Light"/>
                <a:cs typeface="Roboto Light"/>
              </a:rPr>
              <a:t>Margaret Atwood</a:t>
            </a:r>
          </a:p>
        </p:txBody>
      </p:sp>
    </p:spTree>
    <p:extLst>
      <p:ext uri="{BB962C8B-B14F-4D97-AF65-F5344CB8AC3E}">
        <p14:creationId xmlns:p14="http://schemas.microsoft.com/office/powerpoint/2010/main" val="7418525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2|1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DFB546BF9A9A4B8ED0AC7B94B2CFD7" ma:contentTypeVersion="18" ma:contentTypeDescription="Crear nuevo documento." ma:contentTypeScope="" ma:versionID="c10d9327d6507f1c3b99ecbf42007fc8">
  <xsd:schema xmlns:xsd="http://www.w3.org/2001/XMLSchema" xmlns:xs="http://www.w3.org/2001/XMLSchema" xmlns:p="http://schemas.microsoft.com/office/2006/metadata/properties" xmlns:ns2="7ab8710d-5ebb-410d-896b-76cf8cf7948a" xmlns:ns3="604d14db-bcfc-4ffe-a253-bdc5ee9ebe55" targetNamespace="http://schemas.microsoft.com/office/2006/metadata/properties" ma:root="true" ma:fieldsID="dd7252fbe12124f648497bd1cf8f9ab0" ns2:_="" ns3:_="">
    <xsd:import namespace="7ab8710d-5ebb-410d-896b-76cf8cf7948a"/>
    <xsd:import namespace="604d14db-bcfc-4ffe-a253-bdc5ee9ebe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b8710d-5ebb-410d-896b-76cf8cf794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Etiquetas de imagen" ma:readOnly="false" ma:fieldId="{5cf76f15-5ced-4ddc-b409-7134ff3c332f}" ma:taxonomyMulti="true" ma:sspId="78bd36f6-8039-46a9-a91c-67d3ca9907b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d14db-bcfc-4ffe-a253-bdc5ee9ebe5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2de1cf3c-574f-4501-8bc0-564bbd35c496}" ma:internalName="TaxCatchAll" ma:showField="CatchAllData" ma:web="604d14db-bcfc-4ffe-a253-bdc5ee9ebe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ab8710d-5ebb-410d-896b-76cf8cf7948a">
      <Terms xmlns="http://schemas.microsoft.com/office/infopath/2007/PartnerControls"/>
    </lcf76f155ced4ddcb4097134ff3c332f>
    <TaxCatchAll xmlns="604d14db-bcfc-4ffe-a253-bdc5ee9ebe55" xsi:nil="true"/>
  </documentManagement>
</p:properties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5ED5A8-015D-49A6-8B10-53438F2B320A}"/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9826464-2836-45bb-a353-b8ea31c76912"/>
    <ds:schemaRef ds:uri="http://schemas.microsoft.com/office/2006/documentManagement/types"/>
    <ds:schemaRef ds:uri="e89e2614-21ea-4c4c-ba10-359e23a94676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16889</TotalTime>
  <Words>759</Words>
  <Application>Microsoft Office PowerPoint</Application>
  <PresentationFormat>Presentación en pantalla (16:10)</PresentationFormat>
  <Paragraphs>106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Roboto</vt:lpstr>
      <vt:lpstr>Roboto </vt:lpstr>
      <vt:lpstr>Roboto Light</vt:lpstr>
      <vt:lpstr>Ubuntu Mono</vt:lpstr>
      <vt:lpstr>Office Theme</vt:lpstr>
      <vt:lpstr>Prepared Statements</vt:lpstr>
      <vt:lpstr>Querying with params</vt:lpstr>
      <vt:lpstr>Presentación de PowerPoint</vt:lpstr>
      <vt:lpstr>Presentación de PowerPoint</vt:lpstr>
      <vt:lpstr>Presentación de PowerPoint</vt:lpstr>
      <vt:lpstr>Prevent SQL-Injection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Gerard Torrents</cp:lastModifiedBy>
  <cp:revision>829</cp:revision>
  <dcterms:created xsi:type="dcterms:W3CDTF">2010-04-12T23:12:02Z</dcterms:created>
  <dcterms:modified xsi:type="dcterms:W3CDTF">2019-12-10T15:00:46Z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0x01010012DFB546BF9A9A4B8ED0AC7B94B2CFD7</vt:lpwstr>
  </property>
</Properties>
</file>