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62" r:id="rId4"/>
    <p:sldId id="261" r:id="rId5"/>
    <p:sldId id="263" r:id="rId6"/>
    <p:sldId id="264" r:id="rId7"/>
    <p:sldId id="267" r:id="rId8"/>
    <p:sldId id="266" r:id="rId9"/>
    <p:sldId id="268" r:id="rId10"/>
    <p:sldId id="265" r:id="rId11"/>
    <p:sldId id="269" r:id="rId12"/>
    <p:sldId id="272" r:id="rId13"/>
    <p:sldId id="273" r:id="rId14"/>
    <p:sldId id="258" r:id="rId15"/>
    <p:sldId id="270" r:id="rId16"/>
    <p:sldId id="271" r:id="rId17"/>
    <p:sldId id="257" r:id="rId18"/>
    <p:sldId id="259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23E84-9AD9-4E99-9969-86193DEEB7A5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DA141-A09E-47C4-B880-19BAA3A34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6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DA141-A09E-47C4-B880-19BAA3A34550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86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97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6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87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426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04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64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74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99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8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09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A45F-F884-4D2F-8E9D-ECBAD8E3B6B4}" type="datetimeFigureOut">
              <a:rPr lang="es-MX" smtClean="0"/>
              <a:t>28/10/2013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1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3600399"/>
          </a:xfrm>
        </p:spPr>
        <p:txBody>
          <a:bodyPr>
            <a:normAutofit/>
          </a:bodyPr>
          <a:lstStyle/>
          <a:p>
            <a:r>
              <a:rPr lang="es-MX" dirty="0" smtClean="0"/>
              <a:t>Uso de Tecnologías Semánticas para la Integración</a:t>
            </a:r>
            <a:br>
              <a:rPr lang="es-MX" dirty="0" smtClean="0"/>
            </a:br>
            <a:r>
              <a:rPr lang="es-MX" dirty="0" smtClean="0"/>
              <a:t>de Recursos de Información en una Memoria</a:t>
            </a:r>
            <a:br>
              <a:rPr lang="es-MX" dirty="0" smtClean="0"/>
            </a:br>
            <a:r>
              <a:rPr lang="es-MX" dirty="0" smtClean="0"/>
              <a:t>Corporativa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Erik </a:t>
            </a:r>
            <a:r>
              <a:rPr lang="es-MX" smtClean="0"/>
              <a:t>Alarcón Zamora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079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Integración Semántica de Recursos en una MC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Si </a:t>
            </a:r>
            <a:r>
              <a:rPr lang="es-MX" dirty="0"/>
              <a:t>esta integración se hace mediante el uso de herramientas, estándares, metodologías </a:t>
            </a:r>
            <a:r>
              <a:rPr lang="es-MX" dirty="0" smtClean="0"/>
              <a:t>y aplicaciones </a:t>
            </a:r>
            <a:r>
              <a:rPr lang="es-MX" dirty="0"/>
              <a:t>pertenecientes a las tecnologías semánticas, entonces, se dice que ésta es </a:t>
            </a:r>
            <a:r>
              <a:rPr lang="es-MX" dirty="0" smtClean="0"/>
              <a:t>una integración </a:t>
            </a:r>
            <a:r>
              <a:rPr lang="es-MX" dirty="0"/>
              <a:t>semántica de los </a:t>
            </a:r>
            <a:r>
              <a:rPr lang="es-MX" dirty="0" smtClean="0"/>
              <a:t>recursos</a:t>
            </a:r>
          </a:p>
          <a:p>
            <a:r>
              <a:rPr lang="es-MX" dirty="0"/>
              <a:t>La Integración Semántica de Recursos (ISR) es el proceso de búsqueda y recuperación significativa de información existente en los recursos de información (objetos físicos o digitales, conceptuales</a:t>
            </a:r>
            <a:r>
              <a:rPr lang="es-MX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623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Razones </a:t>
            </a:r>
            <a:r>
              <a:rPr lang="es-MX" dirty="0"/>
              <a:t>de </a:t>
            </a:r>
            <a:r>
              <a:rPr lang="es-MX" dirty="0" smtClean="0"/>
              <a:t>la ISR en </a:t>
            </a:r>
            <a:r>
              <a:rPr lang="es-MX" dirty="0"/>
              <a:t>una </a:t>
            </a:r>
            <a:r>
              <a:rPr lang="es-MX" dirty="0" smtClean="0"/>
              <a:t>MC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1) solucionar </a:t>
            </a:r>
            <a:r>
              <a:rPr lang="es-MX" dirty="0"/>
              <a:t>la </a:t>
            </a:r>
            <a:r>
              <a:rPr lang="es-MX" dirty="0" smtClean="0"/>
              <a:t>heterogeneidad de </a:t>
            </a:r>
            <a:r>
              <a:rPr lang="es-MX" dirty="0"/>
              <a:t>los recursos y la ambigüedad de la información en una memoria corporativa </a:t>
            </a:r>
          </a:p>
          <a:p>
            <a:r>
              <a:rPr lang="es-MX" dirty="0" smtClean="0"/>
              <a:t>2</a:t>
            </a:r>
            <a:r>
              <a:rPr lang="es-MX" dirty="0"/>
              <a:t>) </a:t>
            </a:r>
            <a:r>
              <a:rPr lang="es-MX" dirty="0" smtClean="0"/>
              <a:t>adaptar el </a:t>
            </a:r>
            <a:r>
              <a:rPr lang="es-MX" dirty="0"/>
              <a:t>conocimiento cambiante o explosivo en los </a:t>
            </a:r>
            <a:r>
              <a:rPr lang="es-MX" dirty="0" smtClean="0"/>
              <a:t>recursos</a:t>
            </a:r>
          </a:p>
          <a:p>
            <a:r>
              <a:rPr lang="es-MX" dirty="0" smtClean="0"/>
              <a:t>3</a:t>
            </a:r>
            <a:r>
              <a:rPr lang="es-MX" dirty="0"/>
              <a:t>) extender y mantener un </a:t>
            </a:r>
            <a:r>
              <a:rPr lang="es-MX" dirty="0" smtClean="0"/>
              <a:t>modelo (representación</a:t>
            </a:r>
            <a:r>
              <a:rPr lang="es-MX" dirty="0"/>
              <a:t>) del </a:t>
            </a:r>
            <a:r>
              <a:rPr lang="es-MX" dirty="0" smtClean="0"/>
              <a:t>conocimiento,</a:t>
            </a:r>
          </a:p>
          <a:p>
            <a:r>
              <a:rPr lang="es-MX" dirty="0" smtClean="0"/>
              <a:t>4</a:t>
            </a:r>
            <a:r>
              <a:rPr lang="es-MX" dirty="0"/>
              <a:t>) permitir consultas específicas a partir de las características y relaciones de los </a:t>
            </a:r>
            <a:r>
              <a:rPr lang="es-MX" dirty="0" smtClean="0"/>
              <a:t>recursos,</a:t>
            </a:r>
          </a:p>
          <a:p>
            <a:r>
              <a:rPr lang="es-MX" dirty="0" smtClean="0"/>
              <a:t>5</a:t>
            </a:r>
            <a:r>
              <a:rPr lang="es-MX" dirty="0"/>
              <a:t>) recuperar información significativa de los recursos</a:t>
            </a:r>
          </a:p>
          <a:p>
            <a:r>
              <a:rPr lang="es-MX" dirty="0"/>
              <a:t>para que respondan las preguntas de las personas adscritas en la organización </a:t>
            </a:r>
            <a:endParaRPr lang="es-MX" dirty="0" smtClean="0"/>
          </a:p>
          <a:p>
            <a:r>
              <a:rPr lang="es-MX" dirty="0" smtClean="0"/>
              <a:t>6</a:t>
            </a:r>
            <a:r>
              <a:rPr lang="es-MX" dirty="0"/>
              <a:t>) </a:t>
            </a:r>
            <a:r>
              <a:rPr lang="es-MX" dirty="0" smtClean="0"/>
              <a:t>emplear herramientas</a:t>
            </a:r>
            <a:r>
              <a:rPr lang="es-MX" dirty="0"/>
              <a:t>, aplicaciones, vocabularios y formatos estándar.</a:t>
            </a:r>
          </a:p>
        </p:txBody>
      </p:sp>
    </p:spTree>
    <p:extLst>
      <p:ext uri="{BB962C8B-B14F-4D97-AF65-F5344CB8AC3E}">
        <p14:creationId xmlns:p14="http://schemas.microsoft.com/office/powerpoint/2010/main" val="281225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Ontología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Una ontología es una especificación formal y explícita </a:t>
            </a:r>
            <a:r>
              <a:rPr lang="es-MX" dirty="0" smtClean="0"/>
              <a:t>de una </a:t>
            </a:r>
            <a:r>
              <a:rPr lang="es-MX" dirty="0"/>
              <a:t>conceptualización compartida [18</a:t>
            </a:r>
            <a:r>
              <a:rPr lang="es-MX" dirty="0" smtClean="0"/>
              <a:t>].</a:t>
            </a:r>
          </a:p>
          <a:p>
            <a:r>
              <a:rPr lang="es-MX" dirty="0"/>
              <a:t>La finalidad de una ontología de un área investigación es permitir encontrar información pertinente sobre temas especializados para los grupos de investigación . De esta manera</a:t>
            </a:r>
            <a:r>
              <a:rPr lang="es-MX" dirty="0" smtClean="0"/>
              <a:t>, estas </a:t>
            </a:r>
            <a:r>
              <a:rPr lang="es-MX" dirty="0"/>
              <a:t>personas en vez de dedicar tiempo en la búsqueda, mejor pasen más tiempo en </a:t>
            </a:r>
            <a:r>
              <a:rPr lang="es-MX" dirty="0" smtClean="0"/>
              <a:t>realizar sus </a:t>
            </a:r>
            <a:r>
              <a:rPr lang="es-MX" dirty="0"/>
              <a:t>actividades de investigación.</a:t>
            </a:r>
          </a:p>
        </p:txBody>
      </p:sp>
    </p:spTree>
    <p:extLst>
      <p:ext uri="{BB962C8B-B14F-4D97-AF65-F5344CB8AC3E}">
        <p14:creationId xmlns:p14="http://schemas.microsoft.com/office/powerpoint/2010/main" val="149754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Principales </a:t>
            </a:r>
            <a:r>
              <a:rPr lang="es-MX" dirty="0"/>
              <a:t>objetivos en el uso de una ontología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1</a:t>
            </a:r>
            <a:r>
              <a:rPr lang="es-MX" dirty="0"/>
              <a:t>) La construcción de </a:t>
            </a:r>
            <a:r>
              <a:rPr lang="es-MX" dirty="0" smtClean="0"/>
              <a:t>un vocabulario </a:t>
            </a:r>
            <a:r>
              <a:rPr lang="es-MX" dirty="0"/>
              <a:t>conceptual formal y consensuado para un dominio dado . </a:t>
            </a:r>
            <a:endParaRPr lang="es-MX" dirty="0" smtClean="0"/>
          </a:p>
          <a:p>
            <a:r>
              <a:rPr lang="es-MX" dirty="0" smtClean="0"/>
              <a:t>2</a:t>
            </a:r>
            <a:r>
              <a:rPr lang="es-MX" dirty="0"/>
              <a:t>) Un conjunto de </a:t>
            </a:r>
            <a:r>
              <a:rPr lang="es-MX" dirty="0" smtClean="0"/>
              <a:t>reglas para </a:t>
            </a:r>
            <a:r>
              <a:rPr lang="es-MX" dirty="0"/>
              <a:t>combinar los conceptos y relaciones, de esta manera, componer expresiones </a:t>
            </a:r>
            <a:r>
              <a:rPr lang="es-MX" dirty="0" smtClean="0"/>
              <a:t>complejas en </a:t>
            </a:r>
            <a:r>
              <a:rPr lang="es-MX" dirty="0"/>
              <a:t>el </a:t>
            </a:r>
            <a:r>
              <a:rPr lang="es-MX" dirty="0" smtClean="0"/>
              <a:t>vocabulario.</a:t>
            </a:r>
          </a:p>
          <a:p>
            <a:r>
              <a:rPr lang="es-MX" dirty="0" smtClean="0"/>
              <a:t>3</a:t>
            </a:r>
            <a:r>
              <a:rPr lang="es-MX" dirty="0"/>
              <a:t>) Un vocabulario para construir descripciones y comunicar hechos. </a:t>
            </a:r>
            <a:endParaRPr lang="es-MX" dirty="0" smtClean="0"/>
          </a:p>
          <a:p>
            <a:r>
              <a:rPr lang="es-MX" dirty="0" smtClean="0"/>
              <a:t>4) Personas </a:t>
            </a:r>
            <a:r>
              <a:rPr lang="es-MX" dirty="0"/>
              <a:t>y procesos automáticos interpreten sin ambigüedad el conocimiento y </a:t>
            </a:r>
            <a:r>
              <a:rPr lang="es-MX" dirty="0" smtClean="0"/>
              <a:t>vocabulario de </a:t>
            </a:r>
            <a:r>
              <a:rPr lang="es-MX" dirty="0"/>
              <a:t>un dominio </a:t>
            </a:r>
            <a:r>
              <a:rPr lang="es-MX" dirty="0" smtClean="0"/>
              <a:t>dado.</a:t>
            </a:r>
          </a:p>
          <a:p>
            <a:r>
              <a:rPr lang="es-MX" dirty="0" smtClean="0"/>
              <a:t>5</a:t>
            </a:r>
            <a:r>
              <a:rPr lang="es-MX" dirty="0"/>
              <a:t>) Personas y procesos intercambien y reutilicen el conocimiento para</a:t>
            </a:r>
          </a:p>
          <a:p>
            <a:r>
              <a:rPr lang="es-MX" dirty="0"/>
              <a:t>diferentes </a:t>
            </a:r>
            <a:r>
              <a:rPr lang="es-MX" dirty="0" smtClean="0"/>
              <a:t>propósitos.</a:t>
            </a:r>
          </a:p>
          <a:p>
            <a:r>
              <a:rPr lang="es-MX" dirty="0" smtClean="0"/>
              <a:t>6</a:t>
            </a:r>
            <a:r>
              <a:rPr lang="es-MX" dirty="0"/>
              <a:t>) La inferencia de información a partir de un programa especializado</a:t>
            </a:r>
          </a:p>
          <a:p>
            <a:r>
              <a:rPr lang="es-MX" dirty="0"/>
              <a:t>(razonador) y los hechos en una </a:t>
            </a:r>
            <a:r>
              <a:rPr lang="es-MX" dirty="0" smtClean="0"/>
              <a:t>ontología.</a:t>
            </a:r>
          </a:p>
          <a:p>
            <a:r>
              <a:rPr lang="es-MX" dirty="0" smtClean="0"/>
              <a:t>7) </a:t>
            </a:r>
            <a:r>
              <a:rPr lang="es-MX" dirty="0"/>
              <a:t>Personas y procesos consulten </a:t>
            </a:r>
            <a:r>
              <a:rPr lang="es-MX" dirty="0" smtClean="0"/>
              <a:t>información mediante </a:t>
            </a:r>
            <a:r>
              <a:rPr lang="es-MX" dirty="0"/>
              <a:t>motores de búsqueda y razonadores</a:t>
            </a:r>
          </a:p>
        </p:txBody>
      </p:sp>
    </p:spTree>
    <p:extLst>
      <p:ext uri="{BB962C8B-B14F-4D97-AF65-F5344CB8AC3E}">
        <p14:creationId xmlns:p14="http://schemas.microsoft.com/office/powerpoint/2010/main" val="11910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Principales usuarios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principales </a:t>
            </a:r>
            <a:r>
              <a:rPr lang="es-MX" dirty="0"/>
              <a:t>usuarios en la integración son los profesores-investigadores del núcleo </a:t>
            </a:r>
            <a:r>
              <a:rPr lang="es-MX" dirty="0" smtClean="0"/>
              <a:t>del área </a:t>
            </a:r>
            <a:r>
              <a:rPr lang="es-MX" dirty="0"/>
              <a:t>de Redes y Telecomunicaciones, así como los estudiantes que realizan algún </a:t>
            </a:r>
            <a:r>
              <a:rPr lang="es-MX" dirty="0" smtClean="0"/>
              <a:t>proyecto o </a:t>
            </a:r>
            <a:r>
              <a:rPr lang="es-MX" dirty="0"/>
              <a:t>servicios social y están a cargo de profesor del núcleo.</a:t>
            </a:r>
          </a:p>
        </p:txBody>
      </p:sp>
    </p:spTree>
    <p:extLst>
      <p:ext uri="{BB962C8B-B14F-4D97-AF65-F5344CB8AC3E}">
        <p14:creationId xmlns:p14="http://schemas.microsoft.com/office/powerpoint/2010/main" val="361232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 p. ISR en MC de </a:t>
            </a:r>
            <a:r>
              <a:rPr lang="es-MX" dirty="0" err="1" smtClean="0"/>
              <a:t>RyT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Representación del conocimiento en los recursos: consiste en modelar el conocimiento explícito de los recursos en un formato </a:t>
            </a:r>
            <a:r>
              <a:rPr lang="es-MX" dirty="0" smtClean="0"/>
              <a:t>estándar</a:t>
            </a:r>
          </a:p>
          <a:p>
            <a:r>
              <a:rPr lang="es-MX" dirty="0"/>
              <a:t>Explotación del conocimiento sobre los recursos: consiste en emplear reglas de inferencia para explotar el conocimiento implícito</a:t>
            </a:r>
            <a:r>
              <a:rPr lang="es-MX" dirty="0" smtClean="0"/>
              <a:t>.</a:t>
            </a:r>
          </a:p>
          <a:p>
            <a:r>
              <a:rPr lang="es-MX" dirty="0"/>
              <a:t>Consulta de información sobre los recursos: consiste en interrogar al modelo de conocimiento a partir de una pregunta de un usuario y responder con información sobre los recursos</a:t>
            </a:r>
            <a:r>
              <a:rPr lang="es-MX" dirty="0" smtClean="0"/>
              <a:t>.</a:t>
            </a:r>
          </a:p>
          <a:p>
            <a:r>
              <a:rPr lang="es-MX" dirty="0"/>
              <a:t>La primera y segunda etapa consisten en la construcción del modelo semántico, </a:t>
            </a:r>
            <a:r>
              <a:rPr lang="es-MX" dirty="0" smtClean="0"/>
              <a:t>mientras la </a:t>
            </a:r>
            <a:r>
              <a:rPr lang="es-MX" dirty="0"/>
              <a:t>tercera etapa consiste en la consulta de información en este modelo.</a:t>
            </a:r>
          </a:p>
        </p:txBody>
      </p:sp>
    </p:spTree>
    <p:extLst>
      <p:ext uri="{BB962C8B-B14F-4D97-AF65-F5344CB8AC3E}">
        <p14:creationId xmlns:p14="http://schemas.microsoft.com/office/powerpoint/2010/main" val="306286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Cartografía de Competencias: consiste en la búsqueda y recuperación de información </a:t>
            </a:r>
            <a:r>
              <a:rPr lang="es-MX" dirty="0" smtClean="0"/>
              <a:t>significativa de </a:t>
            </a:r>
            <a:r>
              <a:rPr lang="es-MX" dirty="0"/>
              <a:t>las personas, a partir de las características personales y profesionales de las mismas</a:t>
            </a:r>
            <a:r>
              <a:rPr lang="es-MX" dirty="0" smtClean="0"/>
              <a:t>.</a:t>
            </a:r>
          </a:p>
          <a:p>
            <a:r>
              <a:rPr lang="es-MX" dirty="0"/>
              <a:t>Búsqueda de Recursos Digitales: consiste en la búsqueda y recuperación de información significativa </a:t>
            </a:r>
            <a:r>
              <a:rPr lang="es-MX" dirty="0" smtClean="0"/>
              <a:t>de los </a:t>
            </a:r>
            <a:r>
              <a:rPr lang="es-MX" dirty="0"/>
              <a:t>documentos y archivos multimedia a partir </a:t>
            </a:r>
            <a:r>
              <a:rPr lang="es-MX" dirty="0" smtClean="0"/>
              <a:t>del contenido </a:t>
            </a:r>
            <a:r>
              <a:rPr lang="es-MX" dirty="0"/>
              <a:t>de los mismos</a:t>
            </a:r>
            <a:r>
              <a:rPr lang="es-MX" dirty="0" smtClean="0"/>
              <a:t>.</a:t>
            </a:r>
          </a:p>
          <a:p>
            <a:r>
              <a:rPr lang="es-MX" dirty="0"/>
              <a:t>En concreto, los casos de uso </a:t>
            </a:r>
            <a:r>
              <a:rPr lang="es-MX" dirty="0" smtClean="0"/>
              <a:t>permiten encontrar</a:t>
            </a:r>
            <a:r>
              <a:rPr lang="es-MX" dirty="0"/>
              <a:t>: 1) qué características y relaciones son significativas, 2) qué reglas de </a:t>
            </a:r>
            <a:r>
              <a:rPr lang="es-MX" dirty="0" smtClean="0"/>
              <a:t>inferencia son </a:t>
            </a:r>
            <a:r>
              <a:rPr lang="es-MX" dirty="0"/>
              <a:t>necesarias y 3) cuáles consultas son importantes.</a:t>
            </a:r>
          </a:p>
        </p:txBody>
      </p:sp>
    </p:spTree>
    <p:extLst>
      <p:ext uri="{BB962C8B-B14F-4D97-AF65-F5344CB8AC3E}">
        <p14:creationId xmlns:p14="http://schemas.microsoft.com/office/powerpoint/2010/main" val="105727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Ontologías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/>
              <a:t>Estos dos </a:t>
            </a:r>
            <a:r>
              <a:rPr lang="es-MX" dirty="0" smtClean="0"/>
              <a:t>casos </a:t>
            </a:r>
            <a:r>
              <a:rPr lang="es-MX" dirty="0"/>
              <a:t>de </a:t>
            </a:r>
            <a:r>
              <a:rPr lang="es-MX" dirty="0" smtClean="0"/>
              <a:t>uso </a:t>
            </a:r>
            <a:r>
              <a:rPr lang="es-MX" dirty="0"/>
              <a:t>son independientes entre ellos, por tal razón, cada uno debe tener una respectiva ontología. La ontología de la cartografía de competencias modela el conocimiento explícito e implícito de los recursos persona, con base en las características personales y profesionales de éstos. Mientras, la ontología de los recursos digitales modela el conocimiento explícito e implícito en éstos, con fines recuperación de la información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En ambos casos de uso, un aspecto importante es que tanto personas como recursos digitales se vinculan con los temas del área de Redes y Telecomunicaciones(</a:t>
            </a:r>
            <a:r>
              <a:rPr lang="es-MX" dirty="0" err="1"/>
              <a:t>RyT</a:t>
            </a:r>
            <a:r>
              <a:rPr lang="es-MX" dirty="0"/>
              <a:t>).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</a:rPr>
              <a:t>Dibujo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8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Dibujo de la arquitectura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31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Representación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Describir los recursos a partir de las características significativas y relaciones de los mismos.</a:t>
            </a:r>
          </a:p>
          <a:p>
            <a:r>
              <a:rPr lang="es-MX" dirty="0" smtClean="0"/>
              <a:t>representación </a:t>
            </a:r>
            <a:r>
              <a:rPr lang="es-MX" dirty="0"/>
              <a:t>del conocimiento e información mediante </a:t>
            </a:r>
            <a:r>
              <a:rPr lang="es-MX" dirty="0" smtClean="0"/>
              <a:t>el marco </a:t>
            </a:r>
            <a:r>
              <a:rPr lang="es-MX" dirty="0"/>
              <a:t>de trabajo </a:t>
            </a:r>
            <a:r>
              <a:rPr lang="es-MX" dirty="0" smtClean="0"/>
              <a:t>RDF</a:t>
            </a:r>
          </a:p>
          <a:p>
            <a:r>
              <a:rPr lang="es-MX" dirty="0" smtClean="0"/>
              <a:t>Asignar un recurso a una clase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Diagrama de datos para un recurso:</a:t>
            </a:r>
          </a:p>
          <a:p>
            <a:endParaRPr lang="es-MX" dirty="0"/>
          </a:p>
          <a:p>
            <a:r>
              <a:rPr lang="es-MX" dirty="0" smtClean="0"/>
              <a:t>Tripletas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Formularios + scripts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6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8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Enriquecimiento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Encontrar los axiomas que permitan completar el conocimiento en los recursos</a:t>
            </a:r>
          </a:p>
          <a:p>
            <a:r>
              <a:rPr lang="es-MX" dirty="0" smtClean="0"/>
              <a:t>Lenguajes OWL y RDF(S)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068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Axiomas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Jerarquía</a:t>
            </a:r>
          </a:p>
          <a:p>
            <a:endParaRPr lang="es-MX" dirty="0"/>
          </a:p>
          <a:p>
            <a:r>
              <a:rPr lang="es-MX" dirty="0" smtClean="0"/>
              <a:t>Equivalencia</a:t>
            </a:r>
          </a:p>
          <a:p>
            <a:endParaRPr lang="es-MX" dirty="0"/>
          </a:p>
          <a:p>
            <a:r>
              <a:rPr lang="es-MX" dirty="0" smtClean="0"/>
              <a:t>Dominio</a:t>
            </a:r>
          </a:p>
          <a:p>
            <a:endParaRPr lang="es-MX" dirty="0"/>
          </a:p>
          <a:p>
            <a:r>
              <a:rPr lang="es-MX" dirty="0" smtClean="0"/>
              <a:t>Rango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Clase equivalente</a:t>
            </a:r>
          </a:p>
          <a:p>
            <a:endParaRPr lang="es-MX" dirty="0"/>
          </a:p>
          <a:p>
            <a:r>
              <a:rPr lang="es-MX" dirty="0" smtClean="0"/>
              <a:t>Características en las propiedades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Protégé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74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Punning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Ontología de </a:t>
            </a:r>
            <a:r>
              <a:rPr lang="es-MX" dirty="0" err="1" smtClean="0"/>
              <a:t>Rec</a:t>
            </a:r>
            <a:r>
              <a:rPr lang="es-MX" dirty="0" smtClean="0"/>
              <a:t> </a:t>
            </a:r>
            <a:r>
              <a:rPr lang="es-MX" dirty="0" err="1" smtClean="0"/>
              <a:t>Dig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Vocabulario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67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Pegunta</a:t>
            </a:r>
          </a:p>
          <a:p>
            <a:endParaRPr lang="es-MX" dirty="0"/>
          </a:p>
          <a:p>
            <a:r>
              <a:rPr lang="es-MX" dirty="0" smtClean="0"/>
              <a:t>Consulta SPARQL</a:t>
            </a:r>
          </a:p>
          <a:p>
            <a:endParaRPr lang="es-MX" dirty="0"/>
          </a:p>
          <a:p>
            <a:r>
              <a:rPr lang="es-MX" dirty="0" err="1" smtClean="0"/>
              <a:t>Triplestore</a:t>
            </a:r>
            <a:r>
              <a:rPr lang="es-MX" dirty="0"/>
              <a:t> </a:t>
            </a:r>
            <a:r>
              <a:rPr lang="es-MX" dirty="0" smtClean="0"/>
              <a:t>es </a:t>
            </a:r>
            <a:r>
              <a:rPr lang="es-MX" dirty="0"/>
              <a:t>un programa para el almacenamiento e indexación de </a:t>
            </a:r>
            <a:r>
              <a:rPr lang="es-MX" dirty="0" smtClean="0"/>
              <a:t>tripletas RDF</a:t>
            </a:r>
            <a:r>
              <a:rPr lang="es-MX" dirty="0"/>
              <a:t>, con el fin de permitir la consulta eficiente de información sobre estas tripletas. </a:t>
            </a:r>
            <a:r>
              <a:rPr lang="es-MX" dirty="0" err="1" smtClean="0"/>
              <a:t>Estostriplestores</a:t>
            </a:r>
            <a:r>
              <a:rPr lang="es-MX" dirty="0" smtClean="0"/>
              <a:t> </a:t>
            </a:r>
            <a:r>
              <a:rPr lang="es-MX" dirty="0"/>
              <a:t>emplean el estándar SPARQL como lenguaje de consulta para consultar el </a:t>
            </a:r>
            <a:r>
              <a:rPr lang="es-MX" dirty="0" smtClean="0"/>
              <a:t>grafo RDF</a:t>
            </a:r>
            <a:r>
              <a:rPr lang="es-MX" dirty="0"/>
              <a:t>. Algunos </a:t>
            </a:r>
            <a:r>
              <a:rPr lang="es-MX" dirty="0" err="1"/>
              <a:t>triplestores</a:t>
            </a:r>
            <a:r>
              <a:rPr lang="es-MX" dirty="0"/>
              <a:t> soportan la capacidad de inferir en el grafo RDF a partir </a:t>
            </a:r>
            <a:r>
              <a:rPr lang="es-MX" dirty="0" smtClean="0"/>
              <a:t>de axiomas</a:t>
            </a:r>
            <a:r>
              <a:rPr lang="es-MX" dirty="0"/>
              <a:t>, mediante la incorporación o importación de un razonador para ello.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Ejemplo de consulta con axiomas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595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Razonador + Motor de búsqueda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Modelo con razonador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Consulta con razonador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846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para los usuarios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84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navegación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15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Calidad de los resultados</a:t>
            </a:r>
          </a:p>
          <a:p>
            <a:endParaRPr lang="es-MX" dirty="0"/>
          </a:p>
          <a:p>
            <a:r>
              <a:rPr lang="es-MX" dirty="0" smtClean="0"/>
              <a:t>Como se hizo la experimentación.</a:t>
            </a:r>
          </a:p>
          <a:p>
            <a:r>
              <a:rPr lang="es-MX" dirty="0" smtClean="0"/>
              <a:t>Qué se quiere comparar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Uso de scripts en Java y Jena para la evaluación.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Tiempo de procesamiento</a:t>
            </a:r>
          </a:p>
          <a:p>
            <a:endParaRPr lang="es-MX" dirty="0"/>
          </a:p>
          <a:p>
            <a:r>
              <a:rPr lang="es-MX" dirty="0"/>
              <a:t>Este programa se corrió en una computadora con </a:t>
            </a:r>
            <a:r>
              <a:rPr lang="es-MX" dirty="0" smtClean="0"/>
              <a:t>un procesador </a:t>
            </a:r>
            <a:r>
              <a:rPr lang="es-MX" dirty="0"/>
              <a:t>Intel </a:t>
            </a:r>
            <a:r>
              <a:rPr lang="es-MX" dirty="0" err="1"/>
              <a:t>Core</a:t>
            </a:r>
            <a:r>
              <a:rPr lang="es-MX" dirty="0"/>
              <a:t> I7 a 2.3GHz con 8Gb en RAM y </a:t>
            </a:r>
            <a:r>
              <a:rPr lang="es-MX" dirty="0" smtClean="0"/>
              <a:t>8 núcleos </a:t>
            </a:r>
            <a:r>
              <a:rPr lang="es-MX" dirty="0"/>
              <a:t>de procesamiento. Esta prueba se ejecutó </a:t>
            </a:r>
            <a:r>
              <a:rPr lang="es-MX" dirty="0" smtClean="0"/>
              <a:t>usando Java </a:t>
            </a:r>
            <a:r>
              <a:rPr lang="es-MX" dirty="0"/>
              <a:t>1.7</a:t>
            </a:r>
          </a:p>
        </p:txBody>
      </p:sp>
    </p:spTree>
    <p:extLst>
      <p:ext uri="{BB962C8B-B14F-4D97-AF65-F5344CB8AC3E}">
        <p14:creationId xmlns:p14="http://schemas.microsoft.com/office/powerpoint/2010/main" val="215896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Experimentación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Nosotros corrimos el programa dos veces para cada pregunta de las lista (Tabla I). En la primera corrida, el modelo es el </a:t>
            </a:r>
            <a:r>
              <a:rPr lang="es-MX" dirty="0" err="1"/>
              <a:t>ABox</a:t>
            </a:r>
            <a:r>
              <a:rPr lang="es-MX" dirty="0"/>
              <a:t>, mientras en la segunda corrida el modelo es del razonador y la ontología. En nuestro caso de estudio, la ontología de recursos digitales tiene 1330 recursos digitales y las siguientes cantidades de ternas: </a:t>
            </a:r>
            <a:r>
              <a:rPr lang="es-MX" dirty="0" err="1"/>
              <a:t>ABox</a:t>
            </a:r>
            <a:r>
              <a:rPr lang="es-MX" dirty="0"/>
              <a:t> tiene 20429 y TBox tiene 107. Mientras el vocabulario de </a:t>
            </a:r>
            <a:r>
              <a:rPr lang="es-MX" dirty="0" err="1"/>
              <a:t>RyT</a:t>
            </a:r>
            <a:r>
              <a:rPr lang="es-MX" dirty="0"/>
              <a:t> (ODARyT4sir) tiene 303 conceptos y en el TBox tiene 1115 ternas. Mediante el proceso de inferencia y combinando ambas ontologías se tiene un total de 38661 ternas.</a:t>
            </a:r>
          </a:p>
        </p:txBody>
      </p:sp>
    </p:spTree>
    <p:extLst>
      <p:ext uri="{BB962C8B-B14F-4D97-AF65-F5344CB8AC3E}">
        <p14:creationId xmlns:p14="http://schemas.microsoft.com/office/powerpoint/2010/main" val="3748263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Tabla con preguntas y número de resultados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3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El grupo </a:t>
            </a:r>
            <a:r>
              <a:rPr lang="es-MX" dirty="0"/>
              <a:t>de investigación </a:t>
            </a:r>
            <a:r>
              <a:rPr lang="es-MX" dirty="0" smtClean="0"/>
              <a:t>del </a:t>
            </a:r>
            <a:r>
              <a:rPr lang="es-MX" dirty="0"/>
              <a:t>área de Redes y Telecomunicaciones (</a:t>
            </a:r>
            <a:r>
              <a:rPr lang="es-MX" dirty="0" err="1"/>
              <a:t>RyT</a:t>
            </a:r>
            <a:r>
              <a:rPr lang="es-MX" dirty="0"/>
              <a:t>) </a:t>
            </a:r>
            <a:r>
              <a:rPr lang="es-MX" dirty="0" smtClean="0"/>
              <a:t>de la </a:t>
            </a:r>
            <a:r>
              <a:rPr lang="es-MX" dirty="0"/>
              <a:t>Universidad Autónoma Metropolitana (UAM</a:t>
            </a:r>
            <a:r>
              <a:rPr lang="es-MX" dirty="0" smtClean="0"/>
              <a:t>) genera, adquiere, intercambia diferentes recursos de información.</a:t>
            </a:r>
          </a:p>
          <a:p>
            <a:r>
              <a:rPr lang="es-MX" dirty="0" smtClean="0"/>
              <a:t>Estos recursos representan </a:t>
            </a:r>
            <a:r>
              <a:rPr lang="es-MX" dirty="0"/>
              <a:t>las investigaciones, colaboraciones, proyectos, cursos y temas de interés de los </a:t>
            </a:r>
            <a:r>
              <a:rPr lang="es-MX" dirty="0" smtClean="0"/>
              <a:t>profesores-investigadores </a:t>
            </a:r>
            <a:r>
              <a:rPr lang="es-MX" dirty="0"/>
              <a:t>del área </a:t>
            </a:r>
            <a:r>
              <a:rPr lang="es-MX" dirty="0" err="1" smtClean="0"/>
              <a:t>RyT</a:t>
            </a:r>
            <a:endParaRPr lang="es-MX" dirty="0" smtClean="0"/>
          </a:p>
          <a:p>
            <a:r>
              <a:rPr lang="es-MX" dirty="0"/>
              <a:t>En esta área se cultivan las siguientes líneas de investigación: Redes y Servicios de Telecomunicaciones, Sistemas de Comunicación Digital, Sistemas Distribuidos y Web Semántica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519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Las tecnologías semánticas proporcionan una manera fácil y sencilla de representar </a:t>
            </a:r>
            <a:r>
              <a:rPr lang="es-MX" dirty="0" smtClean="0"/>
              <a:t>el conocimiento </a:t>
            </a:r>
            <a:r>
              <a:rPr lang="es-MX" dirty="0"/>
              <a:t>de un dominio particular en una ontología. </a:t>
            </a:r>
            <a:r>
              <a:rPr lang="es-MX" dirty="0" smtClean="0"/>
              <a:t>Dominios </a:t>
            </a:r>
            <a:r>
              <a:rPr lang="es-MX" dirty="0"/>
              <a:t>particulares con una gran cantidad de objetos pueden representarse a partir de elementos básicos y sencillos en un formato estándar (tripletas</a:t>
            </a:r>
            <a:r>
              <a:rPr lang="es-MX" dirty="0" smtClean="0"/>
              <a:t>).</a:t>
            </a:r>
          </a:p>
          <a:p>
            <a:r>
              <a:rPr lang="es-MX" dirty="0"/>
              <a:t>El marco RDF es una herramienta para solucionar la heterogeneidad en formato, contenido y estructura en los recursos. Porque este marco permite representar cualquier </a:t>
            </a:r>
            <a:r>
              <a:rPr lang="es-MX" dirty="0" smtClean="0"/>
              <a:t>recurso a </a:t>
            </a:r>
            <a:r>
              <a:rPr lang="es-MX" dirty="0"/>
              <a:t>partir de sus características significativas y relaciones con otros recursos</a:t>
            </a:r>
            <a:r>
              <a:rPr lang="es-MX" dirty="0" smtClean="0"/>
              <a:t>.</a:t>
            </a:r>
          </a:p>
          <a:p>
            <a:r>
              <a:rPr lang="es-MX" dirty="0"/>
              <a:t>Las tecnologías semánticas solucionan problemas de ambigüedad en la </a:t>
            </a:r>
            <a:r>
              <a:rPr lang="es-MX" dirty="0" smtClean="0"/>
              <a:t>representación de </a:t>
            </a:r>
            <a:r>
              <a:rPr lang="es-MX" dirty="0"/>
              <a:t>un dominio. Para empezar, una ontología soluciona el problema de homonimia. </a:t>
            </a:r>
            <a:r>
              <a:rPr lang="es-MX" dirty="0" smtClean="0"/>
              <a:t>Porque todo </a:t>
            </a:r>
            <a:r>
              <a:rPr lang="es-MX" dirty="0"/>
              <a:t>recurso, clase y propiedad tiene un identificador único .</a:t>
            </a:r>
          </a:p>
        </p:txBody>
      </p:sp>
    </p:spTree>
    <p:extLst>
      <p:ext uri="{BB962C8B-B14F-4D97-AF65-F5344CB8AC3E}">
        <p14:creationId xmlns:p14="http://schemas.microsoft.com/office/powerpoint/2010/main" val="418943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calidad de los resultados mejora con el uso de un razonador</a:t>
            </a:r>
          </a:p>
          <a:p>
            <a:r>
              <a:rPr lang="es-MX" dirty="0" smtClean="0"/>
              <a:t>El tiempo de procesamiento es mayor cuando el K es explícito</a:t>
            </a:r>
          </a:p>
          <a:p>
            <a:r>
              <a:rPr lang="es-MX" dirty="0" smtClean="0"/>
              <a:t>El tiempo aumenta cuando se hacen tareas de inferencia, porque el grafo RDF aumenta.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89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Memoria Corporativa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/>
              <a:t>representación explícita, consistente </a:t>
            </a:r>
            <a:r>
              <a:rPr lang="es-MX" dirty="0" smtClean="0"/>
              <a:t>y persistente </a:t>
            </a:r>
            <a:r>
              <a:rPr lang="es-MX" dirty="0"/>
              <a:t>del conocimiento en una </a:t>
            </a:r>
            <a:r>
              <a:rPr lang="es-MX" dirty="0" smtClean="0"/>
              <a:t>organización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Dibujo de la MC de </a:t>
            </a:r>
            <a:r>
              <a:rPr lang="es-MX" dirty="0" err="1" smtClean="0">
                <a:solidFill>
                  <a:srgbClr val="FF0000"/>
                </a:solidFill>
              </a:rPr>
              <a:t>RyT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6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del conocimiento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Una MC </a:t>
            </a:r>
            <a:r>
              <a:rPr lang="es-MX" dirty="0"/>
              <a:t>es importante para las personas adscritas o interesadas en la organización, porque ésta les permite </a:t>
            </a:r>
            <a:r>
              <a:rPr lang="es-MX" dirty="0" smtClean="0"/>
              <a:t>acceder, compartir</a:t>
            </a:r>
            <a:r>
              <a:rPr lang="es-MX" dirty="0"/>
              <a:t>, intercambiar y reutilizar el conocimiento</a:t>
            </a:r>
            <a:r>
              <a:rPr lang="es-MX" dirty="0" smtClean="0"/>
              <a:t>.</a:t>
            </a:r>
          </a:p>
          <a:p>
            <a:r>
              <a:rPr lang="es-MX" dirty="0" smtClean="0"/>
              <a:t>Por </a:t>
            </a:r>
            <a:r>
              <a:rPr lang="es-MX" dirty="0"/>
              <a:t>tal razón es </a:t>
            </a:r>
            <a:r>
              <a:rPr lang="es-MX" dirty="0" smtClean="0"/>
              <a:t>necesario </a:t>
            </a:r>
            <a:r>
              <a:rPr lang="es-MX" dirty="0"/>
              <a:t>una gestión </a:t>
            </a:r>
            <a:r>
              <a:rPr lang="es-MX" dirty="0" smtClean="0"/>
              <a:t>del conocimiento </a:t>
            </a:r>
            <a:r>
              <a:rPr lang="es-MX" dirty="0"/>
              <a:t>de </a:t>
            </a:r>
            <a:r>
              <a:rPr lang="es-MX" dirty="0" smtClean="0"/>
              <a:t>ésta (crear</a:t>
            </a:r>
            <a:r>
              <a:rPr lang="es-MX" dirty="0"/>
              <a:t>, almacenar, mantener, adaptar, </a:t>
            </a:r>
            <a:r>
              <a:rPr lang="es-MX" dirty="0" smtClean="0"/>
              <a:t>buscar y recuperar).</a:t>
            </a:r>
          </a:p>
          <a:p>
            <a:r>
              <a:rPr lang="es-MX" dirty="0"/>
              <a:t>La integración de los recursos es el proceso de búsqueda y recuperación significativa </a:t>
            </a:r>
            <a:r>
              <a:rPr lang="es-MX" dirty="0" smtClean="0"/>
              <a:t>de información </a:t>
            </a:r>
            <a:r>
              <a:rPr lang="es-MX" dirty="0"/>
              <a:t>existente en los recursos, para responder una consulta dada por un usuario.</a:t>
            </a:r>
          </a:p>
        </p:txBody>
      </p:sp>
    </p:spTree>
    <p:extLst>
      <p:ext uri="{BB962C8B-B14F-4D97-AF65-F5344CB8AC3E}">
        <p14:creationId xmlns:p14="http://schemas.microsoft.com/office/powerpoint/2010/main" val="424441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Finalidad de la integración*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herramienta para el </a:t>
            </a:r>
            <a:r>
              <a:rPr lang="es-MX" dirty="0" smtClean="0"/>
              <a:t>aprendizaje,</a:t>
            </a:r>
          </a:p>
          <a:p>
            <a:r>
              <a:rPr lang="es-MX" dirty="0" smtClean="0"/>
              <a:t>una base de </a:t>
            </a:r>
            <a:r>
              <a:rPr lang="es-MX" dirty="0"/>
              <a:t>conocimiento </a:t>
            </a:r>
            <a:r>
              <a:rPr lang="es-MX" dirty="0" smtClean="0"/>
              <a:t>persistente,</a:t>
            </a:r>
          </a:p>
          <a:p>
            <a:r>
              <a:rPr lang="es-MX" dirty="0" smtClean="0"/>
              <a:t>un </a:t>
            </a:r>
            <a:r>
              <a:rPr lang="es-MX" dirty="0"/>
              <a:t>instrumento para búsqueda,</a:t>
            </a:r>
          </a:p>
          <a:p>
            <a:r>
              <a:rPr lang="es-MX" dirty="0"/>
              <a:t>recuperación e intercambio de conocimiento</a:t>
            </a:r>
          </a:p>
        </p:txBody>
      </p:sp>
    </p:spTree>
    <p:extLst>
      <p:ext uri="{BB962C8B-B14F-4D97-AF65-F5344CB8AC3E}">
        <p14:creationId xmlns:p14="http://schemas.microsoft.com/office/powerpoint/2010/main" val="263791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Los principales usuarios en la </a:t>
            </a:r>
            <a:r>
              <a:rPr lang="es-MX" dirty="0" err="1" smtClean="0"/>
              <a:t>Int</a:t>
            </a:r>
            <a:r>
              <a:rPr lang="es-MX" dirty="0" smtClean="0"/>
              <a:t>. </a:t>
            </a:r>
            <a:r>
              <a:rPr lang="es-MX" dirty="0" err="1" smtClean="0"/>
              <a:t>Info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742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Tecnologías Semánticas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Las tecnologías semánticas (TS) [9] son un conjunto de metodologías, lenguajes, aplicaciones, herramientas y estándares para suministrar u obtener el significado de las palabras</a:t>
            </a:r>
            <a:r>
              <a:rPr lang="es-MX" dirty="0" smtClean="0"/>
              <a:t>, información </a:t>
            </a:r>
            <a:r>
              <a:rPr lang="es-MX" dirty="0"/>
              <a:t>y las relaciones entre </a:t>
            </a:r>
            <a:r>
              <a:rPr lang="es-MX" dirty="0" smtClean="0"/>
              <a:t>éstos</a:t>
            </a:r>
          </a:p>
          <a:p>
            <a:r>
              <a:rPr lang="es-MX" dirty="0"/>
              <a:t>mejorar las capacidades de los procesos automáticos para analizar y comprender el </a:t>
            </a:r>
            <a:r>
              <a:rPr lang="es-MX" dirty="0" smtClean="0"/>
              <a:t>lenguaje</a:t>
            </a:r>
          </a:p>
          <a:p>
            <a:r>
              <a:rPr lang="es-MX" dirty="0" smtClean="0"/>
              <a:t>técnicas </a:t>
            </a:r>
            <a:r>
              <a:rPr lang="es-MX" dirty="0"/>
              <a:t>para describir formalmente las palabras, información y el </a:t>
            </a:r>
            <a:r>
              <a:rPr lang="es-MX" dirty="0" smtClean="0"/>
              <a:t>conocimiento para </a:t>
            </a:r>
            <a:r>
              <a:rPr lang="es-MX" dirty="0"/>
              <a:t>un dominio especializado .</a:t>
            </a:r>
          </a:p>
        </p:txBody>
      </p:sp>
    </p:spTree>
    <p:extLst>
      <p:ext uri="{BB962C8B-B14F-4D97-AF65-F5344CB8AC3E}">
        <p14:creationId xmlns:p14="http://schemas.microsoft.com/office/powerpoint/2010/main" val="32682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Razones X el uso de las TS*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Captar </a:t>
            </a:r>
            <a:r>
              <a:rPr lang="es-MX" dirty="0"/>
              <a:t>la visión de contextos </a:t>
            </a:r>
            <a:r>
              <a:rPr lang="es-MX" dirty="0" smtClean="0"/>
              <a:t>particulares</a:t>
            </a:r>
          </a:p>
          <a:p>
            <a:r>
              <a:rPr lang="es-MX" dirty="0" smtClean="0"/>
              <a:t>Adaptar la información a la </a:t>
            </a:r>
            <a:r>
              <a:rPr lang="es-MX" dirty="0"/>
              <a:t>naturaleza cambiante del </a:t>
            </a:r>
            <a:r>
              <a:rPr lang="es-MX" dirty="0" smtClean="0"/>
              <a:t>conocimiento</a:t>
            </a:r>
          </a:p>
          <a:p>
            <a:r>
              <a:rPr lang="es-MX" dirty="0"/>
              <a:t>modelar </a:t>
            </a:r>
            <a:r>
              <a:rPr lang="es-MX" dirty="0" smtClean="0"/>
              <a:t>la información </a:t>
            </a:r>
            <a:r>
              <a:rPr lang="es-MX" dirty="0"/>
              <a:t>en un formato </a:t>
            </a:r>
            <a:r>
              <a:rPr lang="es-MX" dirty="0" smtClean="0"/>
              <a:t>estándar.</a:t>
            </a:r>
          </a:p>
          <a:p>
            <a:r>
              <a:rPr lang="es-MX" dirty="0"/>
              <a:t>E</a:t>
            </a:r>
            <a:r>
              <a:rPr lang="es-MX" dirty="0" smtClean="0"/>
              <a:t>liminar </a:t>
            </a:r>
            <a:r>
              <a:rPr lang="es-MX" dirty="0"/>
              <a:t>ambigüedades en el </a:t>
            </a:r>
            <a:r>
              <a:rPr lang="es-MX" dirty="0" smtClean="0"/>
              <a:t>modelo</a:t>
            </a:r>
          </a:p>
          <a:p>
            <a:r>
              <a:rPr lang="es-MX" dirty="0" smtClean="0"/>
              <a:t>Inferir sobre </a:t>
            </a:r>
            <a:r>
              <a:rPr lang="es-MX" dirty="0"/>
              <a:t>el </a:t>
            </a:r>
            <a:r>
              <a:rPr lang="es-MX" dirty="0" smtClean="0"/>
              <a:t>conocimiento</a:t>
            </a:r>
          </a:p>
          <a:p>
            <a:r>
              <a:rPr lang="es-MX" dirty="0"/>
              <a:t>D</a:t>
            </a:r>
            <a:r>
              <a:rPr lang="es-MX" dirty="0" smtClean="0"/>
              <a:t>esarrollar </a:t>
            </a:r>
            <a:r>
              <a:rPr lang="es-MX" dirty="0"/>
              <a:t>aplicaciones </a:t>
            </a:r>
            <a:r>
              <a:rPr lang="es-MX" dirty="0" smtClean="0"/>
              <a:t>genéricas</a:t>
            </a:r>
          </a:p>
          <a:p>
            <a:r>
              <a:rPr lang="es-MX" dirty="0" smtClean="0"/>
              <a:t>Mayor </a:t>
            </a:r>
            <a:r>
              <a:rPr lang="es-MX" dirty="0"/>
              <a:t>interacción de los </a:t>
            </a:r>
            <a:r>
              <a:rPr lang="es-MX" dirty="0" smtClean="0"/>
              <a:t>expertos en </a:t>
            </a:r>
            <a:r>
              <a:rPr lang="es-MX" dirty="0"/>
              <a:t>el dominio</a:t>
            </a:r>
          </a:p>
        </p:txBody>
      </p:sp>
    </p:spTree>
    <p:extLst>
      <p:ext uri="{BB962C8B-B14F-4D97-AF65-F5344CB8AC3E}">
        <p14:creationId xmlns:p14="http://schemas.microsoft.com/office/powerpoint/2010/main" val="409958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1576</Words>
  <Application>Microsoft Office PowerPoint</Application>
  <PresentationFormat>Presentación en pantalla (4:3)</PresentationFormat>
  <Paragraphs>143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Uso de Tecnologías Semánticas para la Integración de Recursos de Información en una Memoria Corporativa</vt:lpstr>
      <vt:lpstr>Introducción</vt:lpstr>
      <vt:lpstr>Contexto</vt:lpstr>
      <vt:lpstr>Memoria Corporativa</vt:lpstr>
      <vt:lpstr>Integración del conocimiento</vt:lpstr>
      <vt:lpstr>Finalidad de la integración*</vt:lpstr>
      <vt:lpstr>Los principales usuarios en la Int. Info</vt:lpstr>
      <vt:lpstr>Tecnologías Semánticas</vt:lpstr>
      <vt:lpstr>Razones X el uso de las TS*</vt:lpstr>
      <vt:lpstr>Integración Semántica de Recursos en una MC</vt:lpstr>
      <vt:lpstr>Razones de la ISR en una MC</vt:lpstr>
      <vt:lpstr>Ontología</vt:lpstr>
      <vt:lpstr>Principales objetivos en el uso de una ontología</vt:lpstr>
      <vt:lpstr>Principales usuarios</vt:lpstr>
      <vt:lpstr>Metodología p. ISR en MC de RyT</vt:lpstr>
      <vt:lpstr>Casos de uso</vt:lpstr>
      <vt:lpstr>Ontologías</vt:lpstr>
      <vt:lpstr>Arquitectura</vt:lpstr>
      <vt:lpstr>Representación</vt:lpstr>
      <vt:lpstr>Enriquecimiento</vt:lpstr>
      <vt:lpstr>Axiomas</vt:lpstr>
      <vt:lpstr>Punning</vt:lpstr>
      <vt:lpstr>Consulta</vt:lpstr>
      <vt:lpstr>Razonador + Motor de búsqueda</vt:lpstr>
      <vt:lpstr>Interfaz para los usuarios</vt:lpstr>
      <vt:lpstr>Diagrama de navegación</vt:lpstr>
      <vt:lpstr>Experimentación</vt:lpstr>
      <vt:lpstr>Experimentación</vt:lpstr>
      <vt:lpstr>Preguntas</vt:lpstr>
      <vt:lpstr>Conclusiones</vt:lpstr>
      <vt:lpstr>Conclusiones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Tecnologías Semánticas para la Integración de Recursos de Información en una Memoria Corporativa</dc:title>
  <dc:creator>Erik AZ</dc:creator>
  <cp:lastModifiedBy>ARTE</cp:lastModifiedBy>
  <cp:revision>58</cp:revision>
  <dcterms:created xsi:type="dcterms:W3CDTF">2013-10-27T01:11:11Z</dcterms:created>
  <dcterms:modified xsi:type="dcterms:W3CDTF">2013-10-29T00:20:54Z</dcterms:modified>
</cp:coreProperties>
</file>