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3" r:id="rId10"/>
    <p:sldId id="264" r:id="rId11"/>
    <p:sldId id="287" r:id="rId12"/>
    <p:sldId id="289" r:id="rId13"/>
    <p:sldId id="288" r:id="rId14"/>
    <p:sldId id="273" r:id="rId15"/>
    <p:sldId id="277" r:id="rId16"/>
    <p:sldId id="279" r:id="rId17"/>
    <p:sldId id="278" r:id="rId18"/>
    <p:sldId id="274" r:id="rId19"/>
    <p:sldId id="281" r:id="rId20"/>
    <p:sldId id="280" r:id="rId21"/>
    <p:sldId id="282" r:id="rId22"/>
    <p:sldId id="275" r:id="rId23"/>
    <p:sldId id="283" r:id="rId24"/>
    <p:sldId id="284" r:id="rId25"/>
    <p:sldId id="285" r:id="rId26"/>
    <p:sldId id="276" r:id="rId27"/>
    <p:sldId id="286" r:id="rId28"/>
    <p:sldId id="290" r:id="rId29"/>
    <p:sldId id="272" r:id="rId30"/>
    <p:sldId id="266" r:id="rId31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2012-12-14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1: </a:t>
            </a:r>
            <a:r>
              <a:rPr lang="sv-SE" dirty="0" err="1" smtClean="0"/>
              <a:t>Repositories</a:t>
            </a:r>
            <a:r>
              <a:rPr lang="sv-SE" dirty="0" smtClean="0"/>
              <a:t> - Aggregering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4148" y="155679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3755112" y="2708920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708920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H="1" flipV="1">
            <a:off x="2018264" y="2348880"/>
            <a:ext cx="2948584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1596928" y="2348880"/>
            <a:ext cx="421336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49080"/>
            <a:ext cx="8229600" cy="25922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Kan välja vilka metoder från </a:t>
            </a:r>
            <a:r>
              <a:rPr lang="sv-SE" dirty="0" err="1" smtClean="0"/>
              <a:t>GenericRepository</a:t>
            </a:r>
            <a:r>
              <a:rPr lang="sv-SE" dirty="0" smtClean="0"/>
              <a:t> vi vill ha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 allt nytt i </a:t>
            </a:r>
            <a:r>
              <a:rPr lang="sv-SE" dirty="0" err="1" smtClean="0"/>
              <a:t>GenericRepository</a:t>
            </a:r>
            <a:r>
              <a:rPr lang="sv-SE" dirty="0" smtClean="0"/>
              <a:t> vi vill exponera måste vi lägga till </a:t>
            </a:r>
            <a:r>
              <a:rPr lang="sv-SE" dirty="0" err="1" smtClean="0"/>
              <a:t>wrapper</a:t>
            </a:r>
            <a:r>
              <a:rPr lang="sv-SE" dirty="0" smtClean="0"/>
              <a:t>-metod i </a:t>
            </a:r>
            <a:r>
              <a:rPr lang="sv-SE" dirty="0" err="1" smtClean="0"/>
              <a:t>UserRepository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Måste själva se till att implementera allt i </a:t>
            </a:r>
            <a:r>
              <a:rPr lang="sv-SE" dirty="0" err="1" smtClean="0"/>
              <a:t>IRepository</a:t>
            </a:r>
            <a:endParaRPr lang="sv-SE" dirty="0" smtClean="0"/>
          </a:p>
        </p:txBody>
      </p: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2736656" y="3320988"/>
            <a:ext cx="1018456" cy="0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2: Tredjepartslogger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508104" y="177281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08456" y="4149080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6840252" y="3284984"/>
            <a:ext cx="352" cy="86409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3"/>
          </p:cNvCxnSpPr>
          <p:nvPr/>
        </p:nvCxnSpPr>
        <p:spPr>
          <a:xfrm flipH="1">
            <a:off x="2545432" y="2735900"/>
            <a:ext cx="4141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9596" y="2551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04048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28080" y="302680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/>
              <a:t>Log(</a:t>
            </a:r>
            <a:r>
              <a:rPr lang="sv-SE" i="1" dirty="0" err="1" smtClean="0"/>
              <a:t>Exception</a:t>
            </a:r>
            <a:r>
              <a:rPr lang="sv-SE" i="1" dirty="0" smtClean="0"/>
              <a:t>)</a:t>
            </a:r>
          </a:p>
          <a:p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456476" y="347731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" y="233985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endCxn id="16" idx="3"/>
          </p:cNvCxnSpPr>
          <p:nvPr/>
        </p:nvCxnSpPr>
        <p:spPr>
          <a:xfrm flipH="1">
            <a:off x="2544708" y="3873356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59596" y="3688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28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1738"/>
            <a:ext cx="5273920" cy="21432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Ingen nytta av 3:e-partsbiblioteket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Tvingas implementera metoder vi inte behöver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Exponerar fortfarande metoder som ej ska användas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2: Tredjepartslogger – Implementera interface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053708" y="150995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53708" y="3789041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7385856" y="3022124"/>
            <a:ext cx="0" cy="766917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17" idx="3"/>
          </p:cNvCxnSpPr>
          <p:nvPr/>
        </p:nvCxnSpPr>
        <p:spPr>
          <a:xfrm flipH="1" flipV="1">
            <a:off x="2844532" y="4113076"/>
            <a:ext cx="791364" cy="432049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792" y="1501738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55576" y="468743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756300" y="37170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stCxn id="21" idx="1"/>
            <a:endCxn id="16" idx="3"/>
          </p:cNvCxnSpPr>
          <p:nvPr/>
        </p:nvCxnSpPr>
        <p:spPr>
          <a:xfrm flipH="1">
            <a:off x="2843808" y="4545125"/>
            <a:ext cx="792088" cy="538353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35896" y="3789041"/>
            <a:ext cx="2195892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/>
              <a:t>LogError</a:t>
            </a:r>
            <a:r>
              <a:rPr lang="sv-SE" sz="1600" i="1" dirty="0"/>
              <a:t>(string, </a:t>
            </a:r>
            <a:r>
              <a:rPr lang="sv-SE" sz="1600" i="1" dirty="0" smtClean="0"/>
              <a:t>…)</a:t>
            </a:r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  <a:endParaRPr lang="sv-SE" sz="1600" i="1" dirty="0"/>
          </a:p>
          <a:p>
            <a:pPr marL="285750" indent="-285750">
              <a:buFontTx/>
              <a:buChar char="-"/>
            </a:pPr>
            <a:endParaRPr lang="sv-SE" sz="1600" i="1" dirty="0" smtClean="0"/>
          </a:p>
        </p:txBody>
      </p:sp>
      <p:cxnSp>
        <p:nvCxnSpPr>
          <p:cNvPr id="32" name="Straight Arrow Connector 31"/>
          <p:cNvCxnSpPr>
            <a:stCxn id="21" idx="0"/>
            <a:endCxn id="3" idx="2"/>
          </p:cNvCxnSpPr>
          <p:nvPr/>
        </p:nvCxnSpPr>
        <p:spPr>
          <a:xfrm flipV="1">
            <a:off x="4733842" y="3022124"/>
            <a:ext cx="2652014" cy="766917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2: Tredjepartslogger – Egen </a:t>
            </a:r>
            <a:r>
              <a:rPr lang="sv-SE" sz="2400" dirty="0" err="1" smtClean="0"/>
              <a:t>wrapperklass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083816" y="1772816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84168" y="3703538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415964" y="3284984"/>
            <a:ext cx="352" cy="41855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17" idx="3"/>
          </p:cNvCxnSpPr>
          <p:nvPr/>
        </p:nvCxnSpPr>
        <p:spPr>
          <a:xfrm flipH="1" flipV="1">
            <a:off x="2544708" y="4185084"/>
            <a:ext cx="1175008" cy="283432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792" y="1501738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5752" y="49264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456476" y="3789040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stCxn id="21" idx="1"/>
            <a:endCxn id="16" idx="3"/>
          </p:cNvCxnSpPr>
          <p:nvPr/>
        </p:nvCxnSpPr>
        <p:spPr>
          <a:xfrm flipH="1">
            <a:off x="2543984" y="4468516"/>
            <a:ext cx="1175732" cy="854024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719716" y="4005064"/>
            <a:ext cx="1809328" cy="926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</a:p>
        </p:txBody>
      </p:sp>
      <p:cxnSp>
        <p:nvCxnSpPr>
          <p:cNvPr id="22" name="Straight Connector 21"/>
          <p:cNvCxnSpPr>
            <a:stCxn id="4" idx="1"/>
            <a:endCxn id="21" idx="3"/>
          </p:cNvCxnSpPr>
          <p:nvPr/>
        </p:nvCxnSpPr>
        <p:spPr>
          <a:xfrm flipH="1">
            <a:off x="5529044" y="4459622"/>
            <a:ext cx="555124" cy="8894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55752" y="1677600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sz="1900" dirty="0" smtClean="0"/>
              <a:t>Kan välja hur vi vill att gränssnittet ska se 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sz="1900" dirty="0" smtClean="0"/>
              <a:t>Minimerar kopplingen till 3:e-partsbiblioteket</a:t>
            </a:r>
          </a:p>
        </p:txBody>
      </p:sp>
    </p:spTree>
    <p:extLst>
      <p:ext uri="{BB962C8B-B14F-4D97-AF65-F5344CB8AC3E}">
        <p14:creationId xmlns:p14="http://schemas.microsoft.com/office/powerpoint/2010/main" val="2099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2: Tredjepartslogger – Egen subklass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6053708" y="1460994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53708" y="3356992"/>
            <a:ext cx="2664296" cy="1512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LogError</a:t>
            </a:r>
            <a:r>
              <a:rPr lang="sv-SE" sz="1600" i="1" dirty="0" smtClean="0"/>
              <a:t>(string, …)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LogWarning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LogInfo</a:t>
            </a:r>
            <a:r>
              <a:rPr lang="sv-SE" sz="1600" i="1" dirty="0" smtClean="0"/>
              <a:t>(string, …)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7385856" y="2973162"/>
            <a:ext cx="0" cy="38383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" idx="1"/>
            <a:endCxn id="17" idx="3"/>
          </p:cNvCxnSpPr>
          <p:nvPr/>
        </p:nvCxnSpPr>
        <p:spPr>
          <a:xfrm flipH="1" flipV="1">
            <a:off x="2772524" y="4257092"/>
            <a:ext cx="935380" cy="525388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792" y="1501738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83568" y="4831450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UserRepository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684292" y="3861048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9" name="Straight Connector 18"/>
          <p:cNvCxnSpPr>
            <a:stCxn id="21" idx="1"/>
            <a:endCxn id="16" idx="3"/>
          </p:cNvCxnSpPr>
          <p:nvPr/>
        </p:nvCxnSpPr>
        <p:spPr>
          <a:xfrm flipH="1">
            <a:off x="2771800" y="4782480"/>
            <a:ext cx="936104" cy="445014"/>
          </a:xfrm>
          <a:prstGeom prst="line">
            <a:avLst/>
          </a:prstGeom>
          <a:ln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707904" y="4319028"/>
            <a:ext cx="1809328" cy="926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55752" y="1677600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Exponerar fortfarande de ursprungliga metoderna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Lite mindre koppling till 3:e-partsbiblioteket än vid direkt användning</a:t>
            </a:r>
          </a:p>
        </p:txBody>
      </p:sp>
      <p:cxnSp>
        <p:nvCxnSpPr>
          <p:cNvPr id="7" name="Straight Arrow Connector 6"/>
          <p:cNvCxnSpPr>
            <a:stCxn id="21" idx="3"/>
            <a:endCxn id="4" idx="1"/>
          </p:cNvCxnSpPr>
          <p:nvPr/>
        </p:nvCxnSpPr>
        <p:spPr>
          <a:xfrm flipV="1">
            <a:off x="5517232" y="4113076"/>
            <a:ext cx="536476" cy="6694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0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3: ASP.NET MVC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716016" y="2006824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68" y="355257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6048164" y="2894128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268" y="292494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9" name="Straight Connector 8"/>
          <p:cNvCxnSpPr>
            <a:endCxn id="8" idx="3"/>
          </p:cNvCxnSpPr>
          <p:nvPr/>
        </p:nvCxnSpPr>
        <p:spPr>
          <a:xfrm flipH="1">
            <a:off x="2739500" y="3320988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4388" y="313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6645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3: ASP.NET MVC Controller – Bara implementera interface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155824" y="2132856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56176" y="4629928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487972" y="3020160"/>
            <a:ext cx="352" cy="160976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03848" y="465313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2120" y="1677600"/>
            <a:ext cx="72008" cy="49917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3" idx="2"/>
          </p:cNvCxnSpPr>
          <p:nvPr/>
        </p:nvCxnSpPr>
        <p:spPr>
          <a:xfrm flipV="1">
            <a:off x="4247964" y="3020160"/>
            <a:ext cx="3240008" cy="163297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5752" y="2000404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Vi måste ta ansvar för att implementera </a:t>
            </a:r>
            <a:r>
              <a:rPr lang="sv-SE" dirty="0" err="1" smtClean="0"/>
              <a:t>Execute</a:t>
            </a:r>
            <a:r>
              <a:rPr lang="sv-SE" dirty="0" smtClean="0"/>
              <a:t> korrekt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Ingen nytta av all funktionalitet som finns i Controller-klassen</a:t>
            </a:r>
          </a:p>
        </p:txBody>
      </p:sp>
    </p:spTree>
    <p:extLst>
      <p:ext uri="{BB962C8B-B14F-4D97-AF65-F5344CB8AC3E}">
        <p14:creationId xmlns:p14="http://schemas.microsoft.com/office/powerpoint/2010/main" val="33309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3: ASP.NET MVC Controller – Aggregering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155824" y="2924944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56176" y="470193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487972" y="3812248"/>
            <a:ext cx="352" cy="8896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1520" y="5661248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96136" y="1677600"/>
            <a:ext cx="72008" cy="49917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3" idx="2"/>
          </p:cNvCxnSpPr>
          <p:nvPr/>
        </p:nvCxnSpPr>
        <p:spPr>
          <a:xfrm flipV="1">
            <a:off x="1295636" y="3812248"/>
            <a:ext cx="6192336" cy="18490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5752" y="2000404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Vi bryr oss ej om gränssnittet </a:t>
            </a:r>
            <a:r>
              <a:rPr lang="sv-SE" dirty="0" err="1" smtClean="0"/>
              <a:t>iom</a:t>
            </a:r>
            <a:r>
              <a:rPr lang="sv-SE" dirty="0" smtClean="0"/>
              <a:t> att vår kod ej anropar </a:t>
            </a:r>
            <a:r>
              <a:rPr lang="sv-SE" dirty="0" err="1" smtClean="0"/>
              <a:t>UserController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Kräver subklass ändå </a:t>
            </a:r>
            <a:r>
              <a:rPr lang="sv-SE" dirty="0" err="1" smtClean="0"/>
              <a:t>iom</a:t>
            </a:r>
            <a:r>
              <a:rPr lang="sv-SE" dirty="0" smtClean="0"/>
              <a:t> att Controller är abstrakt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Kanske vettigt om man vill ha nästan helt egen implementation men behöver enstaka metod från Controller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15816" y="5661248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ConcreteController</a:t>
            </a:r>
            <a:endParaRPr lang="sv-SE" dirty="0" smtClean="0"/>
          </a:p>
        </p:txBody>
      </p:sp>
      <p:cxnSp>
        <p:nvCxnSpPr>
          <p:cNvPr id="22" name="Straight Arrow Connector 21"/>
          <p:cNvCxnSpPr>
            <a:stCxn id="15" idx="3"/>
            <a:endCxn id="4" idx="2"/>
          </p:cNvCxnSpPr>
          <p:nvPr/>
        </p:nvCxnSpPr>
        <p:spPr>
          <a:xfrm flipV="1">
            <a:off x="5580112" y="5517232"/>
            <a:ext cx="1908212" cy="551664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15" idx="1"/>
          </p:cNvCxnSpPr>
          <p:nvPr/>
        </p:nvCxnSpPr>
        <p:spPr>
          <a:xfrm>
            <a:off x="2339752" y="6057292"/>
            <a:ext cx="576064" cy="11604"/>
          </a:xfrm>
          <a:prstGeom prst="straightConnector1">
            <a:avLst/>
          </a:prstGeom>
          <a:ln>
            <a:prstDash val="solid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3: ASP.NET MVC Controller – Arv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6155824" y="2132856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55824" y="357301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V="1">
            <a:off x="7487972" y="3020160"/>
            <a:ext cx="0" cy="55285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47864" y="587727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2120" y="1677600"/>
            <a:ext cx="72008" cy="499176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4" idx="2"/>
          </p:cNvCxnSpPr>
          <p:nvPr/>
        </p:nvCxnSpPr>
        <p:spPr>
          <a:xfrm flipV="1">
            <a:off x="4391980" y="4388312"/>
            <a:ext cx="3095992" cy="1488960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55752" y="2000404"/>
            <a:ext cx="5273920" cy="25434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Får fri tillgång till all funktionalitet i Controller-klassen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/>
              <a:t>Vi bryr oss ej om gränssnittet </a:t>
            </a:r>
            <a:r>
              <a:rPr lang="sv-SE" dirty="0" err="1"/>
              <a:t>iom</a:t>
            </a:r>
            <a:r>
              <a:rPr lang="sv-SE" dirty="0"/>
              <a:t> att vår kod ej anropar </a:t>
            </a:r>
            <a:r>
              <a:rPr lang="sv-SE" dirty="0" err="1"/>
              <a:t>UserController</a:t>
            </a:r>
            <a:endParaRPr lang="sv-SE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Inga direkta nackdelar</a:t>
            </a: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746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4: Controllers med duplicerad kod</a:t>
            </a:r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4716016" y="2006824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68" y="3552576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6048164" y="2894128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1268" y="2348880"/>
            <a:ext cx="2088232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/>
              <a:t>)</a:t>
            </a:r>
          </a:p>
        </p:txBody>
      </p:sp>
      <p:cxnSp>
        <p:nvCxnSpPr>
          <p:cNvPr id="7" name="Straight Connector 6"/>
          <p:cNvCxnSpPr>
            <a:endCxn id="6" idx="3"/>
          </p:cNvCxnSpPr>
          <p:nvPr/>
        </p:nvCxnSpPr>
        <p:spPr>
          <a:xfrm flipH="1">
            <a:off x="2739500" y="3032956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4212" y="2848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6645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1268" y="4221088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/>
              <a:t>Log(</a:t>
            </a:r>
            <a:r>
              <a:rPr lang="sv-SE" sz="1600" i="1" dirty="0" err="1"/>
              <a:t>exception</a:t>
            </a:r>
            <a:r>
              <a:rPr lang="sv-SE" sz="1600" i="1" dirty="0"/>
              <a:t>)</a:t>
            </a:r>
            <a:endParaRPr lang="sv-SE" sz="1600" dirty="0"/>
          </a:p>
        </p:txBody>
      </p:sp>
      <p:cxnSp>
        <p:nvCxnSpPr>
          <p:cNvPr id="11" name="Straight Connector 10"/>
          <p:cNvCxnSpPr>
            <a:endCxn id="10" idx="3"/>
          </p:cNvCxnSpPr>
          <p:nvPr/>
        </p:nvCxnSpPr>
        <p:spPr>
          <a:xfrm flipH="1">
            <a:off x="2739500" y="4617132"/>
            <a:ext cx="414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4388" y="4432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65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Objektorientering – exempel/diskussion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tx1"/>
                </a:solidFill>
              </a:rPr>
              <a:t>Code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 err="1" smtClean="0">
                <a:solidFill>
                  <a:schemeClr val="tx1"/>
                </a:solidFill>
              </a:rPr>
              <a:t>smells</a:t>
            </a:r>
            <a:r>
              <a:rPr lang="sv-SE" dirty="0" smtClean="0">
                <a:solidFill>
                  <a:schemeClr val="tx1"/>
                </a:solidFill>
              </a:rPr>
              <a:t> + </a:t>
            </a:r>
            <a:r>
              <a:rPr lang="sv-SE" dirty="0" err="1" smtClean="0">
                <a:solidFill>
                  <a:schemeClr val="tx1"/>
                </a:solidFill>
              </a:rPr>
              <a:t>refactoring</a:t>
            </a:r>
            <a:endParaRPr lang="sv-SE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Felhantering och städning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Metadata och </a:t>
            </a:r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reflection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>
                <a:solidFill>
                  <a:schemeClr val="bg1">
                    <a:lumMod val="65000"/>
                  </a:schemeClr>
                </a:solidFill>
              </a:rPr>
              <a:t>Dynamic</a:t>
            </a:r>
            <a:endParaRPr lang="sv-S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Asynkron programmering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4: Controllers med duplicerad kod - basklass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867792" y="1556792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68144" y="3102544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199940" y="2444096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23528" y="5877272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609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43808" y="5877272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OrderController</a:t>
            </a:r>
            <a:endParaRPr lang="sv-SE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619672" y="4293096"/>
            <a:ext cx="2088232" cy="10458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ControllerBase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/>
              <a:t>Log(</a:t>
            </a:r>
            <a:r>
              <a:rPr lang="sv-SE" sz="1600" i="1" dirty="0" err="1"/>
              <a:t>exception</a:t>
            </a:r>
            <a:r>
              <a:rPr lang="sv-SE" sz="1600" i="1" dirty="0"/>
              <a:t>)</a:t>
            </a:r>
            <a:endParaRPr lang="sv-SE" sz="1600" dirty="0"/>
          </a:p>
        </p:txBody>
      </p:sp>
      <p:cxnSp>
        <p:nvCxnSpPr>
          <p:cNvPr id="17" name="Straight Arrow Connector 16"/>
          <p:cNvCxnSpPr>
            <a:stCxn id="6" idx="0"/>
            <a:endCxn id="15" idx="2"/>
          </p:cNvCxnSpPr>
          <p:nvPr/>
        </p:nvCxnSpPr>
        <p:spPr>
          <a:xfrm flipV="1">
            <a:off x="1367644" y="5338956"/>
            <a:ext cx="1296144" cy="53831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5" idx="2"/>
          </p:cNvCxnSpPr>
          <p:nvPr/>
        </p:nvCxnSpPr>
        <p:spPr>
          <a:xfrm flipH="1" flipV="1">
            <a:off x="2663788" y="5338956"/>
            <a:ext cx="1224136" cy="53831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  <a:endCxn id="4" idx="2"/>
          </p:cNvCxnSpPr>
          <p:nvPr/>
        </p:nvCxnSpPr>
        <p:spPr>
          <a:xfrm flipV="1">
            <a:off x="2663788" y="3917840"/>
            <a:ext cx="4536504" cy="375256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0464" y="1501576"/>
            <a:ext cx="5273920" cy="241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Risk för gigantisk basklass med tusentals rader kod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Koden kan bara återanvändas genom att ärva från basklassen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Oflexibelt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8053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Exempel 4: Controllers med duplicerad kod - Aggregering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867792" y="1556792"/>
            <a:ext cx="2664296" cy="8873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IController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Execute</a:t>
            </a:r>
            <a:r>
              <a:rPr lang="sv-SE" sz="1600" i="1" dirty="0" smtClean="0"/>
              <a:t>(…)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68144" y="3102544"/>
            <a:ext cx="2664296" cy="8152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 (abstrakt)</a:t>
            </a:r>
          </a:p>
        </p:txBody>
      </p:sp>
      <p:cxnSp>
        <p:nvCxnSpPr>
          <p:cNvPr id="5" name="Straight Arrow Connector 4"/>
          <p:cNvCxnSpPr>
            <a:stCxn id="4" idx="0"/>
            <a:endCxn id="3" idx="2"/>
          </p:cNvCxnSpPr>
          <p:nvPr/>
        </p:nvCxnSpPr>
        <p:spPr>
          <a:xfrm flipH="1" flipV="1">
            <a:off x="7199940" y="2444096"/>
            <a:ext cx="352" cy="65844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23528" y="4581128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UserController</a:t>
            </a:r>
            <a:endParaRPr lang="sv-SE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6096" y="1556792"/>
            <a:ext cx="72008" cy="511256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43808" y="4581128"/>
            <a:ext cx="208823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OrderController</a:t>
            </a:r>
            <a:endParaRPr lang="sv-SE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23528" y="5689982"/>
            <a:ext cx="2088232" cy="757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Log(</a:t>
            </a:r>
            <a:r>
              <a:rPr lang="sv-SE" sz="1600" i="1" dirty="0" err="1" smtClean="0"/>
              <a:t>exception</a:t>
            </a:r>
            <a:r>
              <a:rPr lang="sv-SE" sz="1600" i="1" dirty="0" smtClean="0"/>
              <a:t>)</a:t>
            </a:r>
            <a:endParaRPr lang="sv-SE" sz="1600" dirty="0"/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367644" y="3917840"/>
            <a:ext cx="5832648" cy="6632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4" idx="2"/>
          </p:cNvCxnSpPr>
          <p:nvPr/>
        </p:nvCxnSpPr>
        <p:spPr>
          <a:xfrm flipV="1">
            <a:off x="3887924" y="3917840"/>
            <a:ext cx="3312368" cy="6632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450464" y="1501576"/>
            <a:ext cx="5273920" cy="241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Mindre klasser som ansvarar för en specifik sak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err="1" smtClean="0"/>
              <a:t>Logger</a:t>
            </a:r>
            <a:r>
              <a:rPr lang="sv-SE" dirty="0" smtClean="0"/>
              <a:t>/</a:t>
            </a:r>
            <a:r>
              <a:rPr lang="sv-SE" dirty="0" err="1" smtClean="0"/>
              <a:t>Repository</a:t>
            </a:r>
            <a:r>
              <a:rPr lang="sv-SE" dirty="0" smtClean="0"/>
              <a:t> kan återanvändas av vilken annan klass som helst</a:t>
            </a:r>
          </a:p>
          <a:p>
            <a:endParaRPr lang="sv-SE" dirty="0"/>
          </a:p>
          <a:p>
            <a:endParaRPr lang="sv-S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843808" y="5689982"/>
            <a:ext cx="2088232" cy="757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Repository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</p:txBody>
      </p:sp>
      <p:cxnSp>
        <p:nvCxnSpPr>
          <p:cNvPr id="27" name="Straight Arrow Connector 26"/>
          <p:cNvCxnSpPr>
            <a:stCxn id="6" idx="2"/>
            <a:endCxn id="15" idx="0"/>
          </p:cNvCxnSpPr>
          <p:nvPr/>
        </p:nvCxnSpPr>
        <p:spPr>
          <a:xfrm>
            <a:off x="1367644" y="5229200"/>
            <a:ext cx="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4" idx="0"/>
          </p:cNvCxnSpPr>
          <p:nvPr/>
        </p:nvCxnSpPr>
        <p:spPr>
          <a:xfrm>
            <a:off x="1367644" y="5229200"/>
            <a:ext cx="252028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4" idx="0"/>
          </p:cNvCxnSpPr>
          <p:nvPr/>
        </p:nvCxnSpPr>
        <p:spPr>
          <a:xfrm>
            <a:off x="3887924" y="5229200"/>
            <a:ext cx="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5" idx="0"/>
          </p:cNvCxnSpPr>
          <p:nvPr/>
        </p:nvCxnSpPr>
        <p:spPr>
          <a:xfrm flipH="1">
            <a:off x="1367644" y="5229200"/>
            <a:ext cx="2520280" cy="460782"/>
          </a:xfrm>
          <a:prstGeom prst="straightConnector1">
            <a:avLst/>
          </a:prstGeom>
          <a:ln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Sammanfattning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Interface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Helt separat implementation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Arv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Exponera </a:t>
            </a:r>
            <a:r>
              <a:rPr lang="sv-SE" i="1" dirty="0" smtClean="0"/>
              <a:t>alla </a:t>
            </a:r>
            <a:r>
              <a:rPr lang="sv-SE" dirty="0" smtClean="0"/>
              <a:t>metoder som exponeras av en annan klass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Automatiskt få ändringar i en annan klass att slå igenom för den nya 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Komposition/aggregering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Exponera en del av den andra klassens gränssnitt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Byta ut objekt man samarbetar med under </a:t>
            </a:r>
            <a:r>
              <a:rPr lang="sv-SE" dirty="0" err="1" smtClean="0"/>
              <a:t>runtime</a:t>
            </a:r>
            <a:endParaRPr lang="sv-S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Återanvända kod utan att klasserna är del i samma arvshierarki</a:t>
            </a:r>
          </a:p>
        </p:txBody>
      </p:sp>
    </p:spTree>
    <p:extLst>
      <p:ext uri="{BB962C8B-B14F-4D97-AF65-F5344CB8AC3E}">
        <p14:creationId xmlns:p14="http://schemas.microsoft.com/office/powerpoint/2010/main" val="39856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Objektorientering – när passar vad?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Interface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Arv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Komposition/aggregering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Exempel med diskussion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Ingen kod (!)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Ful-UML</a:t>
            </a:r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12841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Gör så att en klass kan samarbeta med flera olika andra klasser på samma sätt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Kan inte innehålla implementation</a:t>
            </a: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499992" y="37078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11560" y="37078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5796136" y="53461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DebugLogger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>
          <a:xfrm>
            <a:off x="3203848" y="534618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ConsoleLogger</a:t>
            </a:r>
            <a:endParaRPr lang="sv-SE" dirty="0"/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>
            <a:off x="2699792" y="410392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>
          <a:xfrm flipV="1">
            <a:off x="4247964" y="4499972"/>
            <a:ext cx="1296144" cy="8462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>
          <a:xfrm flipH="1" flipV="1">
            <a:off x="5544108" y="4499972"/>
            <a:ext cx="1296144" cy="8462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5"/>
            <a:ext cx="8229600" cy="237626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Alla ändringar som görs i basklassen slår automatiskt igenom i subklassen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Exponerar automatiskt alla publika metoder i basklassen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Statisk </a:t>
            </a:r>
            <a:r>
              <a:rPr lang="sv-SE" dirty="0">
                <a:solidFill>
                  <a:srgbClr val="C00000"/>
                </a:solidFill>
              </a:rPr>
              <a:t>koppling, kan inte byta basklass under </a:t>
            </a:r>
            <a:r>
              <a:rPr lang="sv-SE" dirty="0" smtClean="0">
                <a:solidFill>
                  <a:srgbClr val="C00000"/>
                </a:solidFill>
              </a:rPr>
              <a:t>körning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Klasser som använder subklassen blir kopplade även till basklassen (om den har publika metoder som används)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C00000"/>
                </a:solidFill>
              </a:rPr>
              <a:t>Kan bara ärva från en enda klass</a:t>
            </a:r>
            <a:endParaRPr lang="sv-SE" dirty="0">
              <a:solidFill>
                <a:srgbClr val="C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012160" y="3645024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ILogger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3491880" y="55172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DebugLogger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899592" y="55172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ConsoleLogger</a:t>
            </a:r>
            <a:endParaRPr lang="sv-SE" dirty="0"/>
          </a:p>
        </p:txBody>
      </p:sp>
      <p:cxnSp>
        <p:nvCxnSpPr>
          <p:cNvPr id="7" name="Straight Arrow Connector 6"/>
          <p:cNvCxnSpPr>
            <a:stCxn id="6" idx="0"/>
            <a:endCxn id="13" idx="2"/>
          </p:cNvCxnSpPr>
          <p:nvPr/>
        </p:nvCxnSpPr>
        <p:spPr>
          <a:xfrm flipV="1">
            <a:off x="1943708" y="4797720"/>
            <a:ext cx="1244508" cy="7195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  <a:endCxn id="13" idx="2"/>
          </p:cNvCxnSpPr>
          <p:nvPr/>
        </p:nvCxnSpPr>
        <p:spPr>
          <a:xfrm flipH="1" flipV="1">
            <a:off x="3188216" y="4797720"/>
            <a:ext cx="1347780" cy="7195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44100" y="400563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LoggerBase</a:t>
            </a:r>
            <a:endParaRPr lang="sv-SE" dirty="0"/>
          </a:p>
        </p:txBody>
      </p:sp>
      <p:cxnSp>
        <p:nvCxnSpPr>
          <p:cNvPr id="18" name="Straight Arrow Connector 17"/>
          <p:cNvCxnSpPr>
            <a:stCxn id="13" idx="3"/>
            <a:endCxn id="4" idx="1"/>
          </p:cNvCxnSpPr>
          <p:nvPr/>
        </p:nvCxnSpPr>
        <p:spPr>
          <a:xfrm flipV="1">
            <a:off x="4232332" y="4041068"/>
            <a:ext cx="1779828" cy="36060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Komposition</a:t>
            </a:r>
            <a:r>
              <a:rPr lang="en-US" dirty="0" smtClean="0"/>
              <a:t>/</a:t>
            </a:r>
            <a:r>
              <a:rPr lang="en-US" dirty="0" err="1" smtClean="0"/>
              <a:t>aggregering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266429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Kan byta objekt man samarbetar med under körning, t.ex. </a:t>
            </a:r>
            <a:r>
              <a:rPr lang="sv-SE" dirty="0" err="1" smtClean="0">
                <a:solidFill>
                  <a:srgbClr val="00B050"/>
                </a:solidFill>
              </a:rPr>
              <a:t>config</a:t>
            </a:r>
            <a:r>
              <a:rPr lang="sv-SE" dirty="0" smtClean="0">
                <a:solidFill>
                  <a:srgbClr val="00B050"/>
                </a:solidFill>
              </a:rPr>
              <a:t>-inställningar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Klassens gränssnitt påverkas ej av ändringar i den aggregerade klassen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Kan aggregera hur många klasser man vill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rgbClr val="00B050"/>
                </a:solidFill>
              </a:rPr>
              <a:t>Den aggregerade klassen blir en implementationsdetalj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 (om den inte t.ex. exponeras som en </a:t>
            </a:r>
            <a:r>
              <a:rPr lang="sv-SE" dirty="0" err="1" smtClean="0">
                <a:solidFill>
                  <a:schemeClr val="accent6">
                    <a:lumMod val="75000"/>
                  </a:schemeClr>
                </a:solidFill>
              </a:rPr>
              <a:t>property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Kräver </a:t>
            </a:r>
            <a:r>
              <a:rPr lang="sv-SE" dirty="0" err="1">
                <a:solidFill>
                  <a:schemeClr val="accent6">
                    <a:lumMod val="75000"/>
                  </a:schemeClr>
                </a:solidFill>
              </a:rPr>
              <a:t>wrappermetod</a:t>
            </a:r>
            <a:r>
              <a:rPr lang="sv-SE" dirty="0">
                <a:solidFill>
                  <a:schemeClr val="accent6">
                    <a:lumMod val="75000"/>
                  </a:schemeClr>
                </a:solidFill>
              </a:rPr>
              <a:t> för att exponera metod i aggregerade </a:t>
            </a: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klassen</a:t>
            </a: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sv-S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sv-SE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796136" y="42930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IOutputTarget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4549140" y="5445224"/>
            <a:ext cx="2255108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ConsoleOutputTarget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2987824" y="42930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Logger</a:t>
            </a:r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>
            <a:off x="323528" y="429309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FileWriter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4" idx="3"/>
            <a:endCxn id="9" idx="1"/>
          </p:cNvCxnSpPr>
          <p:nvPr/>
        </p:nvCxnSpPr>
        <p:spPr>
          <a:xfrm>
            <a:off x="2411760" y="4689140"/>
            <a:ext cx="57606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5076056" y="4689140"/>
            <a:ext cx="720080" cy="0"/>
          </a:xfrm>
          <a:prstGeom prst="straightConnector1">
            <a:avLst/>
          </a:prstGeom>
          <a:ln>
            <a:prstDash val="dash"/>
            <a:headEnd type="diamond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5" idx="2"/>
          </p:cNvCxnSpPr>
          <p:nvPr/>
        </p:nvCxnSpPr>
        <p:spPr>
          <a:xfrm flipV="1">
            <a:off x="5676694" y="5085184"/>
            <a:ext cx="1163558" cy="360040"/>
          </a:xfrm>
          <a:prstGeom prst="straightConnector1">
            <a:avLst/>
          </a:prstGeom>
          <a:ln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912260" y="5445224"/>
            <a:ext cx="2132620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DebugOutputTarget</a:t>
            </a:r>
            <a:endParaRPr lang="sv-SE" dirty="0"/>
          </a:p>
        </p:txBody>
      </p:sp>
      <p:cxnSp>
        <p:nvCxnSpPr>
          <p:cNvPr id="41" name="Straight Arrow Connector 40"/>
          <p:cNvCxnSpPr>
            <a:stCxn id="40" idx="0"/>
            <a:endCxn id="5" idx="2"/>
          </p:cNvCxnSpPr>
          <p:nvPr/>
        </p:nvCxnSpPr>
        <p:spPr>
          <a:xfrm flipH="1" flipV="1">
            <a:off x="6840252" y="5085184"/>
            <a:ext cx="1138318" cy="360040"/>
          </a:xfrm>
          <a:prstGeom prst="straightConnector1">
            <a:avLst/>
          </a:prstGeom>
          <a:ln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1: </a:t>
            </a:r>
            <a:r>
              <a:rPr lang="sv-SE" dirty="0" err="1" smtClean="0"/>
              <a:t>Repositories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7996" y="181283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780376" y="3356992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2980958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992112" y="2604924"/>
            <a:ext cx="0" cy="75206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</p:cNvCxnSpPr>
          <p:nvPr/>
        </p:nvCxnSpPr>
        <p:spPr>
          <a:xfrm flipH="1">
            <a:off x="4139952" y="3593026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4862" y="3415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71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1: </a:t>
            </a:r>
            <a:r>
              <a:rPr lang="sv-SE" dirty="0" err="1" smtClean="0"/>
              <a:t>Repositories</a:t>
            </a:r>
            <a:r>
              <a:rPr lang="sv-SE" dirty="0" smtClean="0"/>
              <a:t> - Arv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7996" y="1812836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780376" y="3140968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2384" y="5013176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992112" y="2604924"/>
            <a:ext cx="0" cy="53604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V="1">
            <a:off x="1992112" y="4365104"/>
            <a:ext cx="0" cy="648072"/>
          </a:xfrm>
          <a:prstGeom prst="straightConnector1">
            <a:avLst/>
          </a:prstGeom>
          <a:ln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491880" y="1928813"/>
            <a:ext cx="5194920" cy="41671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Får automatiskt alla metoder i </a:t>
            </a:r>
            <a:r>
              <a:rPr lang="sv-SE" dirty="0" err="1" smtClean="0"/>
              <a:t>GenericRepository</a:t>
            </a:r>
            <a:r>
              <a:rPr lang="sv-SE" dirty="0" smtClean="0"/>
              <a:t> på köpet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Allt som läggs till i </a:t>
            </a:r>
            <a:r>
              <a:rPr lang="sv-SE" dirty="0" err="1" smtClean="0"/>
              <a:t>GenericRepository</a:t>
            </a:r>
            <a:r>
              <a:rPr lang="sv-SE" dirty="0" smtClean="0"/>
              <a:t> i framtiden hänger automatiskt med till </a:t>
            </a:r>
            <a:r>
              <a:rPr lang="sv-SE" dirty="0" err="1" smtClean="0"/>
              <a:t>UserRepository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195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Exempel 1: </a:t>
            </a:r>
            <a:r>
              <a:rPr lang="sv-SE" sz="3200" dirty="0" err="1" smtClean="0"/>
              <a:t>Repositories</a:t>
            </a:r>
            <a:r>
              <a:rPr lang="sv-SE" sz="3200" dirty="0" smtClean="0"/>
              <a:t> – Bara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974148" y="1556792"/>
            <a:ext cx="2088232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IRepository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3755112" y="2708920"/>
            <a:ext cx="2423472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GenericRepository</a:t>
            </a:r>
            <a:r>
              <a:rPr lang="sv-SE" dirty="0" smtClean="0"/>
              <a:t>&lt;T&gt;</a:t>
            </a: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GetById</a:t>
            </a:r>
            <a:endParaRPr lang="sv-SE" sz="1600" i="1" dirty="0"/>
          </a:p>
          <a:p>
            <a:pPr marL="285750" indent="-285750">
              <a:buFontTx/>
              <a:buChar char="-"/>
            </a:pPr>
            <a:r>
              <a:rPr lang="sv-SE" sz="1600" i="1" dirty="0" smtClean="0"/>
              <a:t>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708920"/>
            <a:ext cx="2279456" cy="12241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UserRepository</a:t>
            </a:r>
            <a:endParaRPr lang="sv-S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sv-SE" sz="1600" i="1" dirty="0" err="1" smtClean="0"/>
              <a:t>GetByUsername</a:t>
            </a:r>
            <a:endParaRPr lang="sv-SE" sz="1600" i="1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H="1" flipV="1">
            <a:off x="2018264" y="2348880"/>
            <a:ext cx="2948584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1596928" y="2348880"/>
            <a:ext cx="421336" cy="3600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3491880" y="4149080"/>
            <a:ext cx="5194920" cy="19469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Kan inte dra nytta av kod i </a:t>
            </a:r>
            <a:r>
              <a:rPr lang="sv-SE" dirty="0" err="1" smtClean="0"/>
              <a:t>GenericRepository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Bara vettigt om ingen implementation delas</a:t>
            </a:r>
          </a:p>
        </p:txBody>
      </p:sp>
    </p:spTree>
    <p:extLst>
      <p:ext uri="{BB962C8B-B14F-4D97-AF65-F5344CB8AC3E}">
        <p14:creationId xmlns:p14="http://schemas.microsoft.com/office/powerpoint/2010/main" val="33144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?mso-contentType ?>
<p:Policy xmlns:p="office.server.policy" id="" local="true">
  <p:Name>Document</p:Name>
  <p:Description/>
  <p:Statement/>
  <p:PolicyItems/>
</p:Policy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794</TotalTime>
  <Words>804</Words>
  <Application>Microsoft Office PowerPoint</Application>
  <PresentationFormat>On-screen Show (4:3)</PresentationFormat>
  <Paragraphs>231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SIGMA Presentation</vt:lpstr>
      <vt:lpstr>1_Office-tema</vt:lpstr>
      <vt:lpstr>Studiecirkel: C#</vt:lpstr>
      <vt:lpstr>Planering</vt:lpstr>
      <vt:lpstr>Dagens agenda</vt:lpstr>
      <vt:lpstr>Interface</vt:lpstr>
      <vt:lpstr>Arv</vt:lpstr>
      <vt:lpstr>Komposition/aggregering</vt:lpstr>
      <vt:lpstr>Exempel 1: Repositories</vt:lpstr>
      <vt:lpstr>Exempel 1: Repositories - Arv</vt:lpstr>
      <vt:lpstr>Exempel 1: Repositories – Bara interface</vt:lpstr>
      <vt:lpstr>Exempel 1: Repositories - Aggregering</vt:lpstr>
      <vt:lpstr>Exempel 2: Tredjepartslogger</vt:lpstr>
      <vt:lpstr>Exempel 2: Tredjepartslogger – Implementera interface</vt:lpstr>
      <vt:lpstr>Exempel 2: Tredjepartslogger – Egen wrapperklass</vt:lpstr>
      <vt:lpstr>Exempel 2: Tredjepartslogger – Egen subklass</vt:lpstr>
      <vt:lpstr>Exempel 3: ASP.NET MVC Controller</vt:lpstr>
      <vt:lpstr>Exempel 3: ASP.NET MVC Controller – Bara implementera interface</vt:lpstr>
      <vt:lpstr>Exempel 3: ASP.NET MVC Controller – Aggregering</vt:lpstr>
      <vt:lpstr>Exempel 3: ASP.NET MVC Controller – Arv</vt:lpstr>
      <vt:lpstr>Exempel 4: Controllers med duplicerad kod</vt:lpstr>
      <vt:lpstr>Exempel 4: Controllers med duplicerad kod - basklass</vt:lpstr>
      <vt:lpstr>Exempel 4: Controllers med duplicerad kod - Aggregering</vt:lpstr>
      <vt:lpstr>Sammanfattning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79</cp:revision>
  <dcterms:created xsi:type="dcterms:W3CDTF">2012-05-02T13:35:28Z</dcterms:created>
  <dcterms:modified xsi:type="dcterms:W3CDTF">2012-12-14T10:15:25Z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