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7"/>
    <p:sldMasterId id="2147483660" r:id="rId8"/>
  </p:sldMasterIdLst>
  <p:sldIdLst>
    <p:sldId id="256" r:id="rId9"/>
    <p:sldId id="263" r:id="rId10"/>
    <p:sldId id="264" r:id="rId11"/>
    <p:sldId id="287" r:id="rId12"/>
    <p:sldId id="289" r:id="rId13"/>
    <p:sldId id="288" r:id="rId14"/>
    <p:sldId id="273" r:id="rId15"/>
    <p:sldId id="277" r:id="rId16"/>
    <p:sldId id="279" r:id="rId17"/>
    <p:sldId id="278" r:id="rId18"/>
    <p:sldId id="274" r:id="rId19"/>
    <p:sldId id="281" r:id="rId20"/>
    <p:sldId id="280" r:id="rId21"/>
    <p:sldId id="282" r:id="rId22"/>
    <p:sldId id="275" r:id="rId23"/>
    <p:sldId id="283" r:id="rId24"/>
    <p:sldId id="284" r:id="rId25"/>
    <p:sldId id="285" r:id="rId26"/>
    <p:sldId id="276" r:id="rId27"/>
    <p:sldId id="286" r:id="rId28"/>
    <p:sldId id="290" r:id="rId29"/>
    <p:sldId id="272" r:id="rId30"/>
    <p:sldId id="266" r:id="rId31"/>
  </p:sldIdLst>
  <p:sldSz cx="9144000" cy="6858000" type="screen4x3"/>
  <p:notesSz cx="6858000" cy="9144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3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125" d="100"/>
          <a:sy n="125" d="100"/>
        </p:scale>
        <p:origin x="-122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6932B-C2D6-4DC5-B646-F4F0354B3947}" type="datetime1">
              <a:rPr lang="sv-SE"/>
              <a:pPr>
                <a:defRPr/>
              </a:pPr>
              <a:t>2012-12-13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03DCE-1897-4AF7-B178-FAF109B4555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CFB39-2FAC-49AC-BE62-64F5DFADFCF0}" type="datetime1">
              <a:rPr lang="sv-SE"/>
              <a:pPr>
                <a:defRPr/>
              </a:pPr>
              <a:t>2012-12-13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545D0-940B-4010-A884-E09D70DEEBA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93394-86D7-4C33-98CB-ED7AA20577F5}" type="datetime1">
              <a:rPr lang="sv-SE"/>
              <a:pPr>
                <a:defRPr/>
              </a:pPr>
              <a:t>2012-12-13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6F683-1C0D-4567-B45E-0E5A812016A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7B974-624D-41D8-95AA-C52D1C291446}" type="datetime1">
              <a:rPr lang="sv-SE"/>
              <a:pPr>
                <a:defRPr/>
              </a:pPr>
              <a:t>2012-12-13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8D55E-8DA1-4480-985C-16040603AAE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D63DC-55EA-4D98-B076-7F2A946677D5}" type="datetime1">
              <a:rPr lang="sv-SE"/>
              <a:pPr>
                <a:defRPr/>
              </a:pPr>
              <a:t>2012-12-13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5E5C0-AF7D-4416-90DB-B4589429F48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532800"/>
            <a:ext cx="8229600" cy="1144800"/>
          </a:xfrm>
        </p:spPr>
        <p:txBody>
          <a:bodyPr/>
          <a:lstStyle>
            <a:lvl1pPr algn="l">
              <a:defRPr sz="3600" b="0" cap="none"/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928813"/>
            <a:ext cx="8229600" cy="4167187"/>
          </a:xfrm>
        </p:spPr>
        <p:txBody>
          <a:bodyPr/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694EE-0B10-446F-BE0D-A5EEDC08EFB7}" type="datetime1">
              <a:rPr lang="sv-SE"/>
              <a:pPr>
                <a:defRPr/>
              </a:pPr>
              <a:t>2012-12-13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6058A-06CA-4E2A-92EA-C444C44935D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F8F45-4751-4AAC-9B02-FE3414A218BA}" type="datetime1">
              <a:rPr lang="sv-SE"/>
              <a:pPr>
                <a:defRPr/>
              </a:pPr>
              <a:t>2012-12-13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2C515-A109-46E2-9772-A2CDA2D13F8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A1778-A8DB-40AF-A998-77DE3D266824}" type="datetime1">
              <a:rPr lang="sv-SE"/>
              <a:pPr>
                <a:defRPr/>
              </a:pPr>
              <a:t>2012-12-13</a:t>
            </a:fld>
            <a:endParaRPr lang="sv-SE"/>
          </a:p>
        </p:txBody>
      </p:sp>
      <p:sp>
        <p:nvSpPr>
          <p:cNvPr id="8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F6E81-2E26-4449-A7A9-7E08DF7EFB6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5BAA5-CDD4-4284-9515-86E4A3EB3E0C}" type="datetime1">
              <a:rPr lang="sv-SE"/>
              <a:pPr>
                <a:defRPr/>
              </a:pPr>
              <a:t>2012-12-13</a:t>
            </a:fld>
            <a:endParaRPr lang="sv-SE"/>
          </a:p>
        </p:txBody>
      </p:sp>
      <p:sp>
        <p:nvSpPr>
          <p:cNvPr id="4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FD18F-4DA4-4B60-9CAC-180E143E647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C01FB-3AD3-4921-8684-DBB6664BF392}" type="datetime1">
              <a:rPr lang="sv-SE"/>
              <a:pPr>
                <a:defRPr/>
              </a:pPr>
              <a:t>2012-12-13</a:t>
            </a:fld>
            <a:endParaRPr lang="sv-SE"/>
          </a:p>
        </p:txBody>
      </p:sp>
      <p:sp>
        <p:nvSpPr>
          <p:cNvPr id="3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3DB9E-8C06-4A0A-83CE-39F866F1AF6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2A5AC-9B00-4ED2-8FE1-F5CAC4A70E52}" type="datetime1">
              <a:rPr lang="sv-SE"/>
              <a:pPr>
                <a:defRPr/>
              </a:pPr>
              <a:t>2012-12-13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DE62B-2C1D-4B1F-8F5B-3F50017BA58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CF2A0-E600-47A2-9E4E-A812D52BA9B4}" type="datetime1">
              <a:rPr lang="sv-SE"/>
              <a:pPr>
                <a:defRPr/>
              </a:pPr>
              <a:t>2012-12-13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D3C0B-8009-4E14-B298-423DD7C8F36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BC2A9-1832-40A6-9E1F-CDD3ACED11E9}" type="datetime1">
              <a:rPr lang="sv-SE"/>
              <a:pPr>
                <a:defRPr/>
              </a:pPr>
              <a:t>2012-12-13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04EDE-05FC-4C5E-8ECE-35BFDCEABF5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4B406-F099-4F81-B616-D71A5E2191E6}" type="datetime1">
              <a:rPr lang="sv-SE"/>
              <a:pPr>
                <a:defRPr/>
              </a:pPr>
              <a:t>2012-12-13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0E847-F7EF-4590-B1C4-643554BE886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0E75F-17E2-4AFC-8DB5-E3AE845240EE}" type="datetime1">
              <a:rPr lang="sv-SE"/>
              <a:pPr>
                <a:defRPr/>
              </a:pPr>
              <a:t>2012-12-13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095B5-6DFE-44BF-82A1-3733160DD5C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80800"/>
          </a:xfrm>
        </p:spPr>
        <p:txBody>
          <a:bodyPr/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928813"/>
            <a:ext cx="8229600" cy="4243387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66858-33E9-4541-8545-4C8D05BB3C74}" type="datetime1">
              <a:rPr lang="sv-SE"/>
              <a:pPr>
                <a:defRPr/>
              </a:pPr>
              <a:t>2012-12-13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39E33-11BE-428B-8247-10CDCFB6EC2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A3540-7580-4844-9077-F2FF39304E9F}" type="datetime1">
              <a:rPr lang="sv-SE"/>
              <a:pPr>
                <a:defRPr/>
              </a:pPr>
              <a:t>2012-12-13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EEBE0-4810-473E-8956-3FCECF32AED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E1127-FAC1-4724-ACF3-43E16531D3FF}" type="datetime1">
              <a:rPr lang="sv-SE"/>
              <a:pPr>
                <a:defRPr/>
              </a:pPr>
              <a:t>2012-12-13</a:t>
            </a:fld>
            <a:endParaRPr lang="sv-SE"/>
          </a:p>
        </p:txBody>
      </p:sp>
      <p:sp>
        <p:nvSpPr>
          <p:cNvPr id="8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6DE89-A88F-4948-9650-A53B56D0B76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A95E4-F19F-4DAD-AEBF-74BAC77F10CB}" type="datetime1">
              <a:rPr lang="sv-SE"/>
              <a:pPr>
                <a:defRPr/>
              </a:pPr>
              <a:t>2012-12-13</a:t>
            </a:fld>
            <a:endParaRPr lang="sv-SE"/>
          </a:p>
        </p:txBody>
      </p:sp>
      <p:sp>
        <p:nvSpPr>
          <p:cNvPr id="4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E50BE-6828-4800-984C-1ECA8284DC9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75D2F-6113-43EF-9416-04C9B70EA1DE}" type="datetime1">
              <a:rPr lang="sv-SE"/>
              <a:pPr>
                <a:defRPr/>
              </a:pPr>
              <a:t>2012-12-13</a:t>
            </a:fld>
            <a:endParaRPr lang="sv-SE"/>
          </a:p>
        </p:txBody>
      </p:sp>
      <p:sp>
        <p:nvSpPr>
          <p:cNvPr id="3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4D329-57CF-4F5C-80F5-2BD1BD82CA1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AF319-1339-46D2-95CC-FFA9A258E63B}" type="datetime1">
              <a:rPr lang="sv-SE"/>
              <a:pPr>
                <a:defRPr/>
              </a:pPr>
              <a:t>2012-12-13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503CE-4708-49B3-8D8E-72608EF2AE3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sv-SE" noProof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1048A-9B6C-46A3-BE5E-C7675DEFF8FA}" type="datetime1">
              <a:rPr lang="sv-SE"/>
              <a:pPr>
                <a:defRPr/>
              </a:pPr>
              <a:t>2012-12-13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4F725-10B4-4E74-9A54-7F09C2E057C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sv-SE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8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457200" y="2057400"/>
            <a:ext cx="8229600" cy="406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	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EF507FA-0FD3-4AD8-AF92-6B7D53E10195}" type="datetime1">
              <a:rPr lang="sv-SE"/>
              <a:pPr>
                <a:defRPr/>
              </a:pPr>
              <a:t>2012-12-13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BA87B09-3D73-44E4-A18E-4299505E17F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pic>
        <p:nvPicPr>
          <p:cNvPr id="1032" name="Bildobjekt 7" descr="plus.1.png"/>
          <p:cNvPicPr>
            <a:picLocks noChangeAspect="1"/>
          </p:cNvPicPr>
          <p:nvPr/>
        </p:nvPicPr>
        <p:blipFill>
          <a:blip r:embed="rId13"/>
          <a:srcRect l="10744" t="12549"/>
          <a:stretch>
            <a:fillRect/>
          </a:stretch>
        </p:blipFill>
        <p:spPr bwMode="auto">
          <a:xfrm>
            <a:off x="0" y="0"/>
            <a:ext cx="137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Bildobjekt 21" descr="Sigma-neg.-röd-symbol-CMYK-[Konvert]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391400" y="6400800"/>
            <a:ext cx="14351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Arial" pitchFamily="34" charset="0"/>
          <a:ea typeface="ＭＳ Ｐゴシック" pitchFamily="-65" charset="-128"/>
          <a:cs typeface="Arial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pitchFamily="-65" charset="-128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pitchFamily="-65" charset="-128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pitchFamily="-65" charset="-128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pitchFamily="-65" charset="-128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CB363B"/>
        </a:buClr>
        <a:buSzPct val="90000"/>
        <a:buBlip>
          <a:blip r:embed="rId15"/>
        </a:buBlip>
        <a:defRPr sz="2100" kern="1200">
          <a:solidFill>
            <a:srgbClr val="FFFFFF"/>
          </a:solidFill>
          <a:latin typeface="Arial" pitchFamily="34" charset="0"/>
          <a:ea typeface="ＭＳ Ｐゴシック" pitchFamily="-65" charset="-128"/>
          <a:cs typeface="Arial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FFFFFF"/>
          </a:solidFill>
          <a:latin typeface="Arial" pitchFamily="34" charset="0"/>
          <a:ea typeface="ＭＳ Ｐゴシック" pitchFamily="-65" charset="-128"/>
          <a:cs typeface="Arial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rgbClr val="FFFFFF"/>
          </a:solidFill>
          <a:latin typeface="Arial" pitchFamily="34" charset="0"/>
          <a:ea typeface="ＭＳ Ｐゴシック" pitchFamily="-65" charset="-128"/>
          <a:cs typeface="Arial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100" kern="1200">
          <a:solidFill>
            <a:srgbClr val="FFFFFF"/>
          </a:solidFill>
          <a:latin typeface="Arial" pitchFamily="34" charset="0"/>
          <a:ea typeface="ＭＳ Ｐゴシック" pitchFamily="-65" charset="-128"/>
          <a:cs typeface="Arial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100" kern="1200">
          <a:solidFill>
            <a:srgbClr val="FFFFFF"/>
          </a:solidFill>
          <a:latin typeface="Arial" pitchFamily="34" charset="0"/>
          <a:ea typeface="ＭＳ Ｐゴシック" pitchFamily="-65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2051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457200" y="2057400"/>
            <a:ext cx="8229600" cy="406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	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0C7037A-E444-496F-BE82-560F5E853964}" type="datetime1">
              <a:rPr lang="sv-SE"/>
              <a:pPr>
                <a:defRPr/>
              </a:pPr>
              <a:t>2012-12-13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EC5867E-1376-41AB-BFEA-49762A7D734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pic>
        <p:nvPicPr>
          <p:cNvPr id="2055" name="Bildobjekt 7" descr="plus.1.png"/>
          <p:cNvPicPr>
            <a:picLocks noChangeAspect="1"/>
          </p:cNvPicPr>
          <p:nvPr/>
        </p:nvPicPr>
        <p:blipFill>
          <a:blip r:embed="rId13"/>
          <a:srcRect l="10744" t="12549"/>
          <a:stretch>
            <a:fillRect/>
          </a:stretch>
        </p:blipFill>
        <p:spPr bwMode="auto">
          <a:xfrm>
            <a:off x="0" y="0"/>
            <a:ext cx="137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Bildobjekt 4" descr="Sigma_svart-CMYK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391400" y="6400800"/>
            <a:ext cx="14351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ＭＳ Ｐゴシック" pitchFamily="-65" charset="-128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pitchFamily="-65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pitchFamily="-65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pitchFamily="-65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pitchFamily="-65" charset="-128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CB363B"/>
        </a:buClr>
        <a:buSzPct val="90000"/>
        <a:buBlip>
          <a:blip r:embed="rId15"/>
        </a:buBlip>
        <a:defRPr sz="2100" kern="1200">
          <a:solidFill>
            <a:srgbClr val="000000"/>
          </a:solidFill>
          <a:latin typeface="Arial" pitchFamily="34" charset="0"/>
          <a:ea typeface="ＭＳ Ｐゴシック" pitchFamily="-65" charset="-128"/>
          <a:cs typeface="Arial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000000"/>
          </a:solidFill>
          <a:latin typeface="Arial" pitchFamily="34" charset="0"/>
          <a:ea typeface="ＭＳ Ｐゴシック" pitchFamily="-65" charset="-128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rgbClr val="000000"/>
          </a:solidFill>
          <a:latin typeface="Arial" pitchFamily="34" charset="0"/>
          <a:ea typeface="ＭＳ Ｐゴシック" pitchFamily="-65" charset="-128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100" kern="1200">
          <a:solidFill>
            <a:srgbClr val="000000"/>
          </a:solidFill>
          <a:latin typeface="Arial" pitchFamily="34" charset="0"/>
          <a:ea typeface="ＭＳ Ｐゴシック" pitchFamily="-65" charset="-128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100" kern="1200">
          <a:solidFill>
            <a:srgbClr val="000000"/>
          </a:solidFill>
          <a:latin typeface="Arial" pitchFamily="34" charset="0"/>
          <a:ea typeface="ＭＳ Ｐゴシック" pitchFamily="-65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>
                <a:latin typeface="Arial" charset="0"/>
                <a:ea typeface="ＭＳ Ｐゴシック" pitchFamily="-111" charset="-128"/>
                <a:cs typeface="Arial" charset="0"/>
              </a:rPr>
              <a:t>Studiecirkel: C#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Exempel 1: </a:t>
            </a:r>
            <a:r>
              <a:rPr lang="sv-SE" dirty="0" err="1" smtClean="0"/>
              <a:t>Repositories</a:t>
            </a:r>
            <a:r>
              <a:rPr lang="sv-SE" dirty="0" smtClean="0"/>
              <a:t> - Aggregering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74148" y="1556792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IRepository</a:t>
            </a:r>
            <a:endParaRPr lang="sv-SE" dirty="0"/>
          </a:p>
        </p:txBody>
      </p:sp>
      <p:sp>
        <p:nvSpPr>
          <p:cNvPr id="6" name="Rounded Rectangle 5"/>
          <p:cNvSpPr/>
          <p:nvPr/>
        </p:nvSpPr>
        <p:spPr>
          <a:xfrm>
            <a:off x="3755112" y="2708920"/>
            <a:ext cx="2423472" cy="12241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GenericRepository</a:t>
            </a:r>
            <a:r>
              <a:rPr lang="sv-SE" dirty="0" smtClean="0"/>
              <a:t>&lt;T&gt;</a:t>
            </a:r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GetById</a:t>
            </a:r>
            <a:endParaRPr lang="sv-SE" sz="1600" i="1" dirty="0"/>
          </a:p>
          <a:p>
            <a:pPr marL="285750" indent="-285750">
              <a:buFontTx/>
              <a:buChar char="-"/>
            </a:pPr>
            <a:r>
              <a:rPr lang="sv-SE" sz="1600" i="1" dirty="0" smtClean="0"/>
              <a:t>…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" y="2708920"/>
            <a:ext cx="2279456" cy="12241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UserRepository</a:t>
            </a:r>
            <a:endParaRPr lang="sv-SE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GetByUsername</a:t>
            </a:r>
            <a:endParaRPr lang="sv-SE" sz="1600" i="1" dirty="0"/>
          </a:p>
        </p:txBody>
      </p:sp>
      <p:cxnSp>
        <p:nvCxnSpPr>
          <p:cNvPr id="10" name="Straight Arrow Connector 9"/>
          <p:cNvCxnSpPr>
            <a:stCxn id="6" idx="0"/>
            <a:endCxn id="5" idx="2"/>
          </p:cNvCxnSpPr>
          <p:nvPr/>
        </p:nvCxnSpPr>
        <p:spPr>
          <a:xfrm flipH="1" flipV="1">
            <a:off x="2018264" y="2348880"/>
            <a:ext cx="2948584" cy="360040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5" idx="2"/>
          </p:cNvCxnSpPr>
          <p:nvPr/>
        </p:nvCxnSpPr>
        <p:spPr>
          <a:xfrm flipV="1">
            <a:off x="1596928" y="2348880"/>
            <a:ext cx="421336" cy="360040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idx="1"/>
          </p:nvPr>
        </p:nvSpPr>
        <p:spPr>
          <a:xfrm>
            <a:off x="457200" y="4149080"/>
            <a:ext cx="8229600" cy="2592288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Kan välja vilka metoder från </a:t>
            </a:r>
            <a:r>
              <a:rPr lang="sv-SE" dirty="0" err="1" smtClean="0"/>
              <a:t>GenericRepository</a:t>
            </a:r>
            <a:r>
              <a:rPr lang="sv-SE" dirty="0" smtClean="0"/>
              <a:t> vi vill ha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För allt nytt i </a:t>
            </a:r>
            <a:r>
              <a:rPr lang="sv-SE" dirty="0" err="1" smtClean="0"/>
              <a:t>GenericRepository</a:t>
            </a:r>
            <a:r>
              <a:rPr lang="sv-SE" dirty="0" smtClean="0"/>
              <a:t> vi vill exponera måste vi lägga till </a:t>
            </a:r>
            <a:r>
              <a:rPr lang="sv-SE" dirty="0" err="1" smtClean="0"/>
              <a:t>wrapper</a:t>
            </a:r>
            <a:r>
              <a:rPr lang="sv-SE" dirty="0" smtClean="0"/>
              <a:t>-metod i </a:t>
            </a:r>
            <a:r>
              <a:rPr lang="sv-SE" dirty="0" err="1" smtClean="0"/>
              <a:t>UserRepository</a:t>
            </a:r>
            <a:endParaRPr lang="sv-SE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Måste själva se till att implementera allt i </a:t>
            </a:r>
            <a:r>
              <a:rPr lang="sv-SE" dirty="0" err="1" smtClean="0"/>
              <a:t>IRepository</a:t>
            </a:r>
            <a:endParaRPr lang="sv-SE" dirty="0" smtClean="0"/>
          </a:p>
        </p:txBody>
      </p:sp>
      <p:cxnSp>
        <p:nvCxnSpPr>
          <p:cNvPr id="18" name="Straight Arrow Connector 17"/>
          <p:cNvCxnSpPr>
            <a:stCxn id="8" idx="3"/>
            <a:endCxn id="6" idx="1"/>
          </p:cNvCxnSpPr>
          <p:nvPr/>
        </p:nvCxnSpPr>
        <p:spPr>
          <a:xfrm>
            <a:off x="2736656" y="3320988"/>
            <a:ext cx="1018456" cy="0"/>
          </a:xfrm>
          <a:prstGeom prst="straightConnector1">
            <a:avLst/>
          </a:prstGeom>
          <a:ln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75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Exempel 2: Tredjepartslogger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508104" y="1772816"/>
            <a:ext cx="2664296" cy="15121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ILogger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LogError</a:t>
            </a:r>
            <a:r>
              <a:rPr lang="sv-SE" sz="1600" i="1" dirty="0" smtClean="0"/>
              <a:t>(string, …)</a:t>
            </a:r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LogWarning</a:t>
            </a:r>
            <a:r>
              <a:rPr lang="sv-SE" sz="1600" i="1" dirty="0" smtClean="0"/>
              <a:t>(string, …)</a:t>
            </a:r>
            <a:endParaRPr lang="sv-SE" sz="1600" i="1" dirty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LogInfo</a:t>
            </a:r>
            <a:r>
              <a:rPr lang="sv-SE" sz="1600" i="1" dirty="0" smtClean="0"/>
              <a:t>(string, …)</a:t>
            </a:r>
            <a:endParaRPr lang="sv-SE" sz="1600" i="1" dirty="0"/>
          </a:p>
          <a:p>
            <a:pPr marL="285750" indent="-285750">
              <a:buFontTx/>
              <a:buChar char="-"/>
            </a:pPr>
            <a:r>
              <a:rPr lang="sv-SE" sz="1600" i="1" dirty="0" smtClean="0"/>
              <a:t>…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508456" y="4149080"/>
            <a:ext cx="2664296" cy="15121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Logger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LogError</a:t>
            </a:r>
            <a:r>
              <a:rPr lang="sv-SE" sz="1600" i="1" dirty="0" smtClean="0"/>
              <a:t>(string, …)</a:t>
            </a:r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LogWarning</a:t>
            </a:r>
            <a:r>
              <a:rPr lang="sv-SE" sz="1600" i="1" dirty="0" smtClean="0"/>
              <a:t>(string, …)</a:t>
            </a:r>
            <a:endParaRPr lang="sv-SE" sz="1600" i="1" dirty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LogInfo</a:t>
            </a:r>
            <a:r>
              <a:rPr lang="sv-SE" sz="1600" i="1" dirty="0" smtClean="0"/>
              <a:t>(string, …)</a:t>
            </a:r>
            <a:endParaRPr lang="sv-SE" sz="1600" i="1" dirty="0"/>
          </a:p>
          <a:p>
            <a:pPr marL="285750" indent="-285750">
              <a:buFontTx/>
              <a:buChar char="-"/>
            </a:pPr>
            <a:r>
              <a:rPr lang="sv-SE" sz="1600" i="1" dirty="0" smtClean="0"/>
              <a:t>…</a:t>
            </a:r>
          </a:p>
        </p:txBody>
      </p:sp>
      <p:cxnSp>
        <p:nvCxnSpPr>
          <p:cNvPr id="5" name="Straight Arrow Connector 4"/>
          <p:cNvCxnSpPr>
            <a:stCxn id="4" idx="0"/>
            <a:endCxn id="3" idx="2"/>
          </p:cNvCxnSpPr>
          <p:nvPr/>
        </p:nvCxnSpPr>
        <p:spPr>
          <a:xfrm flipH="1" flipV="1">
            <a:off x="6840252" y="3284984"/>
            <a:ext cx="352" cy="864096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7" idx="3"/>
          </p:cNvCxnSpPr>
          <p:nvPr/>
        </p:nvCxnSpPr>
        <p:spPr>
          <a:xfrm flipH="1">
            <a:off x="2545432" y="2735900"/>
            <a:ext cx="4141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59596" y="25512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?</a:t>
            </a:r>
            <a:endParaRPr lang="sv-S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004048" y="1556792"/>
            <a:ext cx="72008" cy="511256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28080" y="3026801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 smtClean="0"/>
              <a:t>Log(</a:t>
            </a:r>
            <a:r>
              <a:rPr lang="sv-SE" i="1" dirty="0" err="1" smtClean="0"/>
              <a:t>Exception</a:t>
            </a:r>
            <a:r>
              <a:rPr lang="sv-SE" i="1" dirty="0" smtClean="0"/>
              <a:t>)</a:t>
            </a:r>
          </a:p>
          <a:p>
            <a:endParaRPr lang="sv-SE" dirty="0"/>
          </a:p>
        </p:txBody>
      </p:sp>
      <p:sp>
        <p:nvSpPr>
          <p:cNvPr id="16" name="Rounded Rectangle 15"/>
          <p:cNvSpPr/>
          <p:nvPr/>
        </p:nvSpPr>
        <p:spPr>
          <a:xfrm>
            <a:off x="456476" y="3477312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UserRepository</a:t>
            </a:r>
            <a:endParaRPr lang="sv-SE" dirty="0"/>
          </a:p>
        </p:txBody>
      </p:sp>
      <p:sp>
        <p:nvSpPr>
          <p:cNvPr id="17" name="Rounded Rectangle 16"/>
          <p:cNvSpPr/>
          <p:nvPr/>
        </p:nvSpPr>
        <p:spPr>
          <a:xfrm>
            <a:off x="457200" y="2339856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FileWriter</a:t>
            </a:r>
            <a:endParaRPr lang="sv-SE" dirty="0"/>
          </a:p>
        </p:txBody>
      </p:sp>
      <p:cxnSp>
        <p:nvCxnSpPr>
          <p:cNvPr id="19" name="Straight Connector 18"/>
          <p:cNvCxnSpPr>
            <a:endCxn id="16" idx="3"/>
          </p:cNvCxnSpPr>
          <p:nvPr/>
        </p:nvCxnSpPr>
        <p:spPr>
          <a:xfrm flipH="1">
            <a:off x="2544708" y="3873356"/>
            <a:ext cx="414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59596" y="3688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3283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01738"/>
            <a:ext cx="5273920" cy="2143286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Ingen nytta av 3:e-partsbiblioteket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Tvingas implementera metoder vi inte behöver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Exponerar fortfarande metoder som ej ska användas</a:t>
            </a:r>
            <a:endParaRPr lang="sv-S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2400" dirty="0" smtClean="0"/>
              <a:t>Exempel 2: </a:t>
            </a:r>
            <a:r>
              <a:rPr lang="sv-SE" sz="2400" dirty="0" smtClean="0"/>
              <a:t>Tredjepartslogger – Implementera interface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6053708" y="1509956"/>
            <a:ext cx="2664296" cy="15121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ILogger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LogError</a:t>
            </a:r>
            <a:r>
              <a:rPr lang="sv-SE" sz="1600" i="1" dirty="0" smtClean="0"/>
              <a:t>(string, …)</a:t>
            </a:r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LogWarning</a:t>
            </a:r>
            <a:r>
              <a:rPr lang="sv-SE" sz="1600" i="1" dirty="0" smtClean="0"/>
              <a:t>(string, …)</a:t>
            </a:r>
            <a:endParaRPr lang="sv-SE" sz="1600" i="1" dirty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LogInfo</a:t>
            </a:r>
            <a:r>
              <a:rPr lang="sv-SE" sz="1600" i="1" dirty="0" smtClean="0"/>
              <a:t>(string, …)</a:t>
            </a:r>
            <a:endParaRPr lang="sv-SE" sz="1600" i="1" dirty="0"/>
          </a:p>
          <a:p>
            <a:pPr marL="285750" indent="-285750">
              <a:buFontTx/>
              <a:buChar char="-"/>
            </a:pPr>
            <a:r>
              <a:rPr lang="sv-SE" sz="1600" i="1" dirty="0" smtClean="0"/>
              <a:t>…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053708" y="3789041"/>
            <a:ext cx="2664296" cy="15121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Logger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LogError</a:t>
            </a:r>
            <a:r>
              <a:rPr lang="sv-SE" sz="1600" i="1" dirty="0" smtClean="0"/>
              <a:t>(string, …)</a:t>
            </a:r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LogWarning</a:t>
            </a:r>
            <a:r>
              <a:rPr lang="sv-SE" sz="1600" i="1" dirty="0" smtClean="0"/>
              <a:t>(string, …)</a:t>
            </a:r>
            <a:endParaRPr lang="sv-SE" sz="1600" i="1" dirty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LogInfo</a:t>
            </a:r>
            <a:r>
              <a:rPr lang="sv-SE" sz="1600" i="1" dirty="0" smtClean="0"/>
              <a:t>(string, …)</a:t>
            </a:r>
            <a:endParaRPr lang="sv-SE" sz="1600" i="1" dirty="0"/>
          </a:p>
          <a:p>
            <a:pPr marL="285750" indent="-285750">
              <a:buFontTx/>
              <a:buChar char="-"/>
            </a:pPr>
            <a:r>
              <a:rPr lang="sv-SE" sz="1600" i="1" dirty="0" smtClean="0"/>
              <a:t>…</a:t>
            </a:r>
          </a:p>
        </p:txBody>
      </p:sp>
      <p:cxnSp>
        <p:nvCxnSpPr>
          <p:cNvPr id="5" name="Straight Arrow Connector 4"/>
          <p:cNvCxnSpPr>
            <a:stCxn id="4" idx="0"/>
            <a:endCxn id="3" idx="2"/>
          </p:cNvCxnSpPr>
          <p:nvPr/>
        </p:nvCxnSpPr>
        <p:spPr>
          <a:xfrm flipV="1">
            <a:off x="7385856" y="3022124"/>
            <a:ext cx="0" cy="766917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1" idx="1"/>
            <a:endCxn id="17" idx="3"/>
          </p:cNvCxnSpPr>
          <p:nvPr/>
        </p:nvCxnSpPr>
        <p:spPr>
          <a:xfrm flipH="1" flipV="1">
            <a:off x="2844532" y="4113076"/>
            <a:ext cx="791364" cy="432049"/>
          </a:xfrm>
          <a:prstGeom prst="line">
            <a:avLst/>
          </a:prstGeom>
          <a:ln>
            <a:headEnd type="diamond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67792" y="1501738"/>
            <a:ext cx="72008" cy="511256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755576" y="4687434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UserRepository</a:t>
            </a:r>
            <a:endParaRPr lang="sv-SE" dirty="0"/>
          </a:p>
        </p:txBody>
      </p:sp>
      <p:sp>
        <p:nvSpPr>
          <p:cNvPr id="17" name="Rounded Rectangle 16"/>
          <p:cNvSpPr/>
          <p:nvPr/>
        </p:nvSpPr>
        <p:spPr>
          <a:xfrm>
            <a:off x="756300" y="3717032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FileWriter</a:t>
            </a:r>
            <a:endParaRPr lang="sv-SE" dirty="0"/>
          </a:p>
        </p:txBody>
      </p:sp>
      <p:cxnSp>
        <p:nvCxnSpPr>
          <p:cNvPr id="19" name="Straight Connector 18"/>
          <p:cNvCxnSpPr>
            <a:stCxn id="21" idx="1"/>
            <a:endCxn id="16" idx="3"/>
          </p:cNvCxnSpPr>
          <p:nvPr/>
        </p:nvCxnSpPr>
        <p:spPr>
          <a:xfrm flipH="1">
            <a:off x="2843808" y="4545125"/>
            <a:ext cx="792088" cy="538353"/>
          </a:xfrm>
          <a:prstGeom prst="line">
            <a:avLst/>
          </a:prstGeom>
          <a:ln>
            <a:headEnd type="diamond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635896" y="3789041"/>
            <a:ext cx="2195892" cy="15121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Logger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sz="1600" i="1" dirty="0" smtClean="0"/>
              <a:t>Log(</a:t>
            </a:r>
            <a:r>
              <a:rPr lang="sv-SE" sz="1600" i="1" dirty="0" err="1" smtClean="0"/>
              <a:t>exception</a:t>
            </a:r>
            <a:r>
              <a:rPr lang="sv-SE" sz="1600" i="1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sv-SE" sz="1600" i="1" dirty="0" err="1"/>
              <a:t>LogError</a:t>
            </a:r>
            <a:r>
              <a:rPr lang="sv-SE" sz="1600" i="1" dirty="0"/>
              <a:t>(string, </a:t>
            </a:r>
            <a:r>
              <a:rPr lang="sv-SE" sz="1600" i="1" dirty="0" smtClean="0"/>
              <a:t>…)</a:t>
            </a:r>
          </a:p>
          <a:p>
            <a:pPr marL="285750" indent="-285750">
              <a:buFontTx/>
              <a:buChar char="-"/>
            </a:pPr>
            <a:r>
              <a:rPr lang="sv-SE" sz="1600" i="1" dirty="0" smtClean="0"/>
              <a:t>…</a:t>
            </a:r>
            <a:endParaRPr lang="sv-SE" sz="1600" i="1" dirty="0"/>
          </a:p>
          <a:p>
            <a:pPr marL="285750" indent="-285750">
              <a:buFontTx/>
              <a:buChar char="-"/>
            </a:pPr>
            <a:endParaRPr lang="sv-SE" sz="1600" i="1" dirty="0" smtClean="0"/>
          </a:p>
        </p:txBody>
      </p:sp>
      <p:cxnSp>
        <p:nvCxnSpPr>
          <p:cNvPr id="32" name="Straight Arrow Connector 31"/>
          <p:cNvCxnSpPr>
            <a:stCxn id="21" idx="0"/>
            <a:endCxn id="3" idx="2"/>
          </p:cNvCxnSpPr>
          <p:nvPr/>
        </p:nvCxnSpPr>
        <p:spPr>
          <a:xfrm flipV="1">
            <a:off x="4733842" y="3022124"/>
            <a:ext cx="2652014" cy="766917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90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2400" dirty="0" smtClean="0"/>
              <a:t>Exempel 2: </a:t>
            </a:r>
            <a:r>
              <a:rPr lang="sv-SE" sz="2400" dirty="0" smtClean="0"/>
              <a:t>Tredjepartslogger – Egen </a:t>
            </a:r>
            <a:r>
              <a:rPr lang="sv-SE" sz="2400" dirty="0" err="1" smtClean="0"/>
              <a:t>wrapperklass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6083816" y="1772816"/>
            <a:ext cx="2664296" cy="15121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ILogger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LogError</a:t>
            </a:r>
            <a:r>
              <a:rPr lang="sv-SE" sz="1600" i="1" dirty="0" smtClean="0"/>
              <a:t>(string, …)</a:t>
            </a:r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LogWarning</a:t>
            </a:r>
            <a:r>
              <a:rPr lang="sv-SE" sz="1600" i="1" dirty="0" smtClean="0"/>
              <a:t>(string, …)</a:t>
            </a:r>
            <a:endParaRPr lang="sv-SE" sz="1600" i="1" dirty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LogInfo</a:t>
            </a:r>
            <a:r>
              <a:rPr lang="sv-SE" sz="1600" i="1" dirty="0" smtClean="0"/>
              <a:t>(string, …)</a:t>
            </a:r>
            <a:endParaRPr lang="sv-SE" sz="1600" i="1" dirty="0"/>
          </a:p>
          <a:p>
            <a:pPr marL="285750" indent="-285750">
              <a:buFontTx/>
              <a:buChar char="-"/>
            </a:pPr>
            <a:r>
              <a:rPr lang="sv-SE" sz="1600" i="1" dirty="0" smtClean="0"/>
              <a:t>…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084168" y="3703538"/>
            <a:ext cx="2664296" cy="15121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Logger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LogError</a:t>
            </a:r>
            <a:r>
              <a:rPr lang="sv-SE" sz="1600" i="1" dirty="0" smtClean="0"/>
              <a:t>(string, …)</a:t>
            </a:r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LogWarning</a:t>
            </a:r>
            <a:r>
              <a:rPr lang="sv-SE" sz="1600" i="1" dirty="0" smtClean="0"/>
              <a:t>(string, …)</a:t>
            </a:r>
            <a:endParaRPr lang="sv-SE" sz="1600" i="1" dirty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LogInfo</a:t>
            </a:r>
            <a:r>
              <a:rPr lang="sv-SE" sz="1600" i="1" dirty="0" smtClean="0"/>
              <a:t>(string, …)</a:t>
            </a:r>
            <a:endParaRPr lang="sv-SE" sz="1600" i="1" dirty="0"/>
          </a:p>
          <a:p>
            <a:pPr marL="285750" indent="-285750">
              <a:buFontTx/>
              <a:buChar char="-"/>
            </a:pPr>
            <a:r>
              <a:rPr lang="sv-SE" sz="1600" i="1" dirty="0" smtClean="0"/>
              <a:t>…</a:t>
            </a:r>
          </a:p>
        </p:txBody>
      </p:sp>
      <p:cxnSp>
        <p:nvCxnSpPr>
          <p:cNvPr id="5" name="Straight Arrow Connector 4"/>
          <p:cNvCxnSpPr>
            <a:stCxn id="4" idx="0"/>
            <a:endCxn id="3" idx="2"/>
          </p:cNvCxnSpPr>
          <p:nvPr/>
        </p:nvCxnSpPr>
        <p:spPr>
          <a:xfrm flipH="1" flipV="1">
            <a:off x="7415964" y="3284984"/>
            <a:ext cx="352" cy="418554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1" idx="1"/>
            <a:endCxn id="17" idx="3"/>
          </p:cNvCxnSpPr>
          <p:nvPr/>
        </p:nvCxnSpPr>
        <p:spPr>
          <a:xfrm flipH="1" flipV="1">
            <a:off x="2544708" y="4185084"/>
            <a:ext cx="1175008" cy="283432"/>
          </a:xfrm>
          <a:prstGeom prst="line">
            <a:avLst/>
          </a:prstGeom>
          <a:ln>
            <a:headEnd type="diamond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67792" y="1501738"/>
            <a:ext cx="72008" cy="511256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55752" y="4926496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UserRepository</a:t>
            </a:r>
            <a:endParaRPr lang="sv-SE" dirty="0"/>
          </a:p>
        </p:txBody>
      </p:sp>
      <p:sp>
        <p:nvSpPr>
          <p:cNvPr id="17" name="Rounded Rectangle 16"/>
          <p:cNvSpPr/>
          <p:nvPr/>
        </p:nvSpPr>
        <p:spPr>
          <a:xfrm>
            <a:off x="456476" y="3789040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FileWriter</a:t>
            </a:r>
            <a:endParaRPr lang="sv-SE" dirty="0"/>
          </a:p>
        </p:txBody>
      </p:sp>
      <p:cxnSp>
        <p:nvCxnSpPr>
          <p:cNvPr id="19" name="Straight Connector 18"/>
          <p:cNvCxnSpPr>
            <a:stCxn id="21" idx="1"/>
            <a:endCxn id="16" idx="3"/>
          </p:cNvCxnSpPr>
          <p:nvPr/>
        </p:nvCxnSpPr>
        <p:spPr>
          <a:xfrm flipH="1">
            <a:off x="2543984" y="4468516"/>
            <a:ext cx="1175732" cy="854024"/>
          </a:xfrm>
          <a:prstGeom prst="line">
            <a:avLst/>
          </a:prstGeom>
          <a:ln>
            <a:headEnd type="diamond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719716" y="4005064"/>
            <a:ext cx="1809328" cy="9269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Logger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sz="1600" i="1" dirty="0" smtClean="0"/>
              <a:t>Log(</a:t>
            </a:r>
            <a:r>
              <a:rPr lang="sv-SE" sz="1600" i="1" dirty="0" err="1" smtClean="0"/>
              <a:t>exception</a:t>
            </a:r>
            <a:r>
              <a:rPr lang="sv-SE" sz="1600" i="1" dirty="0" smtClean="0"/>
              <a:t>)</a:t>
            </a:r>
            <a:endParaRPr lang="sv-SE" sz="1600" i="1" dirty="0" smtClean="0"/>
          </a:p>
        </p:txBody>
      </p:sp>
      <p:cxnSp>
        <p:nvCxnSpPr>
          <p:cNvPr id="22" name="Straight Connector 21"/>
          <p:cNvCxnSpPr>
            <a:stCxn id="4" idx="1"/>
            <a:endCxn id="21" idx="3"/>
          </p:cNvCxnSpPr>
          <p:nvPr/>
        </p:nvCxnSpPr>
        <p:spPr>
          <a:xfrm flipH="1">
            <a:off x="5529044" y="4459622"/>
            <a:ext cx="555124" cy="8894"/>
          </a:xfrm>
          <a:prstGeom prst="line">
            <a:avLst/>
          </a:prstGeom>
          <a:ln>
            <a:headEnd type="diamond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/>
          <p:cNvSpPr>
            <a:spLocks noGrp="1"/>
          </p:cNvSpPr>
          <p:nvPr>
            <p:ph type="body" idx="1"/>
          </p:nvPr>
        </p:nvSpPr>
        <p:spPr>
          <a:xfrm>
            <a:off x="455752" y="1677600"/>
            <a:ext cx="5273920" cy="2543488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sz="1900" dirty="0" smtClean="0"/>
              <a:t>Kan välja hur vi vill att gränssnittet ska se ut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sz="1900" dirty="0" smtClean="0"/>
              <a:t>Minimerar kopplingen till 3:e-partsbiblioteket</a:t>
            </a:r>
            <a:endParaRPr lang="sv-SE" sz="1900" dirty="0" smtClean="0"/>
          </a:p>
        </p:txBody>
      </p:sp>
    </p:spTree>
    <p:extLst>
      <p:ext uri="{BB962C8B-B14F-4D97-AF65-F5344CB8AC3E}">
        <p14:creationId xmlns:p14="http://schemas.microsoft.com/office/powerpoint/2010/main" val="209978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2400" dirty="0" smtClean="0"/>
              <a:t>Exempel 2: </a:t>
            </a:r>
            <a:r>
              <a:rPr lang="sv-SE" sz="2400" dirty="0" smtClean="0"/>
              <a:t>Tredjepartslogger – Egen subklass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6053708" y="1460994"/>
            <a:ext cx="2664296" cy="15121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ILogger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LogError</a:t>
            </a:r>
            <a:r>
              <a:rPr lang="sv-SE" sz="1600" i="1" dirty="0" smtClean="0"/>
              <a:t>(string, …)</a:t>
            </a:r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LogWarning</a:t>
            </a:r>
            <a:r>
              <a:rPr lang="sv-SE" sz="1600" i="1" dirty="0" smtClean="0"/>
              <a:t>(string, …)</a:t>
            </a:r>
            <a:endParaRPr lang="sv-SE" sz="1600" i="1" dirty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LogInfo</a:t>
            </a:r>
            <a:r>
              <a:rPr lang="sv-SE" sz="1600" i="1" dirty="0" smtClean="0"/>
              <a:t>(string, …)</a:t>
            </a:r>
            <a:endParaRPr lang="sv-SE" sz="1600" i="1" dirty="0"/>
          </a:p>
          <a:p>
            <a:pPr marL="285750" indent="-285750">
              <a:buFontTx/>
              <a:buChar char="-"/>
            </a:pPr>
            <a:r>
              <a:rPr lang="sv-SE" sz="1600" i="1" dirty="0" smtClean="0"/>
              <a:t>…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053708" y="4026396"/>
            <a:ext cx="2664296" cy="15121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Logger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LogError</a:t>
            </a:r>
            <a:r>
              <a:rPr lang="sv-SE" sz="1600" i="1" dirty="0" smtClean="0"/>
              <a:t>(string, …)</a:t>
            </a:r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LogWarning</a:t>
            </a:r>
            <a:r>
              <a:rPr lang="sv-SE" sz="1600" i="1" dirty="0" smtClean="0"/>
              <a:t>(string, …)</a:t>
            </a:r>
            <a:endParaRPr lang="sv-SE" sz="1600" i="1" dirty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LogInfo</a:t>
            </a:r>
            <a:r>
              <a:rPr lang="sv-SE" sz="1600" i="1" dirty="0" smtClean="0"/>
              <a:t>(string, …)</a:t>
            </a:r>
            <a:endParaRPr lang="sv-SE" sz="1600" i="1" dirty="0"/>
          </a:p>
          <a:p>
            <a:pPr marL="285750" indent="-285750">
              <a:buFontTx/>
              <a:buChar char="-"/>
            </a:pPr>
            <a:r>
              <a:rPr lang="sv-SE" sz="1600" i="1" dirty="0" smtClean="0"/>
              <a:t>…</a:t>
            </a:r>
          </a:p>
        </p:txBody>
      </p:sp>
      <p:cxnSp>
        <p:nvCxnSpPr>
          <p:cNvPr id="5" name="Straight Arrow Connector 4"/>
          <p:cNvCxnSpPr>
            <a:stCxn id="4" idx="0"/>
            <a:endCxn id="3" idx="2"/>
          </p:cNvCxnSpPr>
          <p:nvPr/>
        </p:nvCxnSpPr>
        <p:spPr>
          <a:xfrm flipV="1">
            <a:off x="7385856" y="2973162"/>
            <a:ext cx="0" cy="1053234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1" idx="1"/>
            <a:endCxn id="17" idx="3"/>
          </p:cNvCxnSpPr>
          <p:nvPr/>
        </p:nvCxnSpPr>
        <p:spPr>
          <a:xfrm flipH="1" flipV="1">
            <a:off x="2772524" y="4257092"/>
            <a:ext cx="935380" cy="525388"/>
          </a:xfrm>
          <a:prstGeom prst="line">
            <a:avLst/>
          </a:prstGeom>
          <a:ln>
            <a:headEnd type="diamond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67792" y="1501738"/>
            <a:ext cx="72008" cy="511256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83568" y="4831450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UserRepository</a:t>
            </a:r>
            <a:endParaRPr lang="sv-SE" dirty="0"/>
          </a:p>
        </p:txBody>
      </p:sp>
      <p:sp>
        <p:nvSpPr>
          <p:cNvPr id="17" name="Rounded Rectangle 16"/>
          <p:cNvSpPr/>
          <p:nvPr/>
        </p:nvSpPr>
        <p:spPr>
          <a:xfrm>
            <a:off x="684292" y="3861048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FileWriter</a:t>
            </a:r>
            <a:endParaRPr lang="sv-SE" dirty="0"/>
          </a:p>
        </p:txBody>
      </p:sp>
      <p:cxnSp>
        <p:nvCxnSpPr>
          <p:cNvPr id="19" name="Straight Connector 18"/>
          <p:cNvCxnSpPr>
            <a:stCxn id="21" idx="1"/>
            <a:endCxn id="16" idx="3"/>
          </p:cNvCxnSpPr>
          <p:nvPr/>
        </p:nvCxnSpPr>
        <p:spPr>
          <a:xfrm flipH="1">
            <a:off x="2771800" y="4782480"/>
            <a:ext cx="936104" cy="445014"/>
          </a:xfrm>
          <a:prstGeom prst="line">
            <a:avLst/>
          </a:prstGeom>
          <a:ln>
            <a:headEnd type="diamond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707904" y="4319028"/>
            <a:ext cx="1809328" cy="9269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Logger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sz="1600" i="1" dirty="0" smtClean="0"/>
              <a:t>Log(</a:t>
            </a:r>
            <a:r>
              <a:rPr lang="sv-SE" sz="1600" i="1" dirty="0" err="1" smtClean="0"/>
              <a:t>exception</a:t>
            </a:r>
            <a:r>
              <a:rPr lang="sv-SE" sz="1600" i="1" dirty="0" smtClean="0"/>
              <a:t>)</a:t>
            </a:r>
            <a:endParaRPr lang="sv-SE" sz="1600" i="1" dirty="0" smtClean="0"/>
          </a:p>
        </p:txBody>
      </p:sp>
      <p:cxnSp>
        <p:nvCxnSpPr>
          <p:cNvPr id="22" name="Straight Connector 21"/>
          <p:cNvCxnSpPr>
            <a:stCxn id="4" idx="1"/>
            <a:endCxn id="21" idx="3"/>
          </p:cNvCxnSpPr>
          <p:nvPr/>
        </p:nvCxnSpPr>
        <p:spPr>
          <a:xfrm flipH="1">
            <a:off x="5517232" y="4782480"/>
            <a:ext cx="536476" cy="0"/>
          </a:xfrm>
          <a:prstGeom prst="line">
            <a:avLst/>
          </a:prstGeom>
          <a:ln>
            <a:headEnd type="diamond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/>
          <p:cNvSpPr>
            <a:spLocks noGrp="1"/>
          </p:cNvSpPr>
          <p:nvPr>
            <p:ph type="body" idx="1"/>
          </p:nvPr>
        </p:nvSpPr>
        <p:spPr>
          <a:xfrm>
            <a:off x="455752" y="1677600"/>
            <a:ext cx="5273920" cy="2543488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Exponerar fortfarande de ursprungliga metoderna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Lite mindre koppling till 3:e-partsbiblioteket än vid direkt användning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295201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Exempel 3: ASP.NET MVC Controller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716016" y="2006824"/>
            <a:ext cx="2664296" cy="8873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IController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Execute</a:t>
            </a:r>
            <a:r>
              <a:rPr lang="sv-SE" sz="1600" i="1" dirty="0" smtClean="0"/>
              <a:t>(…)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16368" y="3552576"/>
            <a:ext cx="2664296" cy="8152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Controller (abstrakt)</a:t>
            </a:r>
          </a:p>
        </p:txBody>
      </p:sp>
      <p:cxnSp>
        <p:nvCxnSpPr>
          <p:cNvPr id="5" name="Straight Arrow Connector 4"/>
          <p:cNvCxnSpPr>
            <a:stCxn id="4" idx="0"/>
            <a:endCxn id="3" idx="2"/>
          </p:cNvCxnSpPr>
          <p:nvPr/>
        </p:nvCxnSpPr>
        <p:spPr>
          <a:xfrm flipH="1" flipV="1">
            <a:off x="6048164" y="2894128"/>
            <a:ext cx="352" cy="658448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51268" y="2924944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UserController</a:t>
            </a:r>
            <a:endParaRPr lang="sv-SE" dirty="0"/>
          </a:p>
        </p:txBody>
      </p:sp>
      <p:cxnSp>
        <p:nvCxnSpPr>
          <p:cNvPr id="9" name="Straight Connector 8"/>
          <p:cNvCxnSpPr>
            <a:endCxn id="8" idx="3"/>
          </p:cNvCxnSpPr>
          <p:nvPr/>
        </p:nvCxnSpPr>
        <p:spPr>
          <a:xfrm flipH="1">
            <a:off x="2739500" y="3320988"/>
            <a:ext cx="414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54388" y="31363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?</a:t>
            </a:r>
            <a:endParaRPr lang="sv-SE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366456" y="1556792"/>
            <a:ext cx="72008" cy="511256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83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200" dirty="0" smtClean="0"/>
              <a:t>Exempel 3: ASP.NET MVC </a:t>
            </a:r>
            <a:r>
              <a:rPr lang="sv-SE" sz="3200" dirty="0" smtClean="0"/>
              <a:t>Controller – Bara implementera interface</a:t>
            </a:r>
            <a:endParaRPr lang="en-US" sz="3200" dirty="0"/>
          </a:p>
        </p:txBody>
      </p:sp>
      <p:sp>
        <p:nvSpPr>
          <p:cNvPr id="3" name="Rounded Rectangle 2"/>
          <p:cNvSpPr/>
          <p:nvPr/>
        </p:nvSpPr>
        <p:spPr>
          <a:xfrm>
            <a:off x="6155824" y="2132856"/>
            <a:ext cx="2664296" cy="8873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IController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Execute</a:t>
            </a:r>
            <a:r>
              <a:rPr lang="sv-SE" sz="1600" i="1" dirty="0" smtClean="0"/>
              <a:t>(…)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156176" y="4629928"/>
            <a:ext cx="2664296" cy="8152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Controller (abstrakt)</a:t>
            </a:r>
          </a:p>
        </p:txBody>
      </p:sp>
      <p:cxnSp>
        <p:nvCxnSpPr>
          <p:cNvPr id="5" name="Straight Arrow Connector 4"/>
          <p:cNvCxnSpPr>
            <a:stCxn id="4" idx="0"/>
            <a:endCxn id="3" idx="2"/>
          </p:cNvCxnSpPr>
          <p:nvPr/>
        </p:nvCxnSpPr>
        <p:spPr>
          <a:xfrm flipH="1" flipV="1">
            <a:off x="7487972" y="3020160"/>
            <a:ext cx="352" cy="1609768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203848" y="4653136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UserController</a:t>
            </a:r>
            <a:endParaRPr lang="sv-SE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652120" y="1677600"/>
            <a:ext cx="72008" cy="499176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3" idx="2"/>
          </p:cNvCxnSpPr>
          <p:nvPr/>
        </p:nvCxnSpPr>
        <p:spPr>
          <a:xfrm flipV="1">
            <a:off x="4247964" y="3020160"/>
            <a:ext cx="3240008" cy="1632976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455752" y="2000404"/>
            <a:ext cx="5273920" cy="2543488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Vi måste ta ansvar för att implementera </a:t>
            </a:r>
            <a:r>
              <a:rPr lang="sv-SE" dirty="0" err="1" smtClean="0"/>
              <a:t>Execute</a:t>
            </a:r>
            <a:r>
              <a:rPr lang="sv-SE" dirty="0" smtClean="0"/>
              <a:t> korrekt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Ingen nytta av all funktionalitet som finns i Controller-klassen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33095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200" dirty="0" smtClean="0"/>
              <a:t>Exempel 3: ASP.NET MVC </a:t>
            </a:r>
            <a:r>
              <a:rPr lang="sv-SE" sz="3200" dirty="0" smtClean="0"/>
              <a:t>Controller – Aggregering</a:t>
            </a:r>
            <a:endParaRPr lang="en-US" sz="3200" dirty="0"/>
          </a:p>
        </p:txBody>
      </p:sp>
      <p:sp>
        <p:nvSpPr>
          <p:cNvPr id="3" name="Rounded Rectangle 2"/>
          <p:cNvSpPr/>
          <p:nvPr/>
        </p:nvSpPr>
        <p:spPr>
          <a:xfrm>
            <a:off x="6155824" y="2924944"/>
            <a:ext cx="2664296" cy="8873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IController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Execute</a:t>
            </a:r>
            <a:r>
              <a:rPr lang="sv-SE" sz="1600" i="1" dirty="0" smtClean="0"/>
              <a:t>(…)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156176" y="4701936"/>
            <a:ext cx="2664296" cy="8152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Controller (abstrakt)</a:t>
            </a:r>
          </a:p>
        </p:txBody>
      </p:sp>
      <p:cxnSp>
        <p:nvCxnSpPr>
          <p:cNvPr id="5" name="Straight Arrow Connector 4"/>
          <p:cNvCxnSpPr>
            <a:stCxn id="4" idx="0"/>
            <a:endCxn id="3" idx="2"/>
          </p:cNvCxnSpPr>
          <p:nvPr/>
        </p:nvCxnSpPr>
        <p:spPr>
          <a:xfrm flipH="1" flipV="1">
            <a:off x="7487972" y="3812248"/>
            <a:ext cx="352" cy="889688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51520" y="5661248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UserController</a:t>
            </a:r>
            <a:endParaRPr lang="sv-SE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796136" y="1677600"/>
            <a:ext cx="72008" cy="499176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3" idx="2"/>
          </p:cNvCxnSpPr>
          <p:nvPr/>
        </p:nvCxnSpPr>
        <p:spPr>
          <a:xfrm flipV="1">
            <a:off x="1295636" y="3812248"/>
            <a:ext cx="6192336" cy="1849000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455752" y="2000404"/>
            <a:ext cx="5273920" cy="2543488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Vi bryr oss ej om gränssnittet </a:t>
            </a:r>
            <a:r>
              <a:rPr lang="sv-SE" dirty="0" err="1" smtClean="0"/>
              <a:t>iom</a:t>
            </a:r>
            <a:r>
              <a:rPr lang="sv-SE" dirty="0" smtClean="0"/>
              <a:t> att vår kod ej </a:t>
            </a:r>
            <a:r>
              <a:rPr lang="sv-SE" dirty="0" smtClean="0"/>
              <a:t>anropar </a:t>
            </a:r>
            <a:r>
              <a:rPr lang="sv-SE" dirty="0" err="1" smtClean="0"/>
              <a:t>UserController</a:t>
            </a:r>
            <a:endParaRPr lang="sv-SE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Kräver subklass ändå </a:t>
            </a:r>
            <a:r>
              <a:rPr lang="sv-SE" dirty="0" err="1" smtClean="0"/>
              <a:t>iom</a:t>
            </a:r>
            <a:r>
              <a:rPr lang="sv-SE" dirty="0" smtClean="0"/>
              <a:t> att Controller är abstrakt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Kanske vettigt om man vill ha nästan helt egen implementation men behöver enstaka metod från Controller</a:t>
            </a:r>
            <a:endParaRPr lang="sv-SE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2915816" y="5661248"/>
            <a:ext cx="2664296" cy="8152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Concrete</a:t>
            </a:r>
            <a:r>
              <a:rPr lang="sv-SE" dirty="0" err="1" smtClean="0"/>
              <a:t>Controller</a:t>
            </a:r>
            <a:endParaRPr lang="sv-SE" dirty="0" smtClean="0"/>
          </a:p>
        </p:txBody>
      </p:sp>
      <p:cxnSp>
        <p:nvCxnSpPr>
          <p:cNvPr id="22" name="Straight Arrow Connector 21"/>
          <p:cNvCxnSpPr>
            <a:stCxn id="15" idx="3"/>
            <a:endCxn id="4" idx="2"/>
          </p:cNvCxnSpPr>
          <p:nvPr/>
        </p:nvCxnSpPr>
        <p:spPr>
          <a:xfrm flipV="1">
            <a:off x="5580112" y="5517232"/>
            <a:ext cx="1908212" cy="551664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15" idx="1"/>
          </p:cNvCxnSpPr>
          <p:nvPr/>
        </p:nvCxnSpPr>
        <p:spPr>
          <a:xfrm>
            <a:off x="2339752" y="6057292"/>
            <a:ext cx="576064" cy="11604"/>
          </a:xfrm>
          <a:prstGeom prst="straightConnector1">
            <a:avLst/>
          </a:prstGeom>
          <a:ln>
            <a:prstDash val="solid"/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68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200" dirty="0" smtClean="0"/>
              <a:t>Exempel 3: ASP.NET MVC </a:t>
            </a:r>
            <a:r>
              <a:rPr lang="sv-SE" sz="3200" dirty="0" smtClean="0"/>
              <a:t>Controller – Arv</a:t>
            </a:r>
            <a:endParaRPr lang="en-US" sz="3200" dirty="0"/>
          </a:p>
        </p:txBody>
      </p:sp>
      <p:sp>
        <p:nvSpPr>
          <p:cNvPr id="3" name="Rounded Rectangle 2"/>
          <p:cNvSpPr/>
          <p:nvPr/>
        </p:nvSpPr>
        <p:spPr>
          <a:xfrm>
            <a:off x="6155824" y="2132856"/>
            <a:ext cx="2664296" cy="8873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IController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Execute</a:t>
            </a:r>
            <a:r>
              <a:rPr lang="sv-SE" sz="1600" i="1" dirty="0" smtClean="0"/>
              <a:t>(…)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155824" y="3573016"/>
            <a:ext cx="2664296" cy="8152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Controller (abstrakt)</a:t>
            </a:r>
          </a:p>
        </p:txBody>
      </p:sp>
      <p:cxnSp>
        <p:nvCxnSpPr>
          <p:cNvPr id="5" name="Straight Arrow Connector 4"/>
          <p:cNvCxnSpPr>
            <a:stCxn id="4" idx="0"/>
            <a:endCxn id="3" idx="2"/>
          </p:cNvCxnSpPr>
          <p:nvPr/>
        </p:nvCxnSpPr>
        <p:spPr>
          <a:xfrm flipV="1">
            <a:off x="7487972" y="3020160"/>
            <a:ext cx="0" cy="552856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347864" y="5877272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UserController</a:t>
            </a:r>
            <a:endParaRPr lang="sv-SE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652120" y="1677600"/>
            <a:ext cx="72008" cy="499176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4" idx="2"/>
          </p:cNvCxnSpPr>
          <p:nvPr/>
        </p:nvCxnSpPr>
        <p:spPr>
          <a:xfrm flipV="1">
            <a:off x="4391980" y="4388312"/>
            <a:ext cx="3095992" cy="1488960"/>
          </a:xfrm>
          <a:prstGeom prst="straightConnector1">
            <a:avLst/>
          </a:prstGeom>
          <a:ln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455752" y="2000404"/>
            <a:ext cx="5273920" cy="2543488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Får fri tillgång till all funktionalitet i Controller-klassen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/>
              <a:t>Vi bryr oss ej om gränssnittet </a:t>
            </a:r>
            <a:r>
              <a:rPr lang="sv-SE" dirty="0" err="1"/>
              <a:t>iom</a:t>
            </a:r>
            <a:r>
              <a:rPr lang="sv-SE" dirty="0"/>
              <a:t> att vår kod ej anropar </a:t>
            </a:r>
            <a:r>
              <a:rPr lang="sv-SE" dirty="0" err="1"/>
              <a:t>UserController</a:t>
            </a:r>
            <a:endParaRPr lang="sv-SE" dirty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Inga direkta nackdelar</a:t>
            </a:r>
            <a:endParaRPr lang="sv-SE" dirty="0" smtClean="0"/>
          </a:p>
          <a:p>
            <a:pPr marL="342900" indent="-342900">
              <a:buFont typeface="Arial" pitchFamily="34" charset="0"/>
              <a:buChar char="•"/>
            </a:pP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87460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200" dirty="0" smtClean="0"/>
              <a:t>Exempel 4: Controllers med duplicerad kod</a:t>
            </a:r>
            <a:endParaRPr lang="en-US" sz="3200" dirty="0"/>
          </a:p>
        </p:txBody>
      </p:sp>
      <p:sp>
        <p:nvSpPr>
          <p:cNvPr id="3" name="Rounded Rectangle 2"/>
          <p:cNvSpPr/>
          <p:nvPr/>
        </p:nvSpPr>
        <p:spPr>
          <a:xfrm>
            <a:off x="4716016" y="2006824"/>
            <a:ext cx="2664296" cy="8873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IController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Execute</a:t>
            </a:r>
            <a:r>
              <a:rPr lang="sv-SE" sz="1600" i="1" dirty="0" smtClean="0"/>
              <a:t>(…)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16368" y="3552576"/>
            <a:ext cx="2664296" cy="8152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Controller (abstrakt)</a:t>
            </a:r>
          </a:p>
        </p:txBody>
      </p:sp>
      <p:cxnSp>
        <p:nvCxnSpPr>
          <p:cNvPr id="5" name="Straight Arrow Connector 4"/>
          <p:cNvCxnSpPr>
            <a:stCxn id="4" idx="0"/>
            <a:endCxn id="3" idx="2"/>
          </p:cNvCxnSpPr>
          <p:nvPr/>
        </p:nvCxnSpPr>
        <p:spPr>
          <a:xfrm flipH="1" flipV="1">
            <a:off x="6048164" y="2894128"/>
            <a:ext cx="352" cy="658448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651268" y="2348880"/>
            <a:ext cx="2088232" cy="13681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UserController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GetById</a:t>
            </a:r>
            <a:endParaRPr lang="sv-SE" sz="1600" i="1" dirty="0" smtClean="0"/>
          </a:p>
          <a:p>
            <a:pPr marL="285750" indent="-285750">
              <a:buFontTx/>
              <a:buChar char="-"/>
            </a:pPr>
            <a:r>
              <a:rPr lang="sv-SE" sz="1600" i="1" dirty="0" smtClean="0"/>
              <a:t>Log(</a:t>
            </a:r>
            <a:r>
              <a:rPr lang="sv-SE" sz="1600" i="1" dirty="0" err="1" smtClean="0"/>
              <a:t>exception</a:t>
            </a:r>
            <a:r>
              <a:rPr lang="sv-SE" sz="1600" i="1" dirty="0"/>
              <a:t>)</a:t>
            </a:r>
          </a:p>
        </p:txBody>
      </p:sp>
      <p:cxnSp>
        <p:nvCxnSpPr>
          <p:cNvPr id="7" name="Straight Connector 6"/>
          <p:cNvCxnSpPr>
            <a:endCxn id="6" idx="3"/>
          </p:cNvCxnSpPr>
          <p:nvPr/>
        </p:nvCxnSpPr>
        <p:spPr>
          <a:xfrm flipH="1">
            <a:off x="2739500" y="3032956"/>
            <a:ext cx="414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34212" y="28482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?</a:t>
            </a:r>
            <a:endParaRPr lang="sv-S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366456" y="1556792"/>
            <a:ext cx="72008" cy="511256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51268" y="4221088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OrderController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sz="1600" i="1" dirty="0" err="1"/>
              <a:t>GetById</a:t>
            </a:r>
            <a:endParaRPr lang="sv-SE" sz="1600" i="1" dirty="0"/>
          </a:p>
          <a:p>
            <a:pPr marL="285750" indent="-285750">
              <a:buFontTx/>
              <a:buChar char="-"/>
            </a:pPr>
            <a:r>
              <a:rPr lang="sv-SE" sz="1600" i="1" dirty="0"/>
              <a:t>Log(</a:t>
            </a:r>
            <a:r>
              <a:rPr lang="sv-SE" sz="1600" i="1" dirty="0" err="1"/>
              <a:t>exception</a:t>
            </a:r>
            <a:r>
              <a:rPr lang="sv-SE" sz="1600" i="1" dirty="0"/>
              <a:t>)</a:t>
            </a:r>
            <a:endParaRPr lang="sv-SE" sz="1600" dirty="0"/>
          </a:p>
        </p:txBody>
      </p:sp>
      <p:cxnSp>
        <p:nvCxnSpPr>
          <p:cNvPr id="11" name="Straight Connector 10"/>
          <p:cNvCxnSpPr>
            <a:endCxn id="10" idx="3"/>
          </p:cNvCxnSpPr>
          <p:nvPr/>
        </p:nvCxnSpPr>
        <p:spPr>
          <a:xfrm flipH="1">
            <a:off x="2739500" y="4617132"/>
            <a:ext cx="414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54388" y="4432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3653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Planering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v-SE" dirty="0" err="1" smtClean="0"/>
              <a:t>System.Object</a:t>
            </a:r>
            <a:r>
              <a:rPr lang="sv-SE" dirty="0" smtClean="0"/>
              <a:t> / värdetyper vs referenstyper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err="1" smtClean="0"/>
              <a:t>Generics</a:t>
            </a:r>
            <a:endParaRPr lang="sv-SE" dirty="0" smtClean="0"/>
          </a:p>
          <a:p>
            <a:pPr marL="457200" indent="-457200">
              <a:buFont typeface="+mj-lt"/>
              <a:buAutoNum type="arabicPeriod"/>
            </a:pPr>
            <a:r>
              <a:rPr lang="sv-SE" dirty="0" smtClean="0"/>
              <a:t>Objektorientering</a:t>
            </a:r>
          </a:p>
          <a:p>
            <a:pPr marL="457200" indent="-457200">
              <a:buFont typeface="+mj-lt"/>
              <a:buAutoNum type="arabicPeriod"/>
            </a:pPr>
            <a:r>
              <a:rPr lang="sv-SE" b="1" dirty="0" smtClean="0"/>
              <a:t>Objektorientering – exempel/diskussion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smtClean="0"/>
              <a:t>LINQ och funktionell programmering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err="1" smtClean="0">
                <a:solidFill>
                  <a:schemeClr val="tx1"/>
                </a:solidFill>
              </a:rPr>
              <a:t>Code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r>
              <a:rPr lang="sv-SE" dirty="0" err="1" smtClean="0">
                <a:solidFill>
                  <a:schemeClr val="tx1"/>
                </a:solidFill>
              </a:rPr>
              <a:t>smells</a:t>
            </a:r>
            <a:r>
              <a:rPr lang="sv-SE" dirty="0" smtClean="0">
                <a:solidFill>
                  <a:schemeClr val="tx1"/>
                </a:solidFill>
              </a:rPr>
              <a:t> + </a:t>
            </a:r>
            <a:r>
              <a:rPr lang="sv-SE" dirty="0" err="1" smtClean="0">
                <a:solidFill>
                  <a:schemeClr val="tx1"/>
                </a:solidFill>
              </a:rPr>
              <a:t>refactoring</a:t>
            </a:r>
            <a:endParaRPr lang="sv-SE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Felhantering och städning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Metadata och </a:t>
            </a:r>
            <a:r>
              <a:rPr lang="sv-SE" dirty="0" err="1" smtClean="0">
                <a:solidFill>
                  <a:schemeClr val="bg1">
                    <a:lumMod val="65000"/>
                  </a:schemeClr>
                </a:solidFill>
              </a:rPr>
              <a:t>reflection</a:t>
            </a:r>
            <a:endParaRPr lang="sv-SE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sv-SE" dirty="0" err="1" smtClean="0">
                <a:solidFill>
                  <a:schemeClr val="bg1">
                    <a:lumMod val="65000"/>
                  </a:schemeClr>
                </a:solidFill>
              </a:rPr>
              <a:t>Dynamic</a:t>
            </a:r>
            <a:endParaRPr lang="sv-SE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Asynkron programmering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2400" dirty="0" smtClean="0"/>
              <a:t>Exempel 4: Controllers med duplicerad </a:t>
            </a:r>
            <a:r>
              <a:rPr lang="sv-SE" sz="2400" dirty="0" smtClean="0"/>
              <a:t>kod - basklass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5867792" y="1556792"/>
            <a:ext cx="2664296" cy="8873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IController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Execute</a:t>
            </a:r>
            <a:r>
              <a:rPr lang="sv-SE" sz="1600" i="1" dirty="0" smtClean="0"/>
              <a:t>(…)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868144" y="3102544"/>
            <a:ext cx="2664296" cy="8152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Controller (abstrakt)</a:t>
            </a:r>
          </a:p>
        </p:txBody>
      </p:sp>
      <p:cxnSp>
        <p:nvCxnSpPr>
          <p:cNvPr id="5" name="Straight Arrow Connector 4"/>
          <p:cNvCxnSpPr>
            <a:stCxn id="4" idx="0"/>
            <a:endCxn id="3" idx="2"/>
          </p:cNvCxnSpPr>
          <p:nvPr/>
        </p:nvCxnSpPr>
        <p:spPr>
          <a:xfrm flipH="1" flipV="1">
            <a:off x="7199940" y="2444096"/>
            <a:ext cx="352" cy="658448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23528" y="5877272"/>
            <a:ext cx="2088232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UserController</a:t>
            </a:r>
            <a:endParaRPr lang="sv-SE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436096" y="1556792"/>
            <a:ext cx="72008" cy="511256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843808" y="5877272"/>
            <a:ext cx="2088232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OrderController</a:t>
            </a:r>
            <a:endParaRPr lang="sv-SE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1619672" y="4293096"/>
            <a:ext cx="2088232" cy="10458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ControllerBase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sz="1600" i="1" dirty="0" err="1"/>
              <a:t>GetById</a:t>
            </a:r>
            <a:endParaRPr lang="sv-SE" sz="1600" i="1" dirty="0"/>
          </a:p>
          <a:p>
            <a:pPr marL="285750" indent="-285750">
              <a:buFontTx/>
              <a:buChar char="-"/>
            </a:pPr>
            <a:r>
              <a:rPr lang="sv-SE" sz="1600" i="1" dirty="0"/>
              <a:t>Log(</a:t>
            </a:r>
            <a:r>
              <a:rPr lang="sv-SE" sz="1600" i="1" dirty="0" err="1"/>
              <a:t>exception</a:t>
            </a:r>
            <a:r>
              <a:rPr lang="sv-SE" sz="1600" i="1" dirty="0"/>
              <a:t>)</a:t>
            </a:r>
            <a:endParaRPr lang="sv-SE" sz="1600" dirty="0"/>
          </a:p>
        </p:txBody>
      </p:sp>
      <p:cxnSp>
        <p:nvCxnSpPr>
          <p:cNvPr id="17" name="Straight Arrow Connector 16"/>
          <p:cNvCxnSpPr>
            <a:stCxn id="6" idx="0"/>
            <a:endCxn id="15" idx="2"/>
          </p:cNvCxnSpPr>
          <p:nvPr/>
        </p:nvCxnSpPr>
        <p:spPr>
          <a:xfrm flipV="1">
            <a:off x="1367644" y="5338956"/>
            <a:ext cx="1296144" cy="53831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0"/>
            <a:endCxn id="15" idx="2"/>
          </p:cNvCxnSpPr>
          <p:nvPr/>
        </p:nvCxnSpPr>
        <p:spPr>
          <a:xfrm flipH="1" flipV="1">
            <a:off x="2663788" y="5338956"/>
            <a:ext cx="1224136" cy="53831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0"/>
            <a:endCxn id="4" idx="2"/>
          </p:cNvCxnSpPr>
          <p:nvPr/>
        </p:nvCxnSpPr>
        <p:spPr>
          <a:xfrm flipV="1">
            <a:off x="2663788" y="3917840"/>
            <a:ext cx="4536504" cy="375256"/>
          </a:xfrm>
          <a:prstGeom prst="straightConnector1">
            <a:avLst/>
          </a:prstGeom>
          <a:ln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idx="1"/>
          </p:nvPr>
        </p:nvSpPr>
        <p:spPr>
          <a:xfrm>
            <a:off x="450464" y="1501576"/>
            <a:ext cx="5273920" cy="2416264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Risk för gigantisk basklass med tusentals rader kod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Koden kan bara återanvändas genom att ärva från basklassen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err="1" smtClean="0"/>
              <a:t>Oflexibelt</a:t>
            </a:r>
            <a:endParaRPr lang="sv-SE" dirty="0" smtClean="0"/>
          </a:p>
          <a:p>
            <a:endParaRPr lang="sv-SE" dirty="0"/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280533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2400" dirty="0" smtClean="0"/>
              <a:t>Exempel 4: Controllers med duplicerad </a:t>
            </a:r>
            <a:r>
              <a:rPr lang="sv-SE" sz="2400" dirty="0" smtClean="0"/>
              <a:t>kod - Aggregering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5867792" y="1556792"/>
            <a:ext cx="2664296" cy="8873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IController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Execute</a:t>
            </a:r>
            <a:r>
              <a:rPr lang="sv-SE" sz="1600" i="1" dirty="0" smtClean="0"/>
              <a:t>(…)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868144" y="3102544"/>
            <a:ext cx="2664296" cy="8152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Controller (abstrakt)</a:t>
            </a:r>
          </a:p>
        </p:txBody>
      </p:sp>
      <p:cxnSp>
        <p:nvCxnSpPr>
          <p:cNvPr id="5" name="Straight Arrow Connector 4"/>
          <p:cNvCxnSpPr>
            <a:stCxn id="4" idx="0"/>
            <a:endCxn id="3" idx="2"/>
          </p:cNvCxnSpPr>
          <p:nvPr/>
        </p:nvCxnSpPr>
        <p:spPr>
          <a:xfrm flipH="1" flipV="1">
            <a:off x="7199940" y="2444096"/>
            <a:ext cx="352" cy="658448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23528" y="4581128"/>
            <a:ext cx="2088232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UserController</a:t>
            </a:r>
            <a:endParaRPr lang="sv-SE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436096" y="1556792"/>
            <a:ext cx="72008" cy="511256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843808" y="4581128"/>
            <a:ext cx="2088232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OrderController</a:t>
            </a:r>
            <a:endParaRPr lang="sv-SE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323528" y="5689982"/>
            <a:ext cx="2088232" cy="7578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Logger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sz="1600" i="1" dirty="0" smtClean="0"/>
              <a:t>Log(</a:t>
            </a:r>
            <a:r>
              <a:rPr lang="sv-SE" sz="1600" i="1" dirty="0" err="1" smtClean="0"/>
              <a:t>exception</a:t>
            </a:r>
            <a:r>
              <a:rPr lang="sv-SE" sz="1600" i="1" dirty="0" smtClean="0"/>
              <a:t>)</a:t>
            </a:r>
            <a:endParaRPr lang="sv-SE" sz="1600" dirty="0"/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367644" y="3917840"/>
            <a:ext cx="5832648" cy="66328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0"/>
            <a:endCxn id="4" idx="2"/>
          </p:cNvCxnSpPr>
          <p:nvPr/>
        </p:nvCxnSpPr>
        <p:spPr>
          <a:xfrm flipV="1">
            <a:off x="3887924" y="3917840"/>
            <a:ext cx="3312368" cy="66328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idx="1"/>
          </p:nvPr>
        </p:nvSpPr>
        <p:spPr>
          <a:xfrm>
            <a:off x="450464" y="1501576"/>
            <a:ext cx="5273920" cy="2416264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Mindre klasser som ansvarar för en specifik sak</a:t>
            </a:r>
            <a:endParaRPr lang="sv-SE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 err="1" smtClean="0"/>
              <a:t>Logger</a:t>
            </a:r>
            <a:r>
              <a:rPr lang="sv-SE" dirty="0" smtClean="0"/>
              <a:t>/</a:t>
            </a:r>
            <a:r>
              <a:rPr lang="sv-SE" dirty="0" err="1" smtClean="0"/>
              <a:t>Repository</a:t>
            </a:r>
            <a:r>
              <a:rPr lang="sv-SE" dirty="0" smtClean="0"/>
              <a:t> kan återanvändas av vilken annan klass som helst</a:t>
            </a:r>
          </a:p>
          <a:p>
            <a:endParaRPr lang="sv-SE" dirty="0"/>
          </a:p>
          <a:p>
            <a:endParaRPr lang="sv-SE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2843808" y="5689982"/>
            <a:ext cx="2088232" cy="7578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Repository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GetById</a:t>
            </a:r>
            <a:endParaRPr lang="sv-SE" sz="1600" i="1" dirty="0"/>
          </a:p>
        </p:txBody>
      </p:sp>
      <p:cxnSp>
        <p:nvCxnSpPr>
          <p:cNvPr id="27" name="Straight Arrow Connector 26"/>
          <p:cNvCxnSpPr>
            <a:stCxn id="6" idx="2"/>
            <a:endCxn id="15" idx="0"/>
          </p:cNvCxnSpPr>
          <p:nvPr/>
        </p:nvCxnSpPr>
        <p:spPr>
          <a:xfrm>
            <a:off x="1367644" y="5229200"/>
            <a:ext cx="0" cy="460782"/>
          </a:xfrm>
          <a:prstGeom prst="straightConnector1">
            <a:avLst/>
          </a:prstGeom>
          <a:ln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14" idx="0"/>
          </p:cNvCxnSpPr>
          <p:nvPr/>
        </p:nvCxnSpPr>
        <p:spPr>
          <a:xfrm>
            <a:off x="1367644" y="5229200"/>
            <a:ext cx="2520280" cy="460782"/>
          </a:xfrm>
          <a:prstGeom prst="straightConnector1">
            <a:avLst/>
          </a:prstGeom>
          <a:ln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  <a:endCxn id="14" idx="0"/>
          </p:cNvCxnSpPr>
          <p:nvPr/>
        </p:nvCxnSpPr>
        <p:spPr>
          <a:xfrm>
            <a:off x="3887924" y="5229200"/>
            <a:ext cx="0" cy="460782"/>
          </a:xfrm>
          <a:prstGeom prst="straightConnector1">
            <a:avLst/>
          </a:prstGeom>
          <a:ln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5" idx="0"/>
          </p:cNvCxnSpPr>
          <p:nvPr/>
        </p:nvCxnSpPr>
        <p:spPr>
          <a:xfrm flipH="1">
            <a:off x="1367644" y="5229200"/>
            <a:ext cx="2520280" cy="460782"/>
          </a:xfrm>
          <a:prstGeom prst="straightConnector1">
            <a:avLst/>
          </a:prstGeom>
          <a:ln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27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Sammanfattning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Interface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dirty="0" smtClean="0"/>
              <a:t>Helt separat </a:t>
            </a:r>
            <a:r>
              <a:rPr lang="sv-SE" dirty="0" smtClean="0"/>
              <a:t>implementation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Arv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dirty="0" smtClean="0"/>
              <a:t>Exponera </a:t>
            </a:r>
            <a:r>
              <a:rPr lang="sv-SE" i="1" dirty="0" smtClean="0"/>
              <a:t>alla </a:t>
            </a:r>
            <a:r>
              <a:rPr lang="sv-SE" dirty="0" smtClean="0"/>
              <a:t>metoder som exponeras av en annan klass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dirty="0" smtClean="0"/>
              <a:t>Automatiskt få ändringar i en annan klass att slå igenom för den nya klassen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Komposition/aggregering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dirty="0" smtClean="0"/>
              <a:t>Exponera en del av den andra klassens gränssnitt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dirty="0" smtClean="0"/>
              <a:t>Byta ut objekt man samarbetar med under </a:t>
            </a:r>
            <a:r>
              <a:rPr lang="sv-SE" dirty="0" err="1" smtClean="0"/>
              <a:t>runtime</a:t>
            </a:r>
            <a:endParaRPr lang="sv-SE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sv-SE" dirty="0" smtClean="0"/>
              <a:t>Återanvända kod utan att klasserna är del i samma arvshierarki</a:t>
            </a:r>
          </a:p>
        </p:txBody>
      </p:sp>
    </p:spTree>
    <p:extLst>
      <p:ext uri="{BB962C8B-B14F-4D97-AF65-F5344CB8AC3E}">
        <p14:creationId xmlns:p14="http://schemas.microsoft.com/office/powerpoint/2010/main" val="398560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Frågor? </a:t>
            </a:r>
            <a:r>
              <a:rPr lang="sv-SE" smtClean="0"/>
              <a:t>Åsikter?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Dagens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Objektorientering – när passar vad?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dirty="0" smtClean="0"/>
              <a:t>Interface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dirty="0" smtClean="0"/>
              <a:t>Arv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dirty="0" smtClean="0"/>
              <a:t>Komposition/aggregering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Exempel med diskussion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Ingen kod (!)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Ful-UML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220998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28813"/>
            <a:ext cx="8229600" cy="128416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>
                <a:solidFill>
                  <a:srgbClr val="00B050"/>
                </a:solidFill>
              </a:rPr>
              <a:t>Gör så att en klass kan samarbeta med flera olika andra klasser på samma sätt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>
                <a:solidFill>
                  <a:srgbClr val="C00000"/>
                </a:solidFill>
              </a:rPr>
              <a:t>Kan inte innehålla implementation</a:t>
            </a:r>
          </a:p>
          <a:p>
            <a:pPr marL="342900" indent="-342900">
              <a:buFont typeface="Arial" pitchFamily="34" charset="0"/>
              <a:buChar char="•"/>
            </a:pPr>
            <a:endParaRPr lang="sv-SE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4499992" y="3707884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ILogger</a:t>
            </a:r>
            <a:endParaRPr lang="sv-SE" dirty="0"/>
          </a:p>
        </p:txBody>
      </p:sp>
      <p:sp>
        <p:nvSpPr>
          <p:cNvPr id="5" name="Rounded Rectangle 4"/>
          <p:cNvSpPr/>
          <p:nvPr/>
        </p:nvSpPr>
        <p:spPr>
          <a:xfrm>
            <a:off x="611560" y="3707884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FileWriter</a:t>
            </a:r>
            <a:endParaRPr lang="sv-SE" dirty="0"/>
          </a:p>
        </p:txBody>
      </p:sp>
      <p:sp>
        <p:nvSpPr>
          <p:cNvPr id="6" name="Rounded Rectangle 5"/>
          <p:cNvSpPr/>
          <p:nvPr/>
        </p:nvSpPr>
        <p:spPr>
          <a:xfrm>
            <a:off x="5796136" y="5346184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DebugLogger</a:t>
            </a:r>
            <a:endParaRPr lang="sv-SE" dirty="0"/>
          </a:p>
        </p:txBody>
      </p:sp>
      <p:sp>
        <p:nvSpPr>
          <p:cNvPr id="7" name="Rounded Rectangle 6"/>
          <p:cNvSpPr/>
          <p:nvPr/>
        </p:nvSpPr>
        <p:spPr>
          <a:xfrm>
            <a:off x="3203848" y="5346184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ConsoleLogger</a:t>
            </a:r>
            <a:endParaRPr lang="sv-SE" dirty="0"/>
          </a:p>
        </p:txBody>
      </p:sp>
      <p:cxnSp>
        <p:nvCxnSpPr>
          <p:cNvPr id="9" name="Straight Arrow Connector 8"/>
          <p:cNvCxnSpPr>
            <a:stCxn id="5" idx="3"/>
            <a:endCxn id="4" idx="1"/>
          </p:cNvCxnSpPr>
          <p:nvPr/>
        </p:nvCxnSpPr>
        <p:spPr>
          <a:xfrm>
            <a:off x="2699792" y="4103928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4" idx="2"/>
          </p:cNvCxnSpPr>
          <p:nvPr/>
        </p:nvCxnSpPr>
        <p:spPr>
          <a:xfrm flipV="1">
            <a:off x="4247964" y="4499972"/>
            <a:ext cx="1296144" cy="846212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  <a:endCxn id="4" idx="2"/>
          </p:cNvCxnSpPr>
          <p:nvPr/>
        </p:nvCxnSpPr>
        <p:spPr>
          <a:xfrm flipH="1" flipV="1">
            <a:off x="5544108" y="4499972"/>
            <a:ext cx="1296144" cy="846212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7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Arv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4785"/>
            <a:ext cx="8229600" cy="2376264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>
                <a:solidFill>
                  <a:schemeClr val="accent6">
                    <a:lumMod val="75000"/>
                  </a:schemeClr>
                </a:solidFill>
              </a:rPr>
              <a:t>Alla ändringar som görs i basklassen slår automatiskt igenom i subklassen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>
                <a:solidFill>
                  <a:schemeClr val="accent6">
                    <a:lumMod val="75000"/>
                  </a:schemeClr>
                </a:solidFill>
              </a:rPr>
              <a:t>Exponerar automatiskt alla publika metoder i basklassen</a:t>
            </a:r>
            <a:endParaRPr lang="sv-SE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>
                <a:solidFill>
                  <a:srgbClr val="C00000"/>
                </a:solidFill>
              </a:rPr>
              <a:t>Statisk </a:t>
            </a:r>
            <a:r>
              <a:rPr lang="sv-SE" dirty="0">
                <a:solidFill>
                  <a:srgbClr val="C00000"/>
                </a:solidFill>
              </a:rPr>
              <a:t>koppling, kan inte byta basklass under </a:t>
            </a:r>
            <a:r>
              <a:rPr lang="sv-SE" dirty="0" smtClean="0">
                <a:solidFill>
                  <a:srgbClr val="C00000"/>
                </a:solidFill>
              </a:rPr>
              <a:t>körning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>
                <a:solidFill>
                  <a:srgbClr val="C00000"/>
                </a:solidFill>
              </a:rPr>
              <a:t>Klasser som använder subklassen blir kopplade även till basklassen (om den har publika metoder som används)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>
                <a:solidFill>
                  <a:srgbClr val="C00000"/>
                </a:solidFill>
              </a:rPr>
              <a:t>Kan bara ärva från en enda klass</a:t>
            </a:r>
            <a:endParaRPr lang="sv-SE" dirty="0">
              <a:solidFill>
                <a:srgbClr val="C0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sv-SE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6012160" y="3645024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ILogger</a:t>
            </a:r>
            <a:endParaRPr lang="sv-SE" dirty="0"/>
          </a:p>
        </p:txBody>
      </p:sp>
      <p:sp>
        <p:nvSpPr>
          <p:cNvPr id="5" name="Rounded Rectangle 4"/>
          <p:cNvSpPr/>
          <p:nvPr/>
        </p:nvSpPr>
        <p:spPr>
          <a:xfrm>
            <a:off x="3491880" y="5517232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DebugLogger</a:t>
            </a:r>
            <a:endParaRPr lang="sv-SE" dirty="0"/>
          </a:p>
        </p:txBody>
      </p:sp>
      <p:sp>
        <p:nvSpPr>
          <p:cNvPr id="6" name="Rounded Rectangle 5"/>
          <p:cNvSpPr/>
          <p:nvPr/>
        </p:nvSpPr>
        <p:spPr>
          <a:xfrm>
            <a:off x="899592" y="5517232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ConsoleLogger</a:t>
            </a:r>
            <a:endParaRPr lang="sv-SE" dirty="0"/>
          </a:p>
        </p:txBody>
      </p:sp>
      <p:cxnSp>
        <p:nvCxnSpPr>
          <p:cNvPr id="7" name="Straight Arrow Connector 6"/>
          <p:cNvCxnSpPr>
            <a:stCxn id="6" idx="0"/>
            <a:endCxn id="13" idx="2"/>
          </p:cNvCxnSpPr>
          <p:nvPr/>
        </p:nvCxnSpPr>
        <p:spPr>
          <a:xfrm flipV="1">
            <a:off x="1943708" y="4797720"/>
            <a:ext cx="1244508" cy="719512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0"/>
            <a:endCxn id="13" idx="2"/>
          </p:cNvCxnSpPr>
          <p:nvPr/>
        </p:nvCxnSpPr>
        <p:spPr>
          <a:xfrm flipH="1" flipV="1">
            <a:off x="3188216" y="4797720"/>
            <a:ext cx="1347780" cy="719512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144100" y="4005632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LoggerBase</a:t>
            </a:r>
            <a:endParaRPr lang="sv-SE" dirty="0"/>
          </a:p>
        </p:txBody>
      </p:sp>
      <p:cxnSp>
        <p:nvCxnSpPr>
          <p:cNvPr id="18" name="Straight Arrow Connector 17"/>
          <p:cNvCxnSpPr>
            <a:stCxn id="13" idx="3"/>
            <a:endCxn id="4" idx="1"/>
          </p:cNvCxnSpPr>
          <p:nvPr/>
        </p:nvCxnSpPr>
        <p:spPr>
          <a:xfrm flipV="1">
            <a:off x="4232332" y="4041068"/>
            <a:ext cx="1779828" cy="360608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03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Komposition</a:t>
            </a:r>
            <a:r>
              <a:rPr lang="en-US" dirty="0" smtClean="0"/>
              <a:t>/</a:t>
            </a:r>
            <a:r>
              <a:rPr lang="en-US" dirty="0" err="1" smtClean="0"/>
              <a:t>aggregering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2664296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>
                <a:solidFill>
                  <a:srgbClr val="00B050"/>
                </a:solidFill>
              </a:rPr>
              <a:t>Kan byta objekt man samarbetar med under körning, t.ex. </a:t>
            </a:r>
            <a:r>
              <a:rPr lang="sv-SE" dirty="0" err="1" smtClean="0">
                <a:solidFill>
                  <a:srgbClr val="00B050"/>
                </a:solidFill>
              </a:rPr>
              <a:t>config</a:t>
            </a:r>
            <a:r>
              <a:rPr lang="sv-SE" dirty="0" smtClean="0">
                <a:solidFill>
                  <a:srgbClr val="00B050"/>
                </a:solidFill>
              </a:rPr>
              <a:t>-inställningar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>
                <a:solidFill>
                  <a:srgbClr val="00B050"/>
                </a:solidFill>
              </a:rPr>
              <a:t>Klassens gränssnitt påverkas ej av ändringar i den aggregerade klassen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>
                <a:solidFill>
                  <a:srgbClr val="00B050"/>
                </a:solidFill>
              </a:rPr>
              <a:t>Kan aggregera hur många klasser man vill</a:t>
            </a:r>
            <a:endParaRPr lang="sv-SE" dirty="0" smtClean="0">
              <a:solidFill>
                <a:srgbClr val="00B05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>
                <a:solidFill>
                  <a:srgbClr val="00B050"/>
                </a:solidFill>
              </a:rPr>
              <a:t>Den aggregerade klassen blir en implementationsdetalj</a:t>
            </a:r>
            <a:r>
              <a:rPr lang="sv-SE" dirty="0" smtClean="0">
                <a:solidFill>
                  <a:schemeClr val="accent6">
                    <a:lumMod val="75000"/>
                  </a:schemeClr>
                </a:solidFill>
              </a:rPr>
              <a:t> (om den inte t.ex. exponeras som en </a:t>
            </a:r>
            <a:r>
              <a:rPr lang="sv-SE" dirty="0" err="1" smtClean="0">
                <a:solidFill>
                  <a:schemeClr val="accent6">
                    <a:lumMod val="75000"/>
                  </a:schemeClr>
                </a:solidFill>
              </a:rPr>
              <a:t>property</a:t>
            </a:r>
            <a:r>
              <a:rPr lang="sv-SE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>
                <a:solidFill>
                  <a:schemeClr val="accent6">
                    <a:lumMod val="75000"/>
                  </a:schemeClr>
                </a:solidFill>
              </a:rPr>
              <a:t>Kräver </a:t>
            </a:r>
            <a:r>
              <a:rPr lang="sv-SE" dirty="0" err="1">
                <a:solidFill>
                  <a:schemeClr val="accent6">
                    <a:lumMod val="75000"/>
                  </a:schemeClr>
                </a:solidFill>
              </a:rPr>
              <a:t>wrappermetod</a:t>
            </a:r>
            <a:r>
              <a:rPr lang="sv-SE" dirty="0">
                <a:solidFill>
                  <a:schemeClr val="accent6">
                    <a:lumMod val="75000"/>
                  </a:schemeClr>
                </a:solidFill>
              </a:rPr>
              <a:t> för att exponera metod i aggregerade </a:t>
            </a:r>
            <a:r>
              <a:rPr lang="sv-SE" dirty="0" smtClean="0">
                <a:solidFill>
                  <a:schemeClr val="accent6">
                    <a:lumMod val="75000"/>
                  </a:schemeClr>
                </a:solidFill>
              </a:rPr>
              <a:t>klassen</a:t>
            </a:r>
            <a:endParaRPr lang="sv-SE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sv-SE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sv-SE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5796136" y="4293096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IOutputTarget</a:t>
            </a:r>
            <a:endParaRPr lang="sv-SE" dirty="0"/>
          </a:p>
        </p:txBody>
      </p:sp>
      <p:sp>
        <p:nvSpPr>
          <p:cNvPr id="6" name="Rounded Rectangle 5"/>
          <p:cNvSpPr/>
          <p:nvPr/>
        </p:nvSpPr>
        <p:spPr>
          <a:xfrm>
            <a:off x="4549140" y="5445224"/>
            <a:ext cx="2255108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ConsoleOutputTarget</a:t>
            </a:r>
            <a:endParaRPr lang="sv-SE" dirty="0"/>
          </a:p>
        </p:txBody>
      </p:sp>
      <p:sp>
        <p:nvSpPr>
          <p:cNvPr id="9" name="Rounded Rectangle 8"/>
          <p:cNvSpPr/>
          <p:nvPr/>
        </p:nvSpPr>
        <p:spPr>
          <a:xfrm>
            <a:off x="2987824" y="4293096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Logger</a:t>
            </a:r>
            <a:endParaRPr lang="sv-SE" dirty="0"/>
          </a:p>
        </p:txBody>
      </p:sp>
      <p:sp>
        <p:nvSpPr>
          <p:cNvPr id="14" name="Rounded Rectangle 13"/>
          <p:cNvSpPr/>
          <p:nvPr/>
        </p:nvSpPr>
        <p:spPr>
          <a:xfrm>
            <a:off x="323528" y="4293096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FileWriter</a:t>
            </a:r>
            <a:endParaRPr lang="sv-SE" dirty="0"/>
          </a:p>
        </p:txBody>
      </p:sp>
      <p:cxnSp>
        <p:nvCxnSpPr>
          <p:cNvPr id="15" name="Straight Arrow Connector 14"/>
          <p:cNvCxnSpPr>
            <a:stCxn id="14" idx="3"/>
            <a:endCxn id="9" idx="1"/>
          </p:cNvCxnSpPr>
          <p:nvPr/>
        </p:nvCxnSpPr>
        <p:spPr>
          <a:xfrm>
            <a:off x="2411760" y="4689140"/>
            <a:ext cx="576064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1"/>
            <a:endCxn id="9" idx="3"/>
          </p:cNvCxnSpPr>
          <p:nvPr/>
        </p:nvCxnSpPr>
        <p:spPr>
          <a:xfrm flipH="1">
            <a:off x="5076056" y="4689140"/>
            <a:ext cx="720080" cy="0"/>
          </a:xfrm>
          <a:prstGeom prst="straightConnector1">
            <a:avLst/>
          </a:prstGeom>
          <a:ln>
            <a:prstDash val="dash"/>
            <a:headEnd type="diamond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0"/>
            <a:endCxn id="5" idx="2"/>
          </p:cNvCxnSpPr>
          <p:nvPr/>
        </p:nvCxnSpPr>
        <p:spPr>
          <a:xfrm flipV="1">
            <a:off x="5676694" y="5085184"/>
            <a:ext cx="1163558" cy="360040"/>
          </a:xfrm>
          <a:prstGeom prst="straightConnector1">
            <a:avLst/>
          </a:prstGeom>
          <a:ln>
            <a:prstDash val="dash"/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6912260" y="5445224"/>
            <a:ext cx="2132620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DebugOutputTarget</a:t>
            </a:r>
            <a:endParaRPr lang="sv-SE" dirty="0"/>
          </a:p>
        </p:txBody>
      </p:sp>
      <p:cxnSp>
        <p:nvCxnSpPr>
          <p:cNvPr id="41" name="Straight Arrow Connector 40"/>
          <p:cNvCxnSpPr>
            <a:stCxn id="40" idx="0"/>
            <a:endCxn id="5" idx="2"/>
          </p:cNvCxnSpPr>
          <p:nvPr/>
        </p:nvCxnSpPr>
        <p:spPr>
          <a:xfrm flipH="1" flipV="1">
            <a:off x="6840252" y="5085184"/>
            <a:ext cx="1138318" cy="360040"/>
          </a:xfrm>
          <a:prstGeom prst="straightConnector1">
            <a:avLst/>
          </a:prstGeom>
          <a:ln>
            <a:prstDash val="dash"/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38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Exempel 1: </a:t>
            </a:r>
            <a:r>
              <a:rPr lang="sv-SE" dirty="0" err="1" smtClean="0"/>
              <a:t>Repositories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47996" y="1812836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IRepository</a:t>
            </a:r>
            <a:endParaRPr lang="sv-SE" dirty="0"/>
          </a:p>
        </p:txBody>
      </p:sp>
      <p:sp>
        <p:nvSpPr>
          <p:cNvPr id="6" name="Rounded Rectangle 5"/>
          <p:cNvSpPr/>
          <p:nvPr/>
        </p:nvSpPr>
        <p:spPr>
          <a:xfrm>
            <a:off x="780376" y="3356992"/>
            <a:ext cx="2423472" cy="12241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GenericRepository</a:t>
            </a:r>
            <a:r>
              <a:rPr lang="sv-SE" dirty="0" smtClean="0"/>
              <a:t>&lt;T&gt;</a:t>
            </a:r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GetById</a:t>
            </a:r>
            <a:endParaRPr lang="sv-SE" sz="1600" i="1" dirty="0"/>
          </a:p>
          <a:p>
            <a:pPr marL="285750" indent="-285750">
              <a:buFontTx/>
              <a:buChar char="-"/>
            </a:pPr>
            <a:r>
              <a:rPr lang="sv-SE" sz="1600" i="1" dirty="0" smtClean="0"/>
              <a:t>…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0" y="2980958"/>
            <a:ext cx="2279456" cy="12241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UserRepository</a:t>
            </a:r>
            <a:endParaRPr lang="sv-SE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GetByUsername</a:t>
            </a:r>
            <a:endParaRPr lang="sv-SE" sz="1600" i="1" dirty="0"/>
          </a:p>
        </p:txBody>
      </p:sp>
      <p:cxnSp>
        <p:nvCxnSpPr>
          <p:cNvPr id="10" name="Straight Arrow Connector 9"/>
          <p:cNvCxnSpPr>
            <a:stCxn id="6" idx="0"/>
            <a:endCxn id="5" idx="2"/>
          </p:cNvCxnSpPr>
          <p:nvPr/>
        </p:nvCxnSpPr>
        <p:spPr>
          <a:xfrm flipV="1">
            <a:off x="1992112" y="2604924"/>
            <a:ext cx="0" cy="752068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</p:cNvCxnSpPr>
          <p:nvPr/>
        </p:nvCxnSpPr>
        <p:spPr>
          <a:xfrm flipH="1">
            <a:off x="4139952" y="3593026"/>
            <a:ext cx="4320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4862" y="3415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5717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Exempel 1: </a:t>
            </a:r>
            <a:r>
              <a:rPr lang="sv-SE" dirty="0" err="1" smtClean="0"/>
              <a:t>Repositories</a:t>
            </a:r>
            <a:r>
              <a:rPr lang="sv-SE" dirty="0" smtClean="0"/>
              <a:t> - Arv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47996" y="1812836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IRepository</a:t>
            </a:r>
            <a:endParaRPr lang="sv-SE" dirty="0"/>
          </a:p>
        </p:txBody>
      </p:sp>
      <p:sp>
        <p:nvSpPr>
          <p:cNvPr id="6" name="Rounded Rectangle 5"/>
          <p:cNvSpPr/>
          <p:nvPr/>
        </p:nvSpPr>
        <p:spPr>
          <a:xfrm>
            <a:off x="780376" y="3140968"/>
            <a:ext cx="2423472" cy="12241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GenericRepository</a:t>
            </a:r>
            <a:r>
              <a:rPr lang="sv-SE" dirty="0" smtClean="0"/>
              <a:t>&lt;T&gt;</a:t>
            </a:r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GetById</a:t>
            </a:r>
            <a:endParaRPr lang="sv-SE" sz="1600" i="1" dirty="0"/>
          </a:p>
          <a:p>
            <a:pPr marL="285750" indent="-285750">
              <a:buFontTx/>
              <a:buChar char="-"/>
            </a:pPr>
            <a:r>
              <a:rPr lang="sv-SE" sz="1600" i="1" dirty="0" smtClean="0"/>
              <a:t>…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52384" y="5013176"/>
            <a:ext cx="2279456" cy="12241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UserRepository</a:t>
            </a:r>
            <a:endParaRPr lang="sv-SE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GetByUsername</a:t>
            </a:r>
            <a:endParaRPr lang="sv-SE" sz="1600" i="1" dirty="0"/>
          </a:p>
        </p:txBody>
      </p:sp>
      <p:cxnSp>
        <p:nvCxnSpPr>
          <p:cNvPr id="10" name="Straight Arrow Connector 9"/>
          <p:cNvCxnSpPr>
            <a:stCxn id="6" idx="0"/>
            <a:endCxn id="5" idx="2"/>
          </p:cNvCxnSpPr>
          <p:nvPr/>
        </p:nvCxnSpPr>
        <p:spPr>
          <a:xfrm flipV="1">
            <a:off x="1992112" y="2604924"/>
            <a:ext cx="0" cy="536044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6" idx="2"/>
          </p:cNvCxnSpPr>
          <p:nvPr/>
        </p:nvCxnSpPr>
        <p:spPr>
          <a:xfrm flipV="1">
            <a:off x="1992112" y="4365104"/>
            <a:ext cx="0" cy="648072"/>
          </a:xfrm>
          <a:prstGeom prst="straightConnector1">
            <a:avLst/>
          </a:prstGeom>
          <a:ln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idx="1"/>
          </p:nvPr>
        </p:nvSpPr>
        <p:spPr>
          <a:xfrm>
            <a:off x="3491880" y="1928813"/>
            <a:ext cx="5194920" cy="4167187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Får automatiskt alla metoder i </a:t>
            </a:r>
            <a:r>
              <a:rPr lang="sv-SE" dirty="0" err="1" smtClean="0"/>
              <a:t>GenericRepository</a:t>
            </a:r>
            <a:r>
              <a:rPr lang="sv-SE" dirty="0" smtClean="0"/>
              <a:t> på köpet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Allt som läggs till i </a:t>
            </a:r>
            <a:r>
              <a:rPr lang="sv-SE" dirty="0" err="1" smtClean="0"/>
              <a:t>GenericRepository</a:t>
            </a:r>
            <a:r>
              <a:rPr lang="sv-SE" dirty="0" smtClean="0"/>
              <a:t> i framtiden hänger automatiskt med till </a:t>
            </a:r>
            <a:r>
              <a:rPr lang="sv-SE" dirty="0" err="1" smtClean="0"/>
              <a:t>UserRepository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11953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200" dirty="0" smtClean="0"/>
              <a:t>Exempel 1: </a:t>
            </a:r>
            <a:r>
              <a:rPr lang="sv-SE" sz="3200" dirty="0" err="1" smtClean="0"/>
              <a:t>Repositories</a:t>
            </a:r>
            <a:r>
              <a:rPr lang="sv-SE" sz="3200" dirty="0" smtClean="0"/>
              <a:t> – Bara interface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974148" y="1556792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IRepository</a:t>
            </a:r>
            <a:endParaRPr lang="sv-SE" dirty="0"/>
          </a:p>
        </p:txBody>
      </p:sp>
      <p:sp>
        <p:nvSpPr>
          <p:cNvPr id="6" name="Rounded Rectangle 5"/>
          <p:cNvSpPr/>
          <p:nvPr/>
        </p:nvSpPr>
        <p:spPr>
          <a:xfrm>
            <a:off x="3755112" y="2708920"/>
            <a:ext cx="2423472" cy="12241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GenericRepository</a:t>
            </a:r>
            <a:r>
              <a:rPr lang="sv-SE" dirty="0" smtClean="0"/>
              <a:t>&lt;T&gt;</a:t>
            </a:r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GetById</a:t>
            </a:r>
            <a:endParaRPr lang="sv-SE" sz="1600" i="1" dirty="0"/>
          </a:p>
          <a:p>
            <a:pPr marL="285750" indent="-285750">
              <a:buFontTx/>
              <a:buChar char="-"/>
            </a:pPr>
            <a:r>
              <a:rPr lang="sv-SE" sz="1600" i="1" dirty="0" smtClean="0"/>
              <a:t>…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" y="2708920"/>
            <a:ext cx="2279456" cy="12241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UserRepository</a:t>
            </a:r>
            <a:endParaRPr lang="sv-SE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GetByUsername</a:t>
            </a:r>
            <a:endParaRPr lang="sv-SE" sz="1600" i="1" dirty="0"/>
          </a:p>
        </p:txBody>
      </p:sp>
      <p:cxnSp>
        <p:nvCxnSpPr>
          <p:cNvPr id="10" name="Straight Arrow Connector 9"/>
          <p:cNvCxnSpPr>
            <a:stCxn id="6" idx="0"/>
            <a:endCxn id="5" idx="2"/>
          </p:cNvCxnSpPr>
          <p:nvPr/>
        </p:nvCxnSpPr>
        <p:spPr>
          <a:xfrm flipH="1" flipV="1">
            <a:off x="2018264" y="2348880"/>
            <a:ext cx="2948584" cy="360040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5" idx="2"/>
          </p:cNvCxnSpPr>
          <p:nvPr/>
        </p:nvCxnSpPr>
        <p:spPr>
          <a:xfrm flipV="1">
            <a:off x="1596928" y="2348880"/>
            <a:ext cx="421336" cy="360040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idx="1"/>
          </p:nvPr>
        </p:nvSpPr>
        <p:spPr>
          <a:xfrm>
            <a:off x="3491880" y="4149080"/>
            <a:ext cx="5194920" cy="194692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Kan inte dra nytta av kod i </a:t>
            </a:r>
            <a:r>
              <a:rPr lang="sv-SE" dirty="0" err="1" smtClean="0"/>
              <a:t>GenericRepository</a:t>
            </a:r>
            <a:endParaRPr lang="sv-SE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Bara vettigt om ingen implementation delas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3144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GMA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p:Policy xmlns:p="office.server.policy" id="" local="true">
  <p:Name>Document</p:Name>
  <p:Description/>
  <p:Statement/>
  <p:PolicyItems/>
</p:Policy>
</file>

<file path=customXml/item2.xml><?xml version="1.0" encoding="utf-8"?>
<p:properties xmlns:p="http://schemas.microsoft.com/office/2006/metadata/properties" xmlns:xsi="http://www.w3.org/2001/XMLSchema-instance">
  <documentManagement>
    <_dlc_DocId xmlns="ab86c710-d5b9-443b-89bd-d84ca3c43036">SIGMA-58-55</_dlc_DocId>
    <_dlc_DocIdUrl xmlns="ab86c710-d5b9-443b-89bd-d84ca3c43036">
      <Url>https://one.sigma.se/Communications/Resource%20Center/_layouts/DocIdRedir.aspx?ID=SIGMA-58-55</Url>
      <Description>SIGMA-58-55</Description>
    </_dlc_DocIdUrl>
    <DLCPolicyLabelClientValue xmlns="ab86c710-d5b9-443b-89bd-d84ca3c43036" xsi:nil="true"/>
    <DLCPolicyLabelLock xmlns="ab86c710-d5b9-443b-89bd-d84ca3c43036" xsi:nil="true"/>
    <DLCPolicyLabelValue xmlns="ab86c710-d5b9-443b-89bd-d84ca3c43036">Version</DLCPolicyLabelValue>
    <Dokumentansvarig xmlns="ab86c710-d5b9-443b-89bd-d84ca3c43036">
      <UserInfo>
        <DisplayName/>
        <AccountId xsi:nil="true"/>
        <AccountType/>
      </UserInfo>
    </Dokumentansvarig>
  </documentManagement>
</p:properties>
</file>

<file path=customXml/item3.xml><?xml version="1.0" encoding="utf-8"?>
<LongProperties xmlns="http://schemas.microsoft.com/office/2006/metadata/longPropertie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Sigma Presentation" ma:contentTypeID="0x010100CC38F04C2C9F0F47AC0C9711C66D07D1060054B2F8436FFED64480363C99CE4DCE5B" ma:contentTypeVersion="40" ma:contentTypeDescription="" ma:contentTypeScope="" ma:versionID="05c892b335d817181605d5d7adf23ed8">
  <xsd:schema xmlns:xsd="http://www.w3.org/2001/XMLSchema" xmlns:xs="http://www.w3.org/2001/XMLSchema" xmlns:p="http://schemas.microsoft.com/office/2006/metadata/properties" xmlns:ns1="http://schemas.microsoft.com/sharepoint/v3" xmlns:ns2="ab86c710-d5b9-443b-89bd-d84ca3c43036" targetNamespace="http://schemas.microsoft.com/office/2006/metadata/properties" ma:root="true" ma:fieldsID="8fa4d11be89b3571519139ff854dbb47" ns1:_="" ns2:_="">
    <xsd:import namespace="http://schemas.microsoft.com/sharepoint/v3"/>
    <xsd:import namespace="ab86c710-d5b9-443b-89bd-d84ca3c43036"/>
    <xsd:element name="properties">
      <xsd:complexType>
        <xsd:sequence>
          <xsd:element name="documentManagement">
            <xsd:complexType>
              <xsd:all>
                <xsd:element ref="ns2:Dokumentansvarig" minOccurs="0"/>
                <xsd:element ref="ns2:_dlc_DocId" minOccurs="0"/>
                <xsd:element ref="ns2:_dlc_DocIdUrl" minOccurs="0"/>
                <xsd:element ref="ns2:_dlc_DocIdPersistId" minOccurs="0"/>
                <xsd:element ref="ns2:DLCPolicyLabelValue" minOccurs="0"/>
                <xsd:element ref="ns2:DLCPolicyLabelClientValue" minOccurs="0"/>
                <xsd:element ref="ns2:DLCPolicyLabelLock" minOccurs="0"/>
                <xsd:element ref="ns1:_dlc_Exempt" minOccurs="0"/>
                <xsd:element ref="ns1:_dlc_ExpireDateSaved" minOccurs="0"/>
                <xsd:element ref="ns1:_dlc_Expire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5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16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17" nillable="true" ma:displayName="Expiration Date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86c710-d5b9-443b-89bd-d84ca3c43036" elementFormDefault="qualified">
    <xsd:import namespace="http://schemas.microsoft.com/office/2006/documentManagement/types"/>
    <xsd:import namespace="http://schemas.microsoft.com/office/infopath/2007/PartnerControls"/>
    <xsd:element name="Dokumentansvarig" ma:index="2" nillable="true" ma:displayName="Dokumentansvarig" ma:list="UserInfo" ma:SharePointGroup="0" ma:internalName="Dokumentansvarig" ma:readOnly="false" ma:showField="Titl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dlc_DocId" ma:index="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8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DLCPolicyLabelValue" ma:index="12" nillable="true" ma:displayName="Label" ma:description="Stores the current value of the label." ma:internalName="DLCPolicyLabelValue" ma:readOnly="true">
      <xsd:simpleType>
        <xsd:restriction base="dms:Note">
          <xsd:maxLength value="255"/>
        </xsd:restriction>
      </xsd:simpleType>
    </xsd:element>
    <xsd:element name="DLCPolicyLabelClientValue" ma:index="13" nillable="true" ma:displayName="Client Label Value" ma:description="Stores the last label value computed on the client." ma:hidden="true" ma:internalName="DLCPolicyLabelClientValue" ma:readOnly="false">
      <xsd:simpleType>
        <xsd:restriction base="dms:Note"/>
      </xsd:simpleType>
    </xsd:element>
    <xsd:element name="DLCPolicyLabelLock" ma:index="14" nillable="true" ma:displayName="Label Locked" ma:description="Indicates whether the label should be updated when item properties are modified." ma:hidden="true" ma:internalName="DLCPolicyLabelLock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Policy Label Generator</Name>
    <Synchronization>Synchronous</Synchronization>
    <Type>10001</Type>
    <SequenceNumber>1000</SequenceNumber>
    <Assembly>Microsoft.Office.Policy, Version=14.0.0.0, Culture=neutral, PublicKeyToken=71e9bce111e9429c</Assembly>
    <Class>Microsoft.Office.RecordsManagement.Internal.LabelHandler</Class>
    <Data/>
    <Filter/>
  </Receiver>
  <Receiver>
    <Name>Policy Label Generator</Name>
    <Synchronization>Synchronous</Synchronization>
    <Type>10002</Type>
    <SequenceNumber>1001</SequenceNumber>
    <Assembly>Microsoft.Office.Policy, Version=14.0.0.0, Culture=neutral, PublicKeyToken=71e9bce111e9429c</Assembly>
    <Class>Microsoft.Office.RecordsManagement.Internal.LabelHandler</Class>
    <Data/>
    <Filter/>
  </Receiver>
  <Receiver>
    <Name>Policy Label Generator</Name>
    <Synchronization>Synchronous</Synchronization>
    <Type>10004</Type>
    <SequenceNumber>1002</SequenceNumber>
    <Assembly>Microsoft.Office.Policy, Version=14.0.0.0, Culture=neutral, PublicKeyToken=71e9bce111e9429c</Assembly>
    <Class>Microsoft.Office.RecordsManagement.Internal.LabelHandler</Class>
    <Data/>
    <Filter/>
  </Receiver>
  <Receiver>
    <Name>Policy Label Generator</Name>
    <Synchronization>Synchronous</Synchronization>
    <Type>10006</Type>
    <SequenceNumber>1003</SequenceNumber>
    <Assembly>Microsoft.Office.Policy, Version=14.0.0.0, Culture=neutral, PublicKeyToken=71e9bce111e9429c</Assembly>
    <Class>Microsoft.Office.RecordsManagement.Internal.LabelHandler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Assembly>Microsoft.Office.Policy, Version=14.0.0.0, Culture=neutral, PublicKeyToken=71e9bce111e9429c</Assembly>
    <Class>Microsoft.Office.RecordsManagement.Internal.UpdateExpireDate</Class>
    <Data/>
    <Filter/>
  </Receiver>
</spe:Receivers>
</file>

<file path=customXml/itemProps1.xml><?xml version="1.0" encoding="utf-8"?>
<ds:datastoreItem xmlns:ds="http://schemas.openxmlformats.org/officeDocument/2006/customXml" ds:itemID="{4B40B3D7-3BF4-4F81-B752-465C7873F42D}">
  <ds:schemaRefs>
    <ds:schemaRef ds:uri="office.server.policy"/>
  </ds:schemaRefs>
</ds:datastoreItem>
</file>

<file path=customXml/itemProps2.xml><?xml version="1.0" encoding="utf-8"?>
<ds:datastoreItem xmlns:ds="http://schemas.openxmlformats.org/officeDocument/2006/customXml" ds:itemID="{E4BCF71E-3B11-4428-8817-6C806FCD61FC}">
  <ds:schemaRefs>
    <ds:schemaRef ds:uri="http://schemas.microsoft.com/office/2006/metadata/properties"/>
    <ds:schemaRef ds:uri="ab86c710-d5b9-443b-89bd-d84ca3c43036"/>
  </ds:schemaRefs>
</ds:datastoreItem>
</file>

<file path=customXml/itemProps3.xml><?xml version="1.0" encoding="utf-8"?>
<ds:datastoreItem xmlns:ds="http://schemas.openxmlformats.org/officeDocument/2006/customXml" ds:itemID="{451EFAB2-D9E5-4914-B3CF-18B40C6146D6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872CE3A9-A133-4832-B653-8001D90DA0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b86c710-d5b9-443b-89bd-d84ca3c430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FA7F1BD2-EEB7-4CA7-AE76-FFA9743A6424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B8F9EEAE-CAA6-4862-920C-A5F615204F2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SIGMA Presentation</Template>
  <TotalTime>775</TotalTime>
  <Words>804</Words>
  <Application>Microsoft Office PowerPoint</Application>
  <PresentationFormat>On-screen Show (4:3)</PresentationFormat>
  <Paragraphs>231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SIGMA Presentation</vt:lpstr>
      <vt:lpstr>1_Office-tema</vt:lpstr>
      <vt:lpstr>Studiecirkel: C#</vt:lpstr>
      <vt:lpstr>Planering</vt:lpstr>
      <vt:lpstr>Dagens agenda</vt:lpstr>
      <vt:lpstr>Interface</vt:lpstr>
      <vt:lpstr>Arv</vt:lpstr>
      <vt:lpstr>Komposition/aggregering</vt:lpstr>
      <vt:lpstr>Exempel 1: Repositories</vt:lpstr>
      <vt:lpstr>Exempel 1: Repositories - Arv</vt:lpstr>
      <vt:lpstr>Exempel 1: Repositories – Bara interface</vt:lpstr>
      <vt:lpstr>Exempel 1: Repositories - Aggregering</vt:lpstr>
      <vt:lpstr>Exempel 2: Tredjepartslogger</vt:lpstr>
      <vt:lpstr>Exempel 2: Tredjepartslogger – Implementera interface</vt:lpstr>
      <vt:lpstr>Exempel 2: Tredjepartslogger – Egen wrapperklass</vt:lpstr>
      <vt:lpstr>Exempel 2: Tredjepartslogger – Egen subklass</vt:lpstr>
      <vt:lpstr>Exempel 3: ASP.NET MVC Controller</vt:lpstr>
      <vt:lpstr>Exempel 3: ASP.NET MVC Controller – Bara implementera interface</vt:lpstr>
      <vt:lpstr>Exempel 3: ASP.NET MVC Controller – Aggregering</vt:lpstr>
      <vt:lpstr>Exempel 3: ASP.NET MVC Controller – Arv</vt:lpstr>
      <vt:lpstr>Exempel 4: Controllers med duplicerad kod</vt:lpstr>
      <vt:lpstr>Exempel 4: Controllers med duplicerad kod - basklass</vt:lpstr>
      <vt:lpstr>Exempel 4: Controllers med duplicerad kod - Aggregering</vt:lpstr>
      <vt:lpstr>Sammanfattning</vt:lpstr>
      <vt:lpstr>Frågor? Åsikter?</vt:lpstr>
    </vt:vector>
  </TitlesOfParts>
  <Company>Sigma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SIGMA PPT Presentation</dc:title>
  <dc:creator>Kristina Eskilson</dc:creator>
  <cp:lastModifiedBy>Erik Öjebo</cp:lastModifiedBy>
  <cp:revision>78</cp:revision>
  <dcterms:created xsi:type="dcterms:W3CDTF">2012-05-02T13:35:28Z</dcterms:created>
  <dcterms:modified xsi:type="dcterms:W3CDTF">2012-12-13T13:49:17Z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Sigma One Document</vt:lpwstr>
  </property>
  <property fmtid="{D5CDD505-2E9C-101B-9397-08002B2CF9AE}" pid="3" name="ContentTypeId">
    <vt:lpwstr>0x010100CC38F04C2C9F0F47AC0C9711C66D07D1060054B2F8436FFED64480363C99CE4DCE5B</vt:lpwstr>
  </property>
  <property fmtid="{D5CDD505-2E9C-101B-9397-08002B2CF9AE}" pid="4" name="Order">
    <vt:r8>9200</vt:r8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TemplateUrl">
    <vt:lpwstr/>
  </property>
  <property fmtid="{D5CDD505-2E9C-101B-9397-08002B2CF9AE}" pid="9" name="_dlc_DocIdItemGuid">
    <vt:lpwstr>125509a3-cfa0-4760-88ac-6ba11fa579e9</vt:lpwstr>
  </property>
  <property fmtid="{D5CDD505-2E9C-101B-9397-08002B2CF9AE}" pid="10" name="_dlc_policyId">
    <vt:lpwstr/>
  </property>
  <property fmtid="{D5CDD505-2E9C-101B-9397-08002B2CF9AE}" pid="11" name="ItemRetentionFormula">
    <vt:lpwstr/>
  </property>
</Properties>
</file>