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8" r:id="rId4"/>
    <p:sldId id="257" r:id="rId5"/>
    <p:sldId id="258" r:id="rId6"/>
    <p:sldId id="259" r:id="rId7"/>
    <p:sldId id="260" r:id="rId8"/>
    <p:sldId id="264" r:id="rId9"/>
    <p:sldId id="265" r:id="rId10"/>
    <p:sldId id="271" r:id="rId11"/>
    <p:sldId id="272" r:id="rId12"/>
    <p:sldId id="262" r:id="rId13"/>
    <p:sldId id="266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627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42464-8C78-47F6-963D-EE087F9A9D0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58B93-4A10-48E5-AE6F-CAB3A677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8B93-4A10-48E5-AE6F-CAB3A677F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8B93-4A10-48E5-AE6F-CAB3A677F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8B93-4A10-48E5-AE6F-CAB3A677F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8B93-4A10-48E5-AE6F-CAB3A677F1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58B93-4A10-48E5-AE6F-CAB3A677F1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D2C1-0EDB-47BA-B2AE-5EDDFB8A2974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9BD8-A543-4FA8-A7F3-64638F67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2" y="1484243"/>
            <a:ext cx="9923469" cy="3032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Roles of Geographic Location, Introduction Status, and Host Species in Structuring Fungal Endophyte Communities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1911" y="4648959"/>
            <a:ext cx="3856383" cy="128632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000" dirty="0"/>
              <a:t>Erik Parker and Savannah Bennett</a:t>
            </a:r>
          </a:p>
          <a:p>
            <a:r>
              <a:rPr lang="en-US" sz="2000" dirty="0"/>
              <a:t>Quantitative Biodiversity</a:t>
            </a:r>
          </a:p>
          <a:p>
            <a:r>
              <a:rPr lang="en-US" sz="2000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10065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4"/>
            <a:ext cx="12269585" cy="1325563"/>
          </a:xfrm>
        </p:spPr>
        <p:txBody>
          <a:bodyPr/>
          <a:lstStyle/>
          <a:p>
            <a:pPr algn="ctr"/>
            <a:r>
              <a:rPr lang="en-US" dirty="0"/>
              <a:t>Beta Diversity is not Structured by Introduction Status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55" y="1462117"/>
            <a:ext cx="7651014" cy="521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1244" y="6488668"/>
            <a:ext cx="361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PERMANOVA: R</a:t>
            </a:r>
            <a:r>
              <a:rPr lang="en-US" baseline="30000" dirty="0"/>
              <a:t>2</a:t>
            </a:r>
            <a:r>
              <a:rPr lang="en-US" dirty="0"/>
              <a:t> = 0.02, p = 0.001</a:t>
            </a:r>
          </a:p>
        </p:txBody>
      </p:sp>
    </p:spTree>
    <p:extLst>
      <p:ext uri="{BB962C8B-B14F-4D97-AF65-F5344CB8AC3E}">
        <p14:creationId xmlns:p14="http://schemas.microsoft.com/office/powerpoint/2010/main" val="314618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43" y="365125"/>
            <a:ext cx="11072552" cy="1325563"/>
          </a:xfrm>
        </p:spPr>
        <p:txBody>
          <a:bodyPr/>
          <a:lstStyle/>
          <a:p>
            <a:pPr algn="ctr"/>
            <a:r>
              <a:rPr lang="en-US" dirty="0"/>
              <a:t>Beta Diversity is not Structured by Host Species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061" b="813"/>
          <a:stretch/>
        </p:blipFill>
        <p:spPr>
          <a:xfrm>
            <a:off x="2241131" y="1407037"/>
            <a:ext cx="7820575" cy="5266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11244" y="6488668"/>
            <a:ext cx="361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PERMANOVA: R</a:t>
            </a:r>
            <a:r>
              <a:rPr lang="en-US" baseline="30000" dirty="0"/>
              <a:t>2</a:t>
            </a:r>
            <a:r>
              <a:rPr lang="en-US" dirty="0"/>
              <a:t> = 0.07, p = 0.001</a:t>
            </a:r>
          </a:p>
        </p:txBody>
      </p:sp>
    </p:spTree>
    <p:extLst>
      <p:ext uri="{BB962C8B-B14F-4D97-AF65-F5344CB8AC3E}">
        <p14:creationId xmlns:p14="http://schemas.microsoft.com/office/powerpoint/2010/main" val="28129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 location has largest effect on structuring endophyte communities</a:t>
            </a:r>
          </a:p>
          <a:p>
            <a:pPr lvl="1"/>
            <a:r>
              <a:rPr lang="en-US" sz="2800" dirty="0"/>
              <a:t>Introduction status and species do not significantly affect community structure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80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Invasion success of </a:t>
            </a:r>
            <a:r>
              <a:rPr lang="en-US" i="1" dirty="0"/>
              <a:t>P. </a:t>
            </a:r>
            <a:r>
              <a:rPr lang="en-US" i="1" dirty="0" err="1"/>
              <a:t>contorta</a:t>
            </a:r>
            <a:r>
              <a:rPr lang="en-US" i="1" dirty="0"/>
              <a:t> </a:t>
            </a:r>
            <a:r>
              <a:rPr lang="en-US" dirty="0"/>
              <a:t>could be related to its ability to form, non-specific endophyte associations in introduced environment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Pinus </a:t>
            </a:r>
            <a:r>
              <a:rPr lang="en-US" i="1" dirty="0" err="1"/>
              <a:t>contorta</a:t>
            </a:r>
            <a:r>
              <a:rPr lang="en-US" i="1" dirty="0"/>
              <a:t> </a:t>
            </a:r>
            <a:r>
              <a:rPr lang="en-US" dirty="0"/>
              <a:t>could benefit from positive plant-soil feedback</a:t>
            </a:r>
          </a:p>
          <a:p>
            <a:endParaRPr lang="en-US" dirty="0"/>
          </a:p>
          <a:p>
            <a:r>
              <a:rPr lang="en-US" dirty="0"/>
              <a:t>Contradicts eco-evolutionary pattern of </a:t>
            </a:r>
            <a:r>
              <a:rPr lang="en-US" dirty="0" err="1"/>
              <a:t>phylosymbiosis</a:t>
            </a:r>
            <a:r>
              <a:rPr lang="en-US" dirty="0"/>
              <a:t> – don’t see expected relationship of closely related hosts with most similar fungal communities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i="1" dirty="0"/>
              <a:t>P. </a:t>
            </a:r>
            <a:r>
              <a:rPr lang="en-US" i="1" dirty="0" err="1"/>
              <a:t>contorta</a:t>
            </a:r>
            <a:r>
              <a:rPr lang="en-US" i="1" dirty="0"/>
              <a:t> </a:t>
            </a:r>
            <a:r>
              <a:rPr lang="en-US" dirty="0"/>
              <a:t>benefit from a positive plant-soil feedback?</a:t>
            </a:r>
          </a:p>
          <a:p>
            <a:endParaRPr lang="en-US" dirty="0"/>
          </a:p>
          <a:p>
            <a:r>
              <a:rPr lang="en-US" dirty="0"/>
              <a:t>Are the microbial communities associated with these trees functionally similar?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5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Gundale</a:t>
            </a:r>
            <a:r>
              <a:rPr lang="en-US" sz="2400" dirty="0"/>
              <a:t>, M. J., Almeida, J. P., </a:t>
            </a:r>
            <a:r>
              <a:rPr lang="en-US" sz="2400" dirty="0" err="1"/>
              <a:t>Wallander</a:t>
            </a:r>
            <a:r>
              <a:rPr lang="en-US" sz="2400" dirty="0"/>
              <a:t>, H., Wardle, D. A., </a:t>
            </a:r>
            <a:r>
              <a:rPr lang="en-US" sz="2400" dirty="0" err="1"/>
              <a:t>Kardol</a:t>
            </a:r>
            <a:r>
              <a:rPr lang="en-US" sz="2400" dirty="0"/>
              <a:t>, P., Nilsson, M. C., ... &amp; Mason, B. (2016). Differences in endophyte communities of introduced trees depend on the phylogenetic relatedness of the receiving forest. </a:t>
            </a:r>
            <a:r>
              <a:rPr lang="en-US" sz="2400" i="1" dirty="0"/>
              <a:t>Journal of Ecology</a:t>
            </a:r>
            <a:r>
              <a:rPr lang="en-US" sz="2400" dirty="0"/>
              <a:t>, </a:t>
            </a:r>
            <a:r>
              <a:rPr lang="en-US" sz="2400" i="1" dirty="0"/>
              <a:t>104</a:t>
            </a:r>
            <a:r>
              <a:rPr lang="en-US" sz="2400" dirty="0"/>
              <a:t>(5), 1219-1232.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8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Personal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Ecological Motivations</a:t>
            </a:r>
          </a:p>
          <a:p>
            <a:pPr lvl="1"/>
            <a:r>
              <a:rPr lang="en-US" sz="2800" dirty="0"/>
              <a:t>Soil microbes often attributed to invasion success </a:t>
            </a:r>
          </a:p>
          <a:p>
            <a:pPr lvl="1"/>
            <a:r>
              <a:rPr lang="en-US" sz="2800" dirty="0"/>
              <a:t>Few studies have investigated microbial diversity in native/introduced systems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000" dirty="0"/>
              <a:t>Evolutionary Motivations</a:t>
            </a:r>
          </a:p>
          <a:p>
            <a:pPr lvl="1"/>
            <a:r>
              <a:rPr lang="en-US" sz="2800" dirty="0"/>
              <a:t>Are plant endophyte communities structured in a way consistent with their evolutionary history?</a:t>
            </a:r>
          </a:p>
          <a:p>
            <a:pPr lvl="1"/>
            <a:r>
              <a:rPr lang="en-US" sz="2800" dirty="0"/>
              <a:t>Diversity of host species, habitats, and introduction status here provides compelling data</a:t>
            </a:r>
          </a:p>
        </p:txBody>
      </p:sp>
    </p:spTree>
    <p:extLst>
      <p:ext uri="{BB962C8B-B14F-4D97-AF65-F5344CB8AC3E}">
        <p14:creationId xmlns:p14="http://schemas.microsoft.com/office/powerpoint/2010/main" val="187887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47" y="1690688"/>
            <a:ext cx="8741467" cy="29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9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516284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Fungal endophyte OTUs from </a:t>
            </a:r>
            <a:r>
              <a:rPr lang="en-US" sz="4500" i="1" dirty="0"/>
              <a:t>Pinus </a:t>
            </a:r>
            <a:r>
              <a:rPr lang="en-US" sz="4500" i="1" dirty="0" err="1"/>
              <a:t>contorta</a:t>
            </a:r>
            <a:r>
              <a:rPr lang="en-US" sz="4500" i="1" dirty="0"/>
              <a:t> </a:t>
            </a:r>
            <a:r>
              <a:rPr lang="en-US" sz="4500" dirty="0"/>
              <a:t>(lodgepole pine) and other tree species</a:t>
            </a:r>
            <a:endParaRPr lang="en-US" sz="4500" i="1" dirty="0"/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Collected data from 7 sites where </a:t>
            </a:r>
            <a:r>
              <a:rPr lang="en-US" sz="4500" i="1" dirty="0"/>
              <a:t>P. </a:t>
            </a:r>
            <a:r>
              <a:rPr lang="en-US" sz="4500" i="1" dirty="0" err="1"/>
              <a:t>contorta</a:t>
            </a:r>
            <a:r>
              <a:rPr lang="en-US" sz="4500" i="1" dirty="0"/>
              <a:t> </a:t>
            </a:r>
            <a:r>
              <a:rPr lang="en-US" sz="4500" dirty="0"/>
              <a:t>is native and introduced</a:t>
            </a:r>
          </a:p>
          <a:p>
            <a:pPr marL="0" indent="0">
              <a:buNone/>
            </a:pPr>
            <a:endParaRPr lang="en-US" sz="4500" dirty="0"/>
          </a:p>
          <a:p>
            <a:pPr lvl="1"/>
            <a:r>
              <a:rPr lang="en-US" sz="4500" dirty="0"/>
              <a:t>Native: </a:t>
            </a:r>
          </a:p>
          <a:p>
            <a:pPr lvl="2"/>
            <a:r>
              <a:rPr lang="en-US" sz="4500" dirty="0"/>
              <a:t>USA</a:t>
            </a:r>
          </a:p>
          <a:p>
            <a:pPr lvl="2"/>
            <a:r>
              <a:rPr lang="en-US" sz="4500" dirty="0"/>
              <a:t>Canada</a:t>
            </a:r>
          </a:p>
          <a:p>
            <a:pPr lvl="2"/>
            <a:endParaRPr lang="en-US" sz="4500" dirty="0"/>
          </a:p>
          <a:p>
            <a:pPr lvl="1"/>
            <a:r>
              <a:rPr lang="en-US" sz="4500" dirty="0"/>
              <a:t>Introduced: </a:t>
            </a:r>
          </a:p>
          <a:p>
            <a:pPr lvl="2"/>
            <a:r>
              <a:rPr lang="en-US" sz="4500" dirty="0"/>
              <a:t>New Zealand</a:t>
            </a:r>
          </a:p>
          <a:p>
            <a:pPr lvl="2"/>
            <a:r>
              <a:rPr lang="en-US" sz="4500" dirty="0"/>
              <a:t>Chile</a:t>
            </a:r>
          </a:p>
          <a:p>
            <a:pPr lvl="2"/>
            <a:r>
              <a:rPr lang="en-US" sz="4500" dirty="0"/>
              <a:t>Finland</a:t>
            </a:r>
          </a:p>
          <a:p>
            <a:pPr lvl="2"/>
            <a:r>
              <a:rPr lang="en-US" sz="4500" dirty="0"/>
              <a:t>Scotland</a:t>
            </a:r>
          </a:p>
          <a:p>
            <a:pPr lvl="2"/>
            <a:r>
              <a:rPr lang="en-US" sz="4500" dirty="0"/>
              <a:t>Sweden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26" y="2984080"/>
            <a:ext cx="6117008" cy="35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endophyte OTUs for phylogenetically similar (</a:t>
            </a:r>
            <a:r>
              <a:rPr lang="en-US" i="1" dirty="0"/>
              <a:t>Pinus </a:t>
            </a:r>
            <a:r>
              <a:rPr lang="en-US" i="1" dirty="0" err="1"/>
              <a:t>sylvestris</a:t>
            </a:r>
            <a:r>
              <a:rPr lang="en-US" i="1" dirty="0"/>
              <a:t> </a:t>
            </a:r>
            <a:r>
              <a:rPr lang="en-US" dirty="0"/>
              <a:t>in Europe) and dissimilar (</a:t>
            </a:r>
            <a:r>
              <a:rPr lang="en-US" i="1" dirty="0" err="1"/>
              <a:t>Nothophagus</a:t>
            </a:r>
            <a:r>
              <a:rPr lang="en-US" i="1" dirty="0"/>
              <a:t> spp.) </a:t>
            </a:r>
            <a:r>
              <a:rPr lang="en-US" dirty="0"/>
              <a:t>species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of 61 samples, 769 OTUs (EMF, saprotrophs, parasites, unknowns)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17" y="1825625"/>
            <a:ext cx="10942983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Fungal endophyte diversity will differ by geographic location or introduction status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Beta diversity distance will be correlated with evolutionary distance of hosts</a:t>
            </a:r>
          </a:p>
        </p:txBody>
      </p:sp>
    </p:spTree>
    <p:extLst>
      <p:ext uri="{BB962C8B-B14F-4D97-AF65-F5344CB8AC3E}">
        <p14:creationId xmlns:p14="http://schemas.microsoft.com/office/powerpoint/2010/main" val="40463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PCoA</a:t>
            </a:r>
            <a:r>
              <a:rPr lang="en-US" dirty="0"/>
              <a:t> analyses to visualize beta diversity among sites, introduction status, and species</a:t>
            </a:r>
          </a:p>
          <a:p>
            <a:endParaRPr lang="en-US" dirty="0"/>
          </a:p>
          <a:p>
            <a:r>
              <a:rPr lang="en-US" dirty="0"/>
              <a:t>PERMANOVAs to directly test for differences in diversity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8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38516"/>
            <a:ext cx="11521439" cy="1525724"/>
          </a:xfrm>
        </p:spPr>
        <p:txBody>
          <a:bodyPr/>
          <a:lstStyle/>
          <a:p>
            <a:pPr algn="ctr"/>
            <a:r>
              <a:rPr lang="en-US" dirty="0"/>
              <a:t>Beta Diversity is Structured by Location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08" y="1504429"/>
            <a:ext cx="7734080" cy="5243444"/>
          </a:xfrm>
        </p:spPr>
      </p:pic>
    </p:spTree>
    <p:extLst>
      <p:ext uri="{BB962C8B-B14F-4D97-AF65-F5344CB8AC3E}">
        <p14:creationId xmlns:p14="http://schemas.microsoft.com/office/powerpoint/2010/main" val="286864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Beta Diversity is Structured by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06" y="1454551"/>
            <a:ext cx="7552457" cy="5171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11244" y="6488668"/>
            <a:ext cx="361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PERMANOVA: R</a:t>
            </a:r>
            <a:r>
              <a:rPr lang="en-US" baseline="30000" dirty="0"/>
              <a:t>2</a:t>
            </a:r>
            <a:r>
              <a:rPr lang="en-US" dirty="0"/>
              <a:t> = 0.25, p = 0.001</a:t>
            </a:r>
          </a:p>
        </p:txBody>
      </p:sp>
    </p:spTree>
    <p:extLst>
      <p:ext uri="{BB962C8B-B14F-4D97-AF65-F5344CB8AC3E}">
        <p14:creationId xmlns:p14="http://schemas.microsoft.com/office/powerpoint/2010/main" val="268078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414</Words>
  <Application>Microsoft Office PowerPoint</Application>
  <PresentationFormat>Widescreen</PresentationFormat>
  <Paragraphs>66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Roles of Geographic Location, Introduction Status, and Host Species in Structuring Fungal Endophyte Communities</vt:lpstr>
      <vt:lpstr>Personal Motivations</vt:lpstr>
      <vt:lpstr>PowerPoint Presentation</vt:lpstr>
      <vt:lpstr>Background</vt:lpstr>
      <vt:lpstr>Background</vt:lpstr>
      <vt:lpstr>Our Hypotheses</vt:lpstr>
      <vt:lpstr>Methods</vt:lpstr>
      <vt:lpstr>Beta Diversity is Structured by Location</vt:lpstr>
      <vt:lpstr>Beta Diversity is Structured by Location</vt:lpstr>
      <vt:lpstr>Beta Diversity is not Structured by Introduction Status</vt:lpstr>
      <vt:lpstr>Beta Diversity is not Structured by Host Species</vt:lpstr>
      <vt:lpstr>Conclusions</vt:lpstr>
      <vt:lpstr>Implications</vt:lpstr>
      <vt:lpstr>Future Directions</vt:lpstr>
      <vt:lpstr>Literature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Savannah Bennett</dc:creator>
  <cp:lastModifiedBy>Savannah Bennett</cp:lastModifiedBy>
  <cp:revision>31</cp:revision>
  <dcterms:created xsi:type="dcterms:W3CDTF">2017-02-15T19:04:29Z</dcterms:created>
  <dcterms:modified xsi:type="dcterms:W3CDTF">2017-03-08T19:59:26Z</dcterms:modified>
</cp:coreProperties>
</file>