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0" r:id="rId4"/>
    <p:sldId id="271" r:id="rId5"/>
    <p:sldId id="272" r:id="rId6"/>
    <p:sldId id="273" r:id="rId7"/>
    <p:sldId id="274" r:id="rId8"/>
    <p:sldId id="281" r:id="rId9"/>
    <p:sldId id="275" r:id="rId10"/>
    <p:sldId id="276" r:id="rId11"/>
    <p:sldId id="277" r:id="rId12"/>
    <p:sldId id="278" r:id="rId13"/>
    <p:sldId id="279" r:id="rId14"/>
    <p:sldId id="280" r:id="rId15"/>
    <p:sldId id="282" r:id="rId16"/>
    <p:sldId id="283" r:id="rId17"/>
    <p:sldId id="284" r:id="rId18"/>
    <p:sldId id="285" r:id="rId19"/>
    <p:sldId id="286" r:id="rId20"/>
    <p:sldId id="287" r:id="rId21"/>
    <p:sldId id="289"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2" d="100"/>
          <a:sy n="82" d="100"/>
        </p:scale>
        <p:origin x="69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20087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sz="2800" b="1" dirty="0"/>
              <a:t>15/3/2021</a:t>
            </a:r>
          </a:p>
          <a:p>
            <a:r>
              <a:rPr lang="en-US" sz="2800" b="1" dirty="0"/>
              <a:t>Erik Perez</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Profit and customer base Analysis Gender wise</a:t>
            </a:r>
            <a:endParaRPr lang="en-US" dirty="0">
              <a:solidFill>
                <a:srgbClr val="FF6600"/>
              </a:solidFill>
            </a:endParaRPr>
          </a:p>
        </p:txBody>
      </p:sp>
      <p:pic>
        <p:nvPicPr>
          <p:cNvPr id="5124" name="Picture 4">
            <a:extLst>
              <a:ext uri="{FF2B5EF4-FFF2-40B4-BE49-F238E27FC236}">
                <a16:creationId xmlns:a16="http://schemas.microsoft.com/office/drawing/2014/main" id="{B0601B4E-21F7-4418-BC90-BFAA41B93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779" y="1570946"/>
            <a:ext cx="4727221" cy="48538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3745646-CED0-429F-8ADB-5432041EED48}"/>
              </a:ext>
            </a:extLst>
          </p:cNvPr>
          <p:cNvSpPr txBox="1"/>
          <p:nvPr/>
        </p:nvSpPr>
        <p:spPr>
          <a:xfrm>
            <a:off x="5943598" y="2608140"/>
            <a:ext cx="5415643" cy="224676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rPr>
              <a:t>For each company per year the profit contributed is greater in male customers than in female customers in both companies. </a:t>
            </a:r>
          </a:p>
          <a:p>
            <a:pPr marL="285750" indent="-285750">
              <a:buFont typeface="Arial" panose="020B0604020202020204" pitchFamily="34" charset="0"/>
              <a:buChar char="•"/>
            </a:pPr>
            <a:r>
              <a:rPr lang="en-US" sz="2000" b="0" i="0" dirty="0">
                <a:solidFill>
                  <a:srgbClr val="000000"/>
                </a:solidFill>
                <a:effectLst/>
              </a:rPr>
              <a:t>In both genders the contributions by year is always greater in the Yellow </a:t>
            </a:r>
            <a:r>
              <a:rPr lang="en-US" sz="2000" dirty="0">
                <a:solidFill>
                  <a:srgbClr val="000000"/>
                </a:solidFill>
              </a:rPr>
              <a:t>C</a:t>
            </a:r>
            <a:r>
              <a:rPr lang="en-US" sz="2000" b="0" i="0" dirty="0">
                <a:solidFill>
                  <a:srgbClr val="000000"/>
                </a:solidFill>
                <a:effectLst/>
              </a:rPr>
              <a:t>ab company. </a:t>
            </a:r>
          </a:p>
          <a:p>
            <a:pPr marL="285750" indent="-285750">
              <a:buFont typeface="Arial" panose="020B0604020202020204" pitchFamily="34" charset="0"/>
              <a:buChar char="•"/>
            </a:pPr>
            <a:r>
              <a:rPr lang="en-US" sz="2000" b="0" i="0" dirty="0">
                <a:solidFill>
                  <a:srgbClr val="000000"/>
                </a:solidFill>
                <a:effectLst/>
              </a:rPr>
              <a:t>For each company per year the number </a:t>
            </a:r>
            <a:r>
              <a:rPr lang="en-US" sz="2000" dirty="0">
                <a:solidFill>
                  <a:srgbClr val="000000"/>
                </a:solidFill>
              </a:rPr>
              <a:t>of male customers is greater for both companies.</a:t>
            </a:r>
            <a:endParaRPr lang="en-US" sz="2000" b="0" i="0" dirty="0">
              <a:solidFill>
                <a:srgbClr val="000000"/>
              </a:solidFill>
              <a:effectLst/>
            </a:endParaRPr>
          </a:p>
        </p:txBody>
      </p:sp>
    </p:spTree>
    <p:extLst>
      <p:ext uri="{BB962C8B-B14F-4D97-AF65-F5344CB8AC3E}">
        <p14:creationId xmlns:p14="http://schemas.microsoft.com/office/powerpoint/2010/main" val="854513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Income Class Profit Analysis</a:t>
            </a:r>
            <a:endParaRPr lang="en-US" dirty="0">
              <a:solidFill>
                <a:srgbClr val="FF6600"/>
              </a:solidFill>
            </a:endParaRPr>
          </a:p>
        </p:txBody>
      </p:sp>
      <p:sp>
        <p:nvSpPr>
          <p:cNvPr id="7" name="TextBox 6">
            <a:extLst>
              <a:ext uri="{FF2B5EF4-FFF2-40B4-BE49-F238E27FC236}">
                <a16:creationId xmlns:a16="http://schemas.microsoft.com/office/drawing/2014/main" id="{B3745646-CED0-429F-8ADB-5432041EED48}"/>
              </a:ext>
            </a:extLst>
          </p:cNvPr>
          <p:cNvSpPr txBox="1"/>
          <p:nvPr/>
        </p:nvSpPr>
        <p:spPr>
          <a:xfrm>
            <a:off x="6466114" y="3429000"/>
            <a:ext cx="5415643" cy="317009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rPr>
              <a:t>In 2016 the High </a:t>
            </a:r>
            <a:r>
              <a:rPr lang="en-US" sz="2000" dirty="0">
                <a:solidFill>
                  <a:srgbClr val="000000"/>
                </a:solidFill>
              </a:rPr>
              <a:t>C</a:t>
            </a:r>
            <a:r>
              <a:rPr lang="en-US" sz="2000" b="0" i="0" dirty="0">
                <a:solidFill>
                  <a:srgbClr val="000000"/>
                </a:solidFill>
                <a:effectLst/>
              </a:rPr>
              <a:t>lass contributed more profit per person in both companies</a:t>
            </a:r>
          </a:p>
          <a:p>
            <a:pPr marL="285750" indent="-285750">
              <a:buFont typeface="Arial" panose="020B0604020202020204" pitchFamily="34" charset="0"/>
              <a:buChar char="•"/>
            </a:pPr>
            <a:r>
              <a:rPr lang="en-US" sz="2000" dirty="0">
                <a:solidFill>
                  <a:srgbClr val="000000"/>
                </a:solidFill>
              </a:rPr>
              <a:t>In 2017 the Low Class contributed more profit per person in both companies.</a:t>
            </a:r>
          </a:p>
          <a:p>
            <a:pPr marL="285750" indent="-285750">
              <a:buFont typeface="Arial" panose="020B0604020202020204" pitchFamily="34" charset="0"/>
              <a:buChar char="•"/>
            </a:pPr>
            <a:r>
              <a:rPr lang="en-US" sz="2000" b="0" i="0" dirty="0">
                <a:solidFill>
                  <a:srgbClr val="000000"/>
                </a:solidFill>
                <a:effectLst/>
              </a:rPr>
              <a:t>In 2018 the Lo</a:t>
            </a:r>
            <a:r>
              <a:rPr lang="en-US" sz="2000" dirty="0">
                <a:solidFill>
                  <a:srgbClr val="000000"/>
                </a:solidFill>
              </a:rPr>
              <a:t>w Class contributed more profit for the Pink Cab company per person and the High Class contributed more profit for the Yellow Cab company.</a:t>
            </a:r>
          </a:p>
          <a:p>
            <a:pPr marL="285750" indent="-285750">
              <a:buFont typeface="Arial" panose="020B0604020202020204" pitchFamily="34" charset="0"/>
              <a:buChar char="•"/>
            </a:pPr>
            <a:r>
              <a:rPr lang="en-US" sz="2000" b="0" i="0" dirty="0">
                <a:solidFill>
                  <a:srgbClr val="000000"/>
                </a:solidFill>
                <a:effectLst/>
              </a:rPr>
              <a:t>In all three years t</a:t>
            </a:r>
            <a:r>
              <a:rPr lang="en-US" sz="2000" dirty="0">
                <a:solidFill>
                  <a:srgbClr val="000000"/>
                </a:solidFill>
              </a:rPr>
              <a:t>he Yellow Cab company has more profit by the three economic classes.</a:t>
            </a:r>
            <a:endParaRPr lang="en-US" sz="2000" b="0" i="0" dirty="0">
              <a:solidFill>
                <a:srgbClr val="000000"/>
              </a:solidFill>
              <a:effectLst/>
            </a:endParaRPr>
          </a:p>
        </p:txBody>
      </p:sp>
      <p:pic>
        <p:nvPicPr>
          <p:cNvPr id="6146" name="Picture 2">
            <a:extLst>
              <a:ext uri="{FF2B5EF4-FFF2-40B4-BE49-F238E27FC236}">
                <a16:creationId xmlns:a16="http://schemas.microsoft.com/office/drawing/2014/main" id="{31B641B7-C7A4-4A24-AF79-815D15DD4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243" y="1462437"/>
            <a:ext cx="5867400" cy="51625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4">
            <a:extLst>
              <a:ext uri="{FF2B5EF4-FFF2-40B4-BE49-F238E27FC236}">
                <a16:creationId xmlns:a16="http://schemas.microsoft.com/office/drawing/2014/main" id="{92D350CE-D709-4572-8DE4-E4C385A26E51}"/>
              </a:ext>
            </a:extLst>
          </p:cNvPr>
          <p:cNvGraphicFramePr>
            <a:graphicFrameLocks noGrp="1"/>
          </p:cNvGraphicFramePr>
          <p:nvPr>
            <p:extLst>
              <p:ext uri="{D42A27DB-BD31-4B8C-83A1-F6EECF244321}">
                <p14:modId xmlns:p14="http://schemas.microsoft.com/office/powerpoint/2010/main" val="401641496"/>
              </p:ext>
            </p:extLst>
          </p:nvPr>
        </p:nvGraphicFramePr>
        <p:xfrm>
          <a:off x="7567385" y="1619417"/>
          <a:ext cx="3356429" cy="1483360"/>
        </p:xfrm>
        <a:graphic>
          <a:graphicData uri="http://schemas.openxmlformats.org/drawingml/2006/table">
            <a:tbl>
              <a:tblPr firstRow="1" bandRow="1">
                <a:tableStyleId>{5940675A-B579-460E-94D1-54222C63F5DA}</a:tableStyleId>
              </a:tblPr>
              <a:tblGrid>
                <a:gridCol w="1631044">
                  <a:extLst>
                    <a:ext uri="{9D8B030D-6E8A-4147-A177-3AD203B41FA5}">
                      <a16:colId xmlns:a16="http://schemas.microsoft.com/office/drawing/2014/main" val="2978632690"/>
                    </a:ext>
                  </a:extLst>
                </a:gridCol>
                <a:gridCol w="1725385">
                  <a:extLst>
                    <a:ext uri="{9D8B030D-6E8A-4147-A177-3AD203B41FA5}">
                      <a16:colId xmlns:a16="http://schemas.microsoft.com/office/drawing/2014/main" val="3539836641"/>
                    </a:ext>
                  </a:extLst>
                </a:gridCol>
              </a:tblGrid>
              <a:tr h="370840">
                <a:tc gridSpan="2">
                  <a:txBody>
                    <a:bodyPr/>
                    <a:lstStyle/>
                    <a:p>
                      <a:pPr algn="ctr"/>
                      <a:r>
                        <a:rPr lang="en-US" dirty="0"/>
                        <a:t>Income USD/Month</a:t>
                      </a:r>
                    </a:p>
                  </a:txBody>
                  <a:tcPr>
                    <a:solidFill>
                      <a:schemeClr val="accent1">
                        <a:lumMod val="60000"/>
                        <a:lumOff val="40000"/>
                      </a:schemeClr>
                    </a:solidFill>
                  </a:tcPr>
                </a:tc>
                <a:tc hMerge="1">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330727847"/>
                  </a:ext>
                </a:extLst>
              </a:tr>
              <a:tr h="370840">
                <a:tc>
                  <a:txBody>
                    <a:bodyPr/>
                    <a:lstStyle/>
                    <a:p>
                      <a:r>
                        <a:rPr lang="en-US" dirty="0"/>
                        <a:t>Low Class</a:t>
                      </a:r>
                    </a:p>
                  </a:txBody>
                  <a:tcPr>
                    <a:solidFill>
                      <a:schemeClr val="accent1">
                        <a:lumMod val="20000"/>
                        <a:lumOff val="80000"/>
                      </a:schemeClr>
                    </a:solidFill>
                  </a:tcPr>
                </a:tc>
                <a:tc>
                  <a:txBody>
                    <a:bodyPr/>
                    <a:lstStyle/>
                    <a:p>
                      <a:r>
                        <a:rPr lang="en-US" dirty="0"/>
                        <a:t>&lt; 2,500</a:t>
                      </a:r>
                    </a:p>
                  </a:txBody>
                  <a:tcPr>
                    <a:solidFill>
                      <a:schemeClr val="accent1">
                        <a:lumMod val="20000"/>
                        <a:lumOff val="80000"/>
                      </a:schemeClr>
                    </a:solidFill>
                  </a:tcPr>
                </a:tc>
                <a:extLst>
                  <a:ext uri="{0D108BD9-81ED-4DB2-BD59-A6C34878D82A}">
                    <a16:rowId xmlns:a16="http://schemas.microsoft.com/office/drawing/2014/main" val="1130028819"/>
                  </a:ext>
                </a:extLst>
              </a:tr>
              <a:tr h="370840">
                <a:tc>
                  <a:txBody>
                    <a:bodyPr/>
                    <a:lstStyle/>
                    <a:p>
                      <a:r>
                        <a:rPr lang="en-US" dirty="0"/>
                        <a:t>Middle Class</a:t>
                      </a:r>
                    </a:p>
                  </a:txBody>
                  <a:tcPr>
                    <a:solidFill>
                      <a:schemeClr val="accent1">
                        <a:lumMod val="20000"/>
                        <a:lumOff val="80000"/>
                      </a:schemeClr>
                    </a:solidFill>
                  </a:tcPr>
                </a:tc>
                <a:tc>
                  <a:txBody>
                    <a:bodyPr/>
                    <a:lstStyle/>
                    <a:p>
                      <a:r>
                        <a:rPr lang="en-US" dirty="0"/>
                        <a:t>2,500 – 15,000</a:t>
                      </a:r>
                    </a:p>
                  </a:txBody>
                  <a:tcPr>
                    <a:solidFill>
                      <a:schemeClr val="accent1">
                        <a:lumMod val="20000"/>
                        <a:lumOff val="80000"/>
                      </a:schemeClr>
                    </a:solidFill>
                  </a:tcPr>
                </a:tc>
                <a:extLst>
                  <a:ext uri="{0D108BD9-81ED-4DB2-BD59-A6C34878D82A}">
                    <a16:rowId xmlns:a16="http://schemas.microsoft.com/office/drawing/2014/main" val="1490939077"/>
                  </a:ext>
                </a:extLst>
              </a:tr>
              <a:tr h="370840">
                <a:tc>
                  <a:txBody>
                    <a:bodyPr/>
                    <a:lstStyle/>
                    <a:p>
                      <a:r>
                        <a:rPr lang="en-US" dirty="0"/>
                        <a:t>High Class</a:t>
                      </a:r>
                    </a:p>
                  </a:txBody>
                  <a:tcPr>
                    <a:solidFill>
                      <a:schemeClr val="accent1">
                        <a:lumMod val="20000"/>
                        <a:lumOff val="80000"/>
                      </a:schemeClr>
                    </a:solidFill>
                  </a:tcPr>
                </a:tc>
                <a:tc>
                  <a:txBody>
                    <a:bodyPr/>
                    <a:lstStyle/>
                    <a:p>
                      <a:r>
                        <a:rPr lang="en-US" dirty="0"/>
                        <a:t>&gt; 15,000</a:t>
                      </a:r>
                    </a:p>
                  </a:txBody>
                  <a:tcPr>
                    <a:solidFill>
                      <a:schemeClr val="accent1">
                        <a:lumMod val="20000"/>
                        <a:lumOff val="80000"/>
                      </a:schemeClr>
                    </a:solidFill>
                  </a:tcPr>
                </a:tc>
                <a:extLst>
                  <a:ext uri="{0D108BD9-81ED-4DB2-BD59-A6C34878D82A}">
                    <a16:rowId xmlns:a16="http://schemas.microsoft.com/office/drawing/2014/main" val="440393381"/>
                  </a:ext>
                </a:extLst>
              </a:tr>
            </a:tbl>
          </a:graphicData>
        </a:graphic>
      </p:graphicFrame>
    </p:spTree>
    <p:extLst>
      <p:ext uri="{BB962C8B-B14F-4D97-AF65-F5344CB8AC3E}">
        <p14:creationId xmlns:p14="http://schemas.microsoft.com/office/powerpoint/2010/main" val="2564043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Age Group Profit and Transactions Analysis</a:t>
            </a:r>
            <a:endParaRPr lang="en-US" dirty="0">
              <a:solidFill>
                <a:srgbClr val="FF6600"/>
              </a:solidFill>
            </a:endParaRPr>
          </a:p>
        </p:txBody>
      </p:sp>
      <p:pic>
        <p:nvPicPr>
          <p:cNvPr id="8194" name="Picture 2">
            <a:extLst>
              <a:ext uri="{FF2B5EF4-FFF2-40B4-BE49-F238E27FC236}">
                <a16:creationId xmlns:a16="http://schemas.microsoft.com/office/drawing/2014/main" id="{F3A24669-9E62-41A2-8012-92C62A7B6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07" y="1655916"/>
            <a:ext cx="5308826" cy="469393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EB04F92-9228-400F-ABDF-74139BB9EA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542" y="1655916"/>
            <a:ext cx="5447393" cy="469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521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Customer Retention</a:t>
            </a:r>
            <a:endParaRPr lang="en-US" dirty="0">
              <a:solidFill>
                <a:srgbClr val="FF6600"/>
              </a:solidFill>
            </a:endParaRPr>
          </a:p>
        </p:txBody>
      </p:sp>
      <p:pic>
        <p:nvPicPr>
          <p:cNvPr id="9218" name="Picture 2">
            <a:extLst>
              <a:ext uri="{FF2B5EF4-FFF2-40B4-BE49-F238E27FC236}">
                <a16:creationId xmlns:a16="http://schemas.microsoft.com/office/drawing/2014/main" id="{05597653-ABE0-49E7-ACB2-127312566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885723"/>
            <a:ext cx="4638675" cy="412568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63DEF550-124C-47F0-BA96-EA8C7E405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335" y="1885723"/>
            <a:ext cx="4471307" cy="41256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9DF855D-66A9-466C-946B-E40268BCD307}"/>
              </a:ext>
            </a:extLst>
          </p:cNvPr>
          <p:cNvSpPr txBox="1"/>
          <p:nvPr/>
        </p:nvSpPr>
        <p:spPr>
          <a:xfrm>
            <a:off x="9722303" y="1684792"/>
            <a:ext cx="2193472"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0000"/>
                </a:solidFill>
              </a:rPr>
              <a:t>For the case of customers with more than 5 rides the Pink has a very low number of customers while the Yellow Cab has very high number of customers.</a:t>
            </a:r>
          </a:p>
          <a:p>
            <a:pPr marL="285750" indent="-285750">
              <a:buFont typeface="Arial" panose="020B0604020202020204" pitchFamily="34" charset="0"/>
              <a:buChar char="•"/>
            </a:pPr>
            <a:r>
              <a:rPr lang="en-US" sz="2000" b="0" i="0" dirty="0">
                <a:solidFill>
                  <a:srgbClr val="000000"/>
                </a:solidFill>
                <a:effectLst/>
              </a:rPr>
              <a:t>In the case of </a:t>
            </a:r>
            <a:r>
              <a:rPr lang="en-US" sz="2000" dirty="0">
                <a:solidFill>
                  <a:srgbClr val="000000"/>
                </a:solidFill>
              </a:rPr>
              <a:t>more than 10 rides the Yellow Cab company dominates.</a:t>
            </a:r>
            <a:endParaRPr lang="en-US" sz="2000" b="0" i="0" dirty="0">
              <a:solidFill>
                <a:srgbClr val="000000"/>
              </a:solidFill>
              <a:effectLst/>
            </a:endParaRPr>
          </a:p>
        </p:txBody>
      </p:sp>
    </p:spTree>
    <p:extLst>
      <p:ext uri="{BB962C8B-B14F-4D97-AF65-F5344CB8AC3E}">
        <p14:creationId xmlns:p14="http://schemas.microsoft.com/office/powerpoint/2010/main" val="189895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Customer Retention</a:t>
            </a:r>
            <a:endParaRPr lang="en-US" dirty="0">
              <a:solidFill>
                <a:srgbClr val="FF6600"/>
              </a:solidFill>
            </a:endParaRPr>
          </a:p>
        </p:txBody>
      </p:sp>
      <p:pic>
        <p:nvPicPr>
          <p:cNvPr id="9218" name="Picture 2">
            <a:extLst>
              <a:ext uri="{FF2B5EF4-FFF2-40B4-BE49-F238E27FC236}">
                <a16:creationId xmlns:a16="http://schemas.microsoft.com/office/drawing/2014/main" id="{05597653-ABE0-49E7-ACB2-127312566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986" y="1605643"/>
            <a:ext cx="5572125" cy="46482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63DEF550-124C-47F0-BA96-EA8C7E405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07" y="1605643"/>
            <a:ext cx="5495925"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744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Profit and Transactions Per Weekday Analysis</a:t>
            </a:r>
            <a:endParaRPr lang="en-US" dirty="0">
              <a:solidFill>
                <a:srgbClr val="FF6600"/>
              </a:solidFill>
            </a:endParaRPr>
          </a:p>
        </p:txBody>
      </p:sp>
      <p:pic>
        <p:nvPicPr>
          <p:cNvPr id="11266" name="Picture 2">
            <a:extLst>
              <a:ext uri="{FF2B5EF4-FFF2-40B4-BE49-F238E27FC236}">
                <a16:creationId xmlns:a16="http://schemas.microsoft.com/office/drawing/2014/main" id="{87388E51-0F9A-467B-B9A1-1600165F0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20" y="1797688"/>
            <a:ext cx="5611373" cy="386306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DD615A14-B80C-4A5F-9811-0E47F6FC6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3091" y="1797688"/>
            <a:ext cx="5748794" cy="3863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705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Profit and Transactions Per Month Analysis</a:t>
            </a:r>
            <a:endParaRPr lang="en-US" dirty="0">
              <a:solidFill>
                <a:srgbClr val="FF6600"/>
              </a:solidFill>
            </a:endParaRPr>
          </a:p>
        </p:txBody>
      </p:sp>
      <p:pic>
        <p:nvPicPr>
          <p:cNvPr id="12290" name="Picture 2">
            <a:extLst>
              <a:ext uri="{FF2B5EF4-FFF2-40B4-BE49-F238E27FC236}">
                <a16:creationId xmlns:a16="http://schemas.microsoft.com/office/drawing/2014/main" id="{AAC859DE-A972-481F-8844-A1D8E65F1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82" y="1637062"/>
            <a:ext cx="6753904" cy="45384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E9C1146-9FFF-4237-9DEF-F23BA2351E3D}"/>
              </a:ext>
            </a:extLst>
          </p:cNvPr>
          <p:cNvSpPr txBox="1"/>
          <p:nvPr/>
        </p:nvSpPr>
        <p:spPr>
          <a:xfrm>
            <a:off x="7080476" y="1690062"/>
            <a:ext cx="4920342"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0000"/>
                </a:solidFill>
              </a:rPr>
              <a:t>Thursday is the day with more number of transactions, hence, profit for both companies.</a:t>
            </a:r>
          </a:p>
          <a:p>
            <a:pPr marL="285750" indent="-285750">
              <a:buFont typeface="Arial" panose="020B0604020202020204" pitchFamily="34" charset="0"/>
              <a:buChar char="•"/>
            </a:pPr>
            <a:r>
              <a:rPr lang="en-US" sz="2000" b="0" i="0" dirty="0">
                <a:solidFill>
                  <a:srgbClr val="000000"/>
                </a:solidFill>
                <a:effectLst/>
              </a:rPr>
              <a:t>Yellow </a:t>
            </a:r>
            <a:r>
              <a:rPr lang="en-US" sz="2000" dirty="0">
                <a:solidFill>
                  <a:srgbClr val="000000"/>
                </a:solidFill>
              </a:rPr>
              <a:t>and Pink companies' weekday distributions are similar, only that the Yellow Cab company has a larger amount of customers.</a:t>
            </a:r>
          </a:p>
          <a:p>
            <a:pPr marL="285750" indent="-285750">
              <a:buFont typeface="Arial" panose="020B0604020202020204" pitchFamily="34" charset="0"/>
              <a:buChar char="•"/>
            </a:pPr>
            <a:r>
              <a:rPr lang="en-US" sz="2000" dirty="0">
                <a:solidFill>
                  <a:srgbClr val="000000"/>
                </a:solidFill>
              </a:rPr>
              <a:t>As months increase the total number of transactions increase for both companies except for February. December is the month with more transactions for both companies.</a:t>
            </a:r>
            <a:endParaRPr lang="en-US" sz="2000" b="0" i="0" dirty="0">
              <a:solidFill>
                <a:srgbClr val="000000"/>
              </a:solidFill>
              <a:effectLst/>
            </a:endParaRPr>
          </a:p>
        </p:txBody>
      </p:sp>
    </p:spTree>
    <p:extLst>
      <p:ext uri="{BB962C8B-B14F-4D97-AF65-F5344CB8AC3E}">
        <p14:creationId xmlns:p14="http://schemas.microsoft.com/office/powerpoint/2010/main" val="2086454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Holiday Analysis</a:t>
            </a:r>
            <a:endParaRPr lang="en-US" dirty="0">
              <a:solidFill>
                <a:srgbClr val="FF6600"/>
              </a:solidFill>
            </a:endParaRPr>
          </a:p>
        </p:txBody>
      </p:sp>
      <p:sp>
        <p:nvSpPr>
          <p:cNvPr id="7" name="TextBox 6">
            <a:extLst>
              <a:ext uri="{FF2B5EF4-FFF2-40B4-BE49-F238E27FC236}">
                <a16:creationId xmlns:a16="http://schemas.microsoft.com/office/drawing/2014/main" id="{8E9C1146-9FFF-4237-9DEF-F23BA2351E3D}"/>
              </a:ext>
            </a:extLst>
          </p:cNvPr>
          <p:cNvSpPr txBox="1"/>
          <p:nvPr/>
        </p:nvSpPr>
        <p:spPr>
          <a:xfrm>
            <a:off x="6688589" y="2675845"/>
            <a:ext cx="5307469" cy="132343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rPr>
              <a:t>Yellow Cab company performs better than Pink Cab company in every holiday.</a:t>
            </a:r>
          </a:p>
          <a:p>
            <a:pPr marL="285750" indent="-285750">
              <a:buFont typeface="Arial" panose="020B0604020202020204" pitchFamily="34" charset="0"/>
              <a:buChar char="•"/>
            </a:pPr>
            <a:r>
              <a:rPr lang="en-US" sz="2000" b="0" i="0" dirty="0">
                <a:solidFill>
                  <a:srgbClr val="000000"/>
                </a:solidFill>
                <a:effectLst/>
              </a:rPr>
              <a:t>Thanksgiving Day has the more transactions than other holidays.</a:t>
            </a:r>
          </a:p>
        </p:txBody>
      </p:sp>
      <p:pic>
        <p:nvPicPr>
          <p:cNvPr id="13314" name="Picture 2">
            <a:extLst>
              <a:ext uri="{FF2B5EF4-FFF2-40B4-BE49-F238E27FC236}">
                <a16:creationId xmlns:a16="http://schemas.microsoft.com/office/drawing/2014/main" id="{82EABCAD-813B-4B5B-BC45-E9F8B7CD0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55" y="1433994"/>
            <a:ext cx="6078990" cy="5375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318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Correlation Analysis</a:t>
            </a:r>
            <a:endParaRPr lang="en-US" dirty="0">
              <a:solidFill>
                <a:srgbClr val="FF6600"/>
              </a:solidFill>
            </a:endParaRPr>
          </a:p>
        </p:txBody>
      </p:sp>
      <p:pic>
        <p:nvPicPr>
          <p:cNvPr id="14338" name="Picture 2">
            <a:extLst>
              <a:ext uri="{FF2B5EF4-FFF2-40B4-BE49-F238E27FC236}">
                <a16:creationId xmlns:a16="http://schemas.microsoft.com/office/drawing/2014/main" id="{06FC8DBA-AB2E-4806-9EC5-AB2D16A94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1629115"/>
            <a:ext cx="5857875" cy="47244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CC9C909B-A1E2-4F0A-B5DF-E692A656A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9068" y="1629115"/>
            <a:ext cx="593407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36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Profit Forecasting</a:t>
            </a:r>
            <a:endParaRPr lang="en-US" dirty="0">
              <a:solidFill>
                <a:srgbClr val="FF6600"/>
              </a:solidFill>
            </a:endParaRPr>
          </a:p>
        </p:txBody>
      </p:sp>
      <p:pic>
        <p:nvPicPr>
          <p:cNvPr id="15362" name="Picture 2">
            <a:extLst>
              <a:ext uri="{FF2B5EF4-FFF2-40B4-BE49-F238E27FC236}">
                <a16:creationId xmlns:a16="http://schemas.microsoft.com/office/drawing/2014/main" id="{8752B11A-A032-4DD0-8F98-32F1867F8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418" y="1690688"/>
            <a:ext cx="702945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32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18112C-3A07-49D7-BD84-56625384D0DF}"/>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AE5767-7633-489F-8A69-D602E2A3EA52}"/>
              </a:ext>
            </a:extLst>
          </p:cNvPr>
          <p:cNvSpPr>
            <a:spLocks noGrp="1"/>
          </p:cNvSpPr>
          <p:nvPr>
            <p:ph type="title"/>
          </p:nvPr>
        </p:nvSpPr>
        <p:spPr/>
        <p:txBody>
          <a:bodyPr/>
          <a:lstStyle/>
          <a:p>
            <a:r>
              <a:rPr lang="en-US" dirty="0">
                <a:solidFill>
                  <a:srgbClr val="FF6600"/>
                </a:solidFill>
              </a:rPr>
              <a:t>Background</a:t>
            </a:r>
          </a:p>
        </p:txBody>
      </p:sp>
      <p:sp>
        <p:nvSpPr>
          <p:cNvPr id="3" name="Content Placeholder 2">
            <a:extLst>
              <a:ext uri="{FF2B5EF4-FFF2-40B4-BE49-F238E27FC236}">
                <a16:creationId xmlns:a16="http://schemas.microsoft.com/office/drawing/2014/main" id="{FEC57174-0320-4343-8D70-DD978B4BD502}"/>
              </a:ext>
            </a:extLst>
          </p:cNvPr>
          <p:cNvSpPr>
            <a:spLocks noGrp="1"/>
          </p:cNvSpPr>
          <p:nvPr>
            <p:ph idx="1"/>
          </p:nvPr>
        </p:nvSpPr>
        <p:spPr/>
        <p:txBody>
          <a:bodyPr>
            <a:normAutofit/>
          </a:bodyPr>
          <a:lstStyle/>
          <a:p>
            <a:r>
              <a:rPr lang="en-US" sz="2200" dirty="0"/>
              <a:t>XYZ is a private firm in the US that is planning to invest in a Cab company due to the fast and remarkable growth of the Cab Industry in the last several years. Two companies (Pink Cab Company and Yellow Cab Company) will be analyzed in terms of profit and number of clients.</a:t>
            </a:r>
          </a:p>
          <a:p>
            <a:r>
              <a:rPr lang="en-US" sz="2200" dirty="0"/>
              <a:t>Objective: Perform an exploratory data analysis and a forecast prediction for both companies and provide insights to the XYZ firm to make the right decision about which company to invest in.</a:t>
            </a:r>
          </a:p>
          <a:p>
            <a:r>
              <a:rPr lang="en-US" sz="2200" dirty="0"/>
              <a:t>Structure of the analysis:</a:t>
            </a:r>
          </a:p>
          <a:p>
            <a:pPr lvl="1"/>
            <a:r>
              <a:rPr lang="en-US" sz="1800" dirty="0"/>
              <a:t>Concatenation of files</a:t>
            </a:r>
          </a:p>
          <a:p>
            <a:pPr lvl="1"/>
            <a:r>
              <a:rPr lang="en-US" sz="1800" dirty="0"/>
              <a:t>Forecasting of profit and number of transactions</a:t>
            </a:r>
          </a:p>
          <a:p>
            <a:pPr lvl="1"/>
            <a:r>
              <a:rPr lang="en-US" sz="1800" dirty="0"/>
              <a:t>Find the best positioned company</a:t>
            </a:r>
          </a:p>
          <a:p>
            <a:pPr lvl="1"/>
            <a:r>
              <a:rPr lang="en-US" sz="1800" dirty="0"/>
              <a:t>Investment recommendation</a:t>
            </a:r>
          </a:p>
          <a:p>
            <a:endParaRPr lang="en-US" dirty="0"/>
          </a:p>
        </p:txBody>
      </p:sp>
    </p:spTree>
    <p:extLst>
      <p:ext uri="{BB962C8B-B14F-4D97-AF65-F5344CB8AC3E}">
        <p14:creationId xmlns:p14="http://schemas.microsoft.com/office/powerpoint/2010/main" val="3087293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Transactions Forecasting</a:t>
            </a:r>
            <a:endParaRPr lang="en-US" dirty="0">
              <a:solidFill>
                <a:srgbClr val="FF6600"/>
              </a:solidFill>
            </a:endParaRPr>
          </a:p>
        </p:txBody>
      </p:sp>
      <p:pic>
        <p:nvPicPr>
          <p:cNvPr id="16386" name="Picture 2">
            <a:extLst>
              <a:ext uri="{FF2B5EF4-FFF2-40B4-BE49-F238E27FC236}">
                <a16:creationId xmlns:a16="http://schemas.microsoft.com/office/drawing/2014/main" id="{31142A5B-2D68-432F-AEF4-9F0D228D9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157" y="1673225"/>
            <a:ext cx="708660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372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Recommendations</a:t>
            </a:r>
            <a:endParaRPr lang="en-US" dirty="0">
              <a:solidFill>
                <a:srgbClr val="FF6600"/>
              </a:solidFill>
            </a:endParaRPr>
          </a:p>
        </p:txBody>
      </p:sp>
      <p:sp>
        <p:nvSpPr>
          <p:cNvPr id="5" name="Content Placeholder 2">
            <a:extLst>
              <a:ext uri="{FF2B5EF4-FFF2-40B4-BE49-F238E27FC236}">
                <a16:creationId xmlns:a16="http://schemas.microsoft.com/office/drawing/2014/main" id="{BFFEE371-10F3-42B1-AFCE-96600DCBF078}"/>
              </a:ext>
            </a:extLst>
          </p:cNvPr>
          <p:cNvSpPr>
            <a:spLocks noGrp="1"/>
          </p:cNvSpPr>
          <p:nvPr>
            <p:ph idx="1"/>
          </p:nvPr>
        </p:nvSpPr>
        <p:spPr>
          <a:xfrm>
            <a:off x="838200" y="1504496"/>
            <a:ext cx="10515600" cy="5288189"/>
          </a:xfrm>
        </p:spPr>
        <p:txBody>
          <a:bodyPr>
            <a:noAutofit/>
          </a:bodyPr>
          <a:lstStyle/>
          <a:p>
            <a:pPr marL="285750" indent="-285750">
              <a:buFont typeface="Arial" panose="020B0604020202020204" pitchFamily="34" charset="0"/>
              <a:buChar char="•"/>
            </a:pPr>
            <a:r>
              <a:rPr lang="en-US" sz="1800" b="1" dirty="0"/>
              <a:t>Customer Reach  : </a:t>
            </a:r>
            <a:r>
              <a:rPr lang="en-US" sz="1800" dirty="0"/>
              <a:t>Yellow cab has higher customer reach in 25 cities while Pink cab has higher customer reach in 4 cities. </a:t>
            </a:r>
          </a:p>
          <a:p>
            <a:pPr marL="285750" indent="-285750"/>
            <a:r>
              <a:rPr lang="en-US" sz="1800" b="1" dirty="0"/>
              <a:t>Customer Retention: </a:t>
            </a:r>
            <a:r>
              <a:rPr lang="en-US" sz="1800" dirty="0"/>
              <a:t>Yellow Cab company has greater customer retention for customers with 5 or more transactions and 10 or more transactions while Pink company has nearly 0 customers with 10 or more transactions.</a:t>
            </a:r>
          </a:p>
          <a:p>
            <a:pPr marL="285750" indent="-285750">
              <a:buFont typeface="Arial" panose="020B0604020202020204" pitchFamily="34" charset="0"/>
              <a:buChar char="•"/>
            </a:pPr>
            <a:r>
              <a:rPr lang="en-US" sz="1800" b="1" dirty="0"/>
              <a:t>Age Group Reach:</a:t>
            </a:r>
            <a:r>
              <a:rPr lang="en-US" sz="1800" dirty="0"/>
              <a:t> The group of ages between 26 and 40 has a greater number of profit contribution and transactions number for both companies. Nevertheless, the Yellow Cab company has more clients in all age groups.</a:t>
            </a:r>
          </a:p>
          <a:p>
            <a:pPr marL="285750" indent="-285750"/>
            <a:r>
              <a:rPr lang="en-US" sz="1800" b="1" dirty="0"/>
              <a:t>Gender Group Analysis: </a:t>
            </a:r>
            <a:r>
              <a:rPr lang="en-US" sz="1800" b="0" i="0" dirty="0">
                <a:solidFill>
                  <a:srgbClr val="000000"/>
                </a:solidFill>
                <a:effectLst/>
              </a:rPr>
              <a:t>In both genders the contributions by year is always greater in the Yellow </a:t>
            </a:r>
            <a:r>
              <a:rPr lang="en-US" sz="1800" dirty="0">
                <a:solidFill>
                  <a:srgbClr val="000000"/>
                </a:solidFill>
              </a:rPr>
              <a:t>C</a:t>
            </a:r>
            <a:r>
              <a:rPr lang="en-US" sz="1800" b="0" i="0" dirty="0">
                <a:solidFill>
                  <a:srgbClr val="000000"/>
                </a:solidFill>
                <a:effectLst/>
              </a:rPr>
              <a:t>ab company.</a:t>
            </a:r>
            <a:endParaRPr lang="en-US" sz="1800" dirty="0"/>
          </a:p>
          <a:p>
            <a:pPr marL="285750" indent="-285750"/>
            <a:r>
              <a:rPr lang="en-US" sz="1800" b="1" dirty="0"/>
              <a:t>Average Profit per KM: </a:t>
            </a:r>
            <a:r>
              <a:rPr lang="en-US" sz="1800" dirty="0"/>
              <a:t>Yellow cab’s average profit per KM is almost three times the average profit per KM of the Pink cab.</a:t>
            </a:r>
          </a:p>
          <a:p>
            <a:pPr marL="285750" indent="-285750"/>
            <a:r>
              <a:rPr lang="en-US" sz="1800" b="1" dirty="0"/>
              <a:t>Total Profit per Year: </a:t>
            </a:r>
            <a:r>
              <a:rPr lang="en-US" sz="1800" dirty="0"/>
              <a:t>Yellow Cab’s company has greater income per year than the Pink Cab’s company, nearly as 7-8 times more income.</a:t>
            </a:r>
          </a:p>
          <a:p>
            <a:pPr marL="285750" indent="-285750"/>
            <a:r>
              <a:rPr lang="en-US" sz="1800" b="1" dirty="0"/>
              <a:t>Total Transactions per Year: </a:t>
            </a:r>
            <a:r>
              <a:rPr lang="en-US" sz="1800" dirty="0"/>
              <a:t>Yellow Cab has a greater number of transactions per year, but Pink company is growing faster.</a:t>
            </a:r>
          </a:p>
          <a:p>
            <a:pPr marL="0" indent="0">
              <a:buNone/>
            </a:pPr>
            <a:r>
              <a:rPr lang="en-US" sz="1800" b="1" dirty="0"/>
              <a:t>On the analysis performed we recommend to invest in the Yellow Cab company.</a:t>
            </a:r>
          </a:p>
        </p:txBody>
      </p:sp>
    </p:spTree>
    <p:extLst>
      <p:ext uri="{BB962C8B-B14F-4D97-AF65-F5344CB8AC3E}">
        <p14:creationId xmlns:p14="http://schemas.microsoft.com/office/powerpoint/2010/main" val="230520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Data Exploration</a:t>
            </a:r>
          </a:p>
        </p:txBody>
      </p:sp>
      <p:sp>
        <p:nvSpPr>
          <p:cNvPr id="3" name="Content Placeholder 2">
            <a:extLst>
              <a:ext uri="{FF2B5EF4-FFF2-40B4-BE49-F238E27FC236}">
                <a16:creationId xmlns:a16="http://schemas.microsoft.com/office/drawing/2014/main" id="{61019B18-7179-4E42-BE12-B0034C7B2C79}"/>
              </a:ext>
            </a:extLst>
          </p:cNvPr>
          <p:cNvSpPr>
            <a:spLocks noGrp="1"/>
          </p:cNvSpPr>
          <p:nvPr>
            <p:ph idx="1"/>
          </p:nvPr>
        </p:nvSpPr>
        <p:spPr/>
        <p:txBody>
          <a:bodyPr>
            <a:normAutofit/>
          </a:bodyPr>
          <a:lstStyle/>
          <a:p>
            <a:r>
              <a:rPr lang="en-US" sz="2200" dirty="0"/>
              <a:t>26 Features (including 12 derived features)</a:t>
            </a:r>
          </a:p>
          <a:p>
            <a:r>
              <a:rPr lang="en-US" sz="2200" dirty="0"/>
              <a:t>Timeframe of data: 01-01-2016 to 30-12-2018</a:t>
            </a:r>
          </a:p>
          <a:p>
            <a:r>
              <a:rPr lang="en-US" sz="2200" dirty="0"/>
              <a:t>Total data points: </a:t>
            </a:r>
            <a:r>
              <a:rPr lang="en-US" sz="2200" b="0" i="0" dirty="0">
                <a:solidFill>
                  <a:srgbClr val="000000"/>
                </a:solidFill>
                <a:effectLst/>
                <a:latin typeface="Helvetica Neue"/>
              </a:rPr>
              <a:t>359392</a:t>
            </a:r>
            <a:endParaRPr lang="en-US" sz="2200" dirty="0"/>
          </a:p>
        </p:txBody>
      </p:sp>
      <p:grpSp>
        <p:nvGrpSpPr>
          <p:cNvPr id="5" name="Group 4">
            <a:extLst>
              <a:ext uri="{FF2B5EF4-FFF2-40B4-BE49-F238E27FC236}">
                <a16:creationId xmlns:a16="http://schemas.microsoft.com/office/drawing/2014/main" id="{41B2D99F-6683-4755-B866-100F607ECD6D}"/>
              </a:ext>
            </a:extLst>
          </p:cNvPr>
          <p:cNvGrpSpPr/>
          <p:nvPr/>
        </p:nvGrpSpPr>
        <p:grpSpPr>
          <a:xfrm>
            <a:off x="3024764" y="3538942"/>
            <a:ext cx="5990072" cy="2545492"/>
            <a:chOff x="5536376" y="1858363"/>
            <a:chExt cx="6407827" cy="3381431"/>
          </a:xfrm>
        </p:grpSpPr>
        <p:grpSp>
          <p:nvGrpSpPr>
            <p:cNvPr id="6" name="Group 5">
              <a:extLst>
                <a:ext uri="{FF2B5EF4-FFF2-40B4-BE49-F238E27FC236}">
                  <a16:creationId xmlns:a16="http://schemas.microsoft.com/office/drawing/2014/main" id="{4B13D781-258D-47A2-8B6F-5C4BD2B4F471}"/>
                </a:ext>
              </a:extLst>
            </p:cNvPr>
            <p:cNvGrpSpPr/>
            <p:nvPr/>
          </p:nvGrpSpPr>
          <p:grpSpPr>
            <a:xfrm>
              <a:off x="5536376" y="1858363"/>
              <a:ext cx="5168575" cy="3381431"/>
              <a:chOff x="1702411" y="3452991"/>
              <a:chExt cx="5168575" cy="3823312"/>
            </a:xfrm>
          </p:grpSpPr>
          <p:grpSp>
            <p:nvGrpSpPr>
              <p:cNvPr id="10" name="Group 9">
                <a:extLst>
                  <a:ext uri="{FF2B5EF4-FFF2-40B4-BE49-F238E27FC236}">
                    <a16:creationId xmlns:a16="http://schemas.microsoft.com/office/drawing/2014/main" id="{16DDB883-BF6B-4A2F-8621-6EFEABD6856A}"/>
                  </a:ext>
                </a:extLst>
              </p:cNvPr>
              <p:cNvGrpSpPr/>
              <p:nvPr/>
            </p:nvGrpSpPr>
            <p:grpSpPr>
              <a:xfrm>
                <a:off x="1702411" y="3452991"/>
                <a:ext cx="5168575" cy="1602250"/>
                <a:chOff x="1702411" y="4026102"/>
                <a:chExt cx="5168575" cy="1602250"/>
              </a:xfrm>
            </p:grpSpPr>
            <p:sp>
              <p:nvSpPr>
                <p:cNvPr id="17" name="Freeform 86">
                  <a:extLst>
                    <a:ext uri="{FF2B5EF4-FFF2-40B4-BE49-F238E27FC236}">
                      <a16:creationId xmlns:a16="http://schemas.microsoft.com/office/drawing/2014/main" id="{F3B79C5F-234E-47A1-8402-F0BAA9A9912F}"/>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Freeform 86">
                  <a:extLst>
                    <a:ext uri="{FF2B5EF4-FFF2-40B4-BE49-F238E27FC236}">
                      <a16:creationId xmlns:a16="http://schemas.microsoft.com/office/drawing/2014/main" id="{B16D9E6B-6ADE-4B1E-8928-E7F64A4F73C6}"/>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Freeform 86">
                  <a:extLst>
                    <a:ext uri="{FF2B5EF4-FFF2-40B4-BE49-F238E27FC236}">
                      <a16:creationId xmlns:a16="http://schemas.microsoft.com/office/drawing/2014/main" id="{D63001B8-38BD-4206-8C83-D9EA8B74322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86">
                  <a:extLst>
                    <a:ext uri="{FF2B5EF4-FFF2-40B4-BE49-F238E27FC236}">
                      <a16:creationId xmlns:a16="http://schemas.microsoft.com/office/drawing/2014/main" id="{6AB05BFB-D6F6-4DA3-AACE-557C805857BE}"/>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TextBox 20">
                  <a:extLst>
                    <a:ext uri="{FF2B5EF4-FFF2-40B4-BE49-F238E27FC236}">
                      <a16:creationId xmlns:a16="http://schemas.microsoft.com/office/drawing/2014/main" id="{038C765C-5E1C-4D6E-8708-FB31C8F25192}"/>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22" name="TextBox 21">
                  <a:extLst>
                    <a:ext uri="{FF2B5EF4-FFF2-40B4-BE49-F238E27FC236}">
                      <a16:creationId xmlns:a16="http://schemas.microsoft.com/office/drawing/2014/main" id="{ACF15930-FD63-4C78-8967-0D7B72CAF2EF}"/>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23" name="TextBox 22">
                  <a:extLst>
                    <a:ext uri="{FF2B5EF4-FFF2-40B4-BE49-F238E27FC236}">
                      <a16:creationId xmlns:a16="http://schemas.microsoft.com/office/drawing/2014/main" id="{E6BCCCBA-081E-4F39-A580-2A1E14D0EC2C}"/>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24" name="TextBox 23">
                  <a:extLst>
                    <a:ext uri="{FF2B5EF4-FFF2-40B4-BE49-F238E27FC236}">
                      <a16:creationId xmlns:a16="http://schemas.microsoft.com/office/drawing/2014/main" id="{1265079C-20BE-4C1A-AC2E-90E15AB3A3CE}"/>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1" name="Straight Arrow Connector 10">
                <a:extLst>
                  <a:ext uri="{FF2B5EF4-FFF2-40B4-BE49-F238E27FC236}">
                    <a16:creationId xmlns:a16="http://schemas.microsoft.com/office/drawing/2014/main" id="{E624FA5F-99F6-4039-88C8-0A21710DB69E}"/>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54797A2-76D8-4DF6-8452-17C8BC467756}"/>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5C0178D-68AC-4371-A5F9-4282B8BC64D3}"/>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4A1161E-B9C0-45E7-9AA5-DCFE7ADEB714}"/>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reeform 86">
                <a:extLst>
                  <a:ext uri="{FF2B5EF4-FFF2-40B4-BE49-F238E27FC236}">
                    <a16:creationId xmlns:a16="http://schemas.microsoft.com/office/drawing/2014/main" id="{781CD2C2-01F0-480E-89EF-64705E651B9E}"/>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TextBox 15">
                <a:extLst>
                  <a:ext uri="{FF2B5EF4-FFF2-40B4-BE49-F238E27FC236}">
                    <a16:creationId xmlns:a16="http://schemas.microsoft.com/office/drawing/2014/main" id="{66372DC1-70F2-430A-BFFE-6D1A8C7E9674}"/>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7" name="Freeform 86">
              <a:extLst>
                <a:ext uri="{FF2B5EF4-FFF2-40B4-BE49-F238E27FC236}">
                  <a16:creationId xmlns:a16="http://schemas.microsoft.com/office/drawing/2014/main" id="{F6BA0A3B-91C0-47E7-BCB7-CE8D29257042}"/>
                </a:ext>
              </a:extLst>
            </p:cNvPr>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TextBox 7">
              <a:extLst>
                <a:ext uri="{FF2B5EF4-FFF2-40B4-BE49-F238E27FC236}">
                  <a16:creationId xmlns:a16="http://schemas.microsoft.com/office/drawing/2014/main" id="{23AA281E-AAC9-4A93-B2E3-538FE2347779}"/>
                </a:ext>
              </a:extLst>
            </p:cNvPr>
            <p:cNvSpPr txBox="1"/>
            <p:nvPr/>
          </p:nvSpPr>
          <p:spPr>
            <a:xfrm>
              <a:off x="10915652" y="2887014"/>
              <a:ext cx="1028551" cy="276999"/>
            </a:xfrm>
            <a:prstGeom prst="rect">
              <a:avLst/>
            </a:prstGeom>
            <a:noFill/>
          </p:spPr>
          <p:txBody>
            <a:bodyPr wrap="none" rtlCol="0">
              <a:spAutoFit/>
            </a:bodyPr>
            <a:lstStyle/>
            <a:p>
              <a:r>
                <a:rPr lang="en-US" sz="1200" dirty="0"/>
                <a:t>USholiday.csv</a:t>
              </a:r>
            </a:p>
          </p:txBody>
        </p:sp>
        <p:cxnSp>
          <p:nvCxnSpPr>
            <p:cNvPr id="9" name="Straight Arrow Connector 8">
              <a:extLst>
                <a:ext uri="{FF2B5EF4-FFF2-40B4-BE49-F238E27FC236}">
                  <a16:creationId xmlns:a16="http://schemas.microsoft.com/office/drawing/2014/main" id="{65F9EF2F-97EB-4756-B771-706B1567879D}"/>
                </a:ext>
              </a:extLst>
            </p:cNvPr>
            <p:cNvCxnSpPr>
              <a:cxnSpLocks/>
              <a:stCxn id="7" idx="21"/>
            </p:cNvCxnSpPr>
            <p:nvPr/>
          </p:nvCxnSpPr>
          <p:spPr>
            <a:xfrm flipH="1">
              <a:off x="9253669" y="2641586"/>
              <a:ext cx="1768702" cy="132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430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Profit Analysis</a:t>
            </a:r>
          </a:p>
        </p:txBody>
      </p:sp>
      <p:pic>
        <p:nvPicPr>
          <p:cNvPr id="1026" name="Picture 2">
            <a:extLst>
              <a:ext uri="{FF2B5EF4-FFF2-40B4-BE49-F238E27FC236}">
                <a16:creationId xmlns:a16="http://schemas.microsoft.com/office/drawing/2014/main" id="{74970F16-9F23-440C-BAC9-63155AC55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34" y="1445079"/>
            <a:ext cx="3026909" cy="38807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3810B3F-8F37-4A5C-91B7-2D1D81568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9798" y="1443972"/>
            <a:ext cx="3755930" cy="38807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29A3C4B-EE92-4D81-82EC-7603B250EE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6784" y="1443972"/>
            <a:ext cx="3643382" cy="38796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 name="Table 27">
            <a:extLst>
              <a:ext uri="{FF2B5EF4-FFF2-40B4-BE49-F238E27FC236}">
                <a16:creationId xmlns:a16="http://schemas.microsoft.com/office/drawing/2014/main" id="{242AC04E-8EE0-47B6-A2EC-7DED73ECA018}"/>
              </a:ext>
            </a:extLst>
          </p:cNvPr>
          <p:cNvGraphicFramePr>
            <a:graphicFrameLocks noGrp="1"/>
          </p:cNvGraphicFramePr>
          <p:nvPr>
            <p:extLst>
              <p:ext uri="{D42A27DB-BD31-4B8C-83A1-F6EECF244321}">
                <p14:modId xmlns:p14="http://schemas.microsoft.com/office/powerpoint/2010/main" val="79511191"/>
              </p:ext>
            </p:extLst>
          </p:nvPr>
        </p:nvGraphicFramePr>
        <p:xfrm>
          <a:off x="731157" y="5536595"/>
          <a:ext cx="5914572" cy="1112520"/>
        </p:xfrm>
        <a:graphic>
          <a:graphicData uri="http://schemas.openxmlformats.org/drawingml/2006/table">
            <a:tbl>
              <a:tblPr firstRow="1" bandRow="1">
                <a:tableStyleId>{7DF18680-E054-41AD-8BC1-D1AEF772440D}</a:tableStyleId>
              </a:tblPr>
              <a:tblGrid>
                <a:gridCol w="1375229">
                  <a:extLst>
                    <a:ext uri="{9D8B030D-6E8A-4147-A177-3AD203B41FA5}">
                      <a16:colId xmlns:a16="http://schemas.microsoft.com/office/drawing/2014/main" val="1999032883"/>
                    </a:ext>
                  </a:extLst>
                </a:gridCol>
                <a:gridCol w="1518557">
                  <a:extLst>
                    <a:ext uri="{9D8B030D-6E8A-4147-A177-3AD203B41FA5}">
                      <a16:colId xmlns:a16="http://schemas.microsoft.com/office/drawing/2014/main" val="814245019"/>
                    </a:ext>
                  </a:extLst>
                </a:gridCol>
                <a:gridCol w="1317172">
                  <a:extLst>
                    <a:ext uri="{9D8B030D-6E8A-4147-A177-3AD203B41FA5}">
                      <a16:colId xmlns:a16="http://schemas.microsoft.com/office/drawing/2014/main" val="3461934562"/>
                    </a:ext>
                  </a:extLst>
                </a:gridCol>
                <a:gridCol w="1703614">
                  <a:extLst>
                    <a:ext uri="{9D8B030D-6E8A-4147-A177-3AD203B41FA5}">
                      <a16:colId xmlns:a16="http://schemas.microsoft.com/office/drawing/2014/main" val="1330628197"/>
                    </a:ext>
                  </a:extLst>
                </a:gridCol>
              </a:tblGrid>
              <a:tr h="370840">
                <a:tc>
                  <a:txBody>
                    <a:bodyPr/>
                    <a:lstStyle/>
                    <a:p>
                      <a:r>
                        <a:rPr lang="en-US" dirty="0"/>
                        <a:t>Company</a:t>
                      </a:r>
                    </a:p>
                  </a:txBody>
                  <a:tcPr/>
                </a:tc>
                <a:tc>
                  <a:txBody>
                    <a:bodyPr/>
                    <a:lstStyle/>
                    <a:p>
                      <a:r>
                        <a:rPr lang="en-US" dirty="0"/>
                        <a:t>Profit</a:t>
                      </a:r>
                    </a:p>
                  </a:txBody>
                  <a:tcPr/>
                </a:tc>
                <a:tc>
                  <a:txBody>
                    <a:bodyPr/>
                    <a:lstStyle/>
                    <a:p>
                      <a:r>
                        <a:rPr lang="en-US" dirty="0"/>
                        <a:t>Total Rides</a:t>
                      </a:r>
                    </a:p>
                  </a:txBody>
                  <a:tcPr/>
                </a:tc>
                <a:tc>
                  <a:txBody>
                    <a:bodyPr/>
                    <a:lstStyle/>
                    <a:p>
                      <a:r>
                        <a:rPr lang="en-US" dirty="0"/>
                        <a:t>Profit Per Ride</a:t>
                      </a:r>
                    </a:p>
                  </a:txBody>
                  <a:tcPr/>
                </a:tc>
                <a:extLst>
                  <a:ext uri="{0D108BD9-81ED-4DB2-BD59-A6C34878D82A}">
                    <a16:rowId xmlns:a16="http://schemas.microsoft.com/office/drawing/2014/main" val="3985635411"/>
                  </a:ext>
                </a:extLst>
              </a:tr>
              <a:tr h="370840">
                <a:tc>
                  <a:txBody>
                    <a:bodyPr/>
                    <a:lstStyle/>
                    <a:p>
                      <a:r>
                        <a:rPr lang="en-US" dirty="0"/>
                        <a:t>Pink Cab</a:t>
                      </a:r>
                    </a:p>
                  </a:txBody>
                  <a:tcPr/>
                </a:tc>
                <a:tc>
                  <a:txBody>
                    <a:bodyPr/>
                    <a:lstStyle/>
                    <a:p>
                      <a:r>
                        <a:rPr lang="en-US" dirty="0"/>
                        <a:t>5,307,328</a:t>
                      </a:r>
                    </a:p>
                  </a:txBody>
                  <a:tcPr/>
                </a:tc>
                <a:tc>
                  <a:txBody>
                    <a:bodyPr/>
                    <a:lstStyle/>
                    <a:p>
                      <a:r>
                        <a:rPr lang="en-US" sz="1800" b="0" kern="1200" dirty="0">
                          <a:solidFill>
                            <a:schemeClr val="dk1"/>
                          </a:solidFill>
                          <a:effectLst/>
                        </a:rPr>
                        <a:t>84,711</a:t>
                      </a:r>
                      <a:endParaRPr lang="en-US" dirty="0"/>
                    </a:p>
                  </a:txBody>
                  <a:tcPr/>
                </a:tc>
                <a:tc>
                  <a:txBody>
                    <a:bodyPr/>
                    <a:lstStyle/>
                    <a:p>
                      <a:r>
                        <a:rPr lang="en-US" sz="1800" b="0" i="0" kern="1200" dirty="0">
                          <a:solidFill>
                            <a:schemeClr val="dk1"/>
                          </a:solidFill>
                          <a:effectLst/>
                          <a:latin typeface="+mn-lt"/>
                          <a:ea typeface="+mn-ea"/>
                          <a:cs typeface="+mn-cs"/>
                        </a:rPr>
                        <a:t>62.6522</a:t>
                      </a:r>
                      <a:endParaRPr lang="en-US" dirty="0"/>
                    </a:p>
                  </a:txBody>
                  <a:tcPr/>
                </a:tc>
                <a:extLst>
                  <a:ext uri="{0D108BD9-81ED-4DB2-BD59-A6C34878D82A}">
                    <a16:rowId xmlns:a16="http://schemas.microsoft.com/office/drawing/2014/main" val="359251877"/>
                  </a:ext>
                </a:extLst>
              </a:tr>
              <a:tr h="370840">
                <a:tc>
                  <a:txBody>
                    <a:bodyPr/>
                    <a:lstStyle/>
                    <a:p>
                      <a:r>
                        <a:rPr lang="en-US" dirty="0"/>
                        <a:t>Yellow Cab</a:t>
                      </a:r>
                    </a:p>
                  </a:txBody>
                  <a:tcPr/>
                </a:tc>
                <a:tc>
                  <a:txBody>
                    <a:bodyPr/>
                    <a:lstStyle/>
                    <a:p>
                      <a:r>
                        <a:rPr lang="en-US" dirty="0"/>
                        <a:t>44,020,373</a:t>
                      </a:r>
                    </a:p>
                  </a:txBody>
                  <a:tcPr/>
                </a:tc>
                <a:tc>
                  <a:txBody>
                    <a:bodyPr/>
                    <a:lstStyle/>
                    <a:p>
                      <a:r>
                        <a:rPr lang="en-US" sz="1800" b="0" kern="1200" dirty="0">
                          <a:solidFill>
                            <a:schemeClr val="dk1"/>
                          </a:solidFill>
                          <a:effectLst/>
                        </a:rPr>
                        <a:t>274,681</a:t>
                      </a:r>
                      <a:endParaRPr lang="en-US" dirty="0"/>
                    </a:p>
                  </a:txBody>
                  <a:tcPr/>
                </a:tc>
                <a:tc>
                  <a:txBody>
                    <a:bodyPr/>
                    <a:lstStyle/>
                    <a:p>
                      <a:r>
                        <a:rPr lang="en-US" sz="1800" b="0" i="0" kern="1200" dirty="0">
                          <a:solidFill>
                            <a:schemeClr val="dk1"/>
                          </a:solidFill>
                          <a:effectLst/>
                          <a:latin typeface="+mn-lt"/>
                          <a:ea typeface="+mn-ea"/>
                          <a:cs typeface="+mn-cs"/>
                        </a:rPr>
                        <a:t>160.2600</a:t>
                      </a:r>
                      <a:endParaRPr lang="en-US" dirty="0"/>
                    </a:p>
                  </a:txBody>
                  <a:tcPr/>
                </a:tc>
                <a:extLst>
                  <a:ext uri="{0D108BD9-81ED-4DB2-BD59-A6C34878D82A}">
                    <a16:rowId xmlns:a16="http://schemas.microsoft.com/office/drawing/2014/main" val="3570078148"/>
                  </a:ext>
                </a:extLst>
              </a:tr>
            </a:tbl>
          </a:graphicData>
        </a:graphic>
      </p:graphicFrame>
    </p:spTree>
    <p:extLst>
      <p:ext uri="{BB962C8B-B14F-4D97-AF65-F5344CB8AC3E}">
        <p14:creationId xmlns:p14="http://schemas.microsoft.com/office/powerpoint/2010/main" val="2405609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Profit and Transactions Per City Analysis</a:t>
            </a:r>
          </a:p>
        </p:txBody>
      </p:sp>
      <p:pic>
        <p:nvPicPr>
          <p:cNvPr id="2050" name="Picture 2">
            <a:extLst>
              <a:ext uri="{FF2B5EF4-FFF2-40B4-BE49-F238E27FC236}">
                <a16:creationId xmlns:a16="http://schemas.microsoft.com/office/drawing/2014/main" id="{768A4558-B034-4B8B-989B-79AEECE87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28137"/>
            <a:ext cx="5491843" cy="45036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F0C61FD-63FA-4998-ABB0-4F811CC47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528" y="1729590"/>
            <a:ext cx="5633358" cy="4502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59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Profit and Transactions Per City Analysis</a:t>
            </a:r>
          </a:p>
        </p:txBody>
      </p:sp>
      <p:pic>
        <p:nvPicPr>
          <p:cNvPr id="3074" name="Picture 2">
            <a:extLst>
              <a:ext uri="{FF2B5EF4-FFF2-40B4-BE49-F238E27FC236}">
                <a16:creationId xmlns:a16="http://schemas.microsoft.com/office/drawing/2014/main" id="{657A9F27-E295-4022-8F73-894CBD3C7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3" y="1531438"/>
            <a:ext cx="5709557" cy="46821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7065B9B-9159-43ED-B3B3-014B5056F070}"/>
              </a:ext>
            </a:extLst>
          </p:cNvPr>
          <p:cNvSpPr txBox="1"/>
          <p:nvPr/>
        </p:nvSpPr>
        <p:spPr>
          <a:xfrm>
            <a:off x="6449785" y="1690688"/>
            <a:ext cx="5415643"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In each city the Yellow Cab company has a greater percentage of rentable rides than the pink company, i.e., rides with profit &gt; 0.</a:t>
            </a:r>
          </a:p>
          <a:p>
            <a:pPr marL="285750" indent="-285750">
              <a:buFont typeface="Arial" panose="020B0604020202020204" pitchFamily="34" charset="0"/>
              <a:buChar char="•"/>
            </a:pPr>
            <a:r>
              <a:rPr lang="en-US" sz="2000" b="0" i="0" dirty="0">
                <a:solidFill>
                  <a:srgbClr val="000000"/>
                </a:solidFill>
                <a:effectLst/>
              </a:rPr>
              <a:t>The city with more Yellow cab transactions is New York and the city with more Pink Cab transactions in Los Angeles CA. </a:t>
            </a:r>
          </a:p>
          <a:p>
            <a:pPr marL="285750" indent="-285750">
              <a:buFont typeface="Arial" panose="020B0604020202020204" pitchFamily="34" charset="0"/>
              <a:buChar char="•"/>
            </a:pPr>
            <a:r>
              <a:rPr lang="en-US" sz="2000" dirty="0">
                <a:solidFill>
                  <a:srgbClr val="000000"/>
                </a:solidFill>
              </a:rPr>
              <a:t>In the cities of</a:t>
            </a:r>
            <a:r>
              <a:rPr lang="en-US" sz="2000" b="0" i="0" dirty="0">
                <a:solidFill>
                  <a:srgbClr val="000000"/>
                </a:solidFill>
                <a:effectLst/>
              </a:rPr>
              <a:t> Pittsburg, San Diego, Sacramento and Nashville,  the Pink Cab company has more percentage of transactions compared to the Yellow Cab company. In the rest of the cities the Yellow Cab company has the dominance percentage of transactions.</a:t>
            </a:r>
            <a:endParaRPr lang="en-US" sz="2000" dirty="0"/>
          </a:p>
        </p:txBody>
      </p:sp>
    </p:spTree>
    <p:extLst>
      <p:ext uri="{BB962C8B-B14F-4D97-AF65-F5344CB8AC3E}">
        <p14:creationId xmlns:p14="http://schemas.microsoft.com/office/powerpoint/2010/main" val="425580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Yearly Profit Analysis</a:t>
            </a:r>
          </a:p>
        </p:txBody>
      </p:sp>
      <p:pic>
        <p:nvPicPr>
          <p:cNvPr id="4098" name="Picture 2">
            <a:extLst>
              <a:ext uri="{FF2B5EF4-FFF2-40B4-BE49-F238E27FC236}">
                <a16:creationId xmlns:a16="http://schemas.microsoft.com/office/drawing/2014/main" id="{B33CFF0C-0AE9-4582-807D-5C770C7AD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2687" y="1618796"/>
            <a:ext cx="8005084" cy="4969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63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Yearly Transactions Analysis</a:t>
            </a:r>
          </a:p>
        </p:txBody>
      </p:sp>
      <p:pic>
        <p:nvPicPr>
          <p:cNvPr id="10242" name="Picture 2">
            <a:extLst>
              <a:ext uri="{FF2B5EF4-FFF2-40B4-BE49-F238E27FC236}">
                <a16:creationId xmlns:a16="http://schemas.microsoft.com/office/drawing/2014/main" id="{B62EB2F1-56EE-4F56-9EA8-E320CFDFE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29" y="1559955"/>
            <a:ext cx="4864554" cy="48196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CE64F129-A85B-43ED-A611-D88E42C8A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7543" y="1729590"/>
            <a:ext cx="6411686" cy="4360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483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Profit and customer base Analysis Gender wise</a:t>
            </a:r>
            <a:endParaRPr lang="en-US" dirty="0">
              <a:solidFill>
                <a:srgbClr val="FF6600"/>
              </a:solidFill>
            </a:endParaRPr>
          </a:p>
        </p:txBody>
      </p:sp>
      <p:pic>
        <p:nvPicPr>
          <p:cNvPr id="5122" name="Picture 2">
            <a:extLst>
              <a:ext uri="{FF2B5EF4-FFF2-40B4-BE49-F238E27FC236}">
                <a16:creationId xmlns:a16="http://schemas.microsoft.com/office/drawing/2014/main" id="{1973630E-869B-4BCA-A7AC-8AF2E2D65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34" y="1588002"/>
            <a:ext cx="4803323" cy="490487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3C43880F-56B5-4BED-BD8F-84285D134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1845" y="1636513"/>
            <a:ext cx="4841955" cy="480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9899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185</TotalTime>
  <Words>839</Words>
  <Application>Microsoft Office PowerPoint</Application>
  <PresentationFormat>Widescreen</PresentationFormat>
  <Paragraphs>86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Helvetica Neue</vt:lpstr>
      <vt:lpstr>Office Theme</vt:lpstr>
      <vt:lpstr>PowerPoint Presentation</vt:lpstr>
      <vt:lpstr>Background</vt:lpstr>
      <vt:lpstr>Data Exploration</vt:lpstr>
      <vt:lpstr>Profit Analysis</vt:lpstr>
      <vt:lpstr>Profit and Transactions Per City Analysis</vt:lpstr>
      <vt:lpstr>Profit and Transactions Per City Analysis</vt:lpstr>
      <vt:lpstr>Yearly Profit Analysis</vt:lpstr>
      <vt:lpstr>Yearly Transactions Analysis</vt:lpstr>
      <vt:lpstr>Profit and customer base Analysis Gender wise</vt:lpstr>
      <vt:lpstr>Profit and customer base Analysis Gender wise</vt:lpstr>
      <vt:lpstr>Income Class Profit Analysis</vt:lpstr>
      <vt:lpstr>Age Group Profit and Transactions Analysis</vt:lpstr>
      <vt:lpstr>Customer Retention</vt:lpstr>
      <vt:lpstr>Customer Retention</vt:lpstr>
      <vt:lpstr>Profit and Transactions Per Weekday Analysis</vt:lpstr>
      <vt:lpstr>Profit and Transactions Per Month Analysis</vt:lpstr>
      <vt:lpstr>Holiday Analysis</vt:lpstr>
      <vt:lpstr>Correlation Analysis</vt:lpstr>
      <vt:lpstr>Profit Forecasting</vt:lpstr>
      <vt:lpstr>Transactions Forecasting</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Gloriamaria perez</dc:creator>
  <cp:lastModifiedBy>Gloriamaria perez</cp:lastModifiedBy>
  <cp:revision>19</cp:revision>
  <dcterms:created xsi:type="dcterms:W3CDTF">2021-03-16T14:29:27Z</dcterms:created>
  <dcterms:modified xsi:type="dcterms:W3CDTF">2021-03-16T17:37:42Z</dcterms:modified>
</cp:coreProperties>
</file>