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46" r:id="rId2"/>
  </p:sldMasterIdLst>
  <p:notesMasterIdLst>
    <p:notesMasterId r:id="rId13"/>
  </p:notesMasterIdLst>
  <p:sldIdLst>
    <p:sldId id="309" r:id="rId3"/>
    <p:sldId id="329" r:id="rId4"/>
    <p:sldId id="327" r:id="rId5"/>
    <p:sldId id="326" r:id="rId6"/>
    <p:sldId id="328" r:id="rId7"/>
    <p:sldId id="330" r:id="rId8"/>
    <p:sldId id="331" r:id="rId9"/>
    <p:sldId id="332" r:id="rId10"/>
    <p:sldId id="334" r:id="rId11"/>
    <p:sldId id="33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5" autoAdjust="0"/>
  </p:normalViewPr>
  <p:slideViewPr>
    <p:cSldViewPr>
      <p:cViewPr varScale="1">
        <p:scale>
          <a:sx n="72" d="100"/>
          <a:sy n="72" d="100"/>
        </p:scale>
        <p:origin x="111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39C6ADF-5A84-4FFA-A0E2-9D938F46B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C6ADF-5A84-4FFA-A0E2-9D938F46BE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C6ADF-5A84-4FFA-A0E2-9D938F46BE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07963"/>
            <a:ext cx="7793037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7250" y="1144588"/>
            <a:ext cx="3971925" cy="543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1575" y="1144588"/>
            <a:ext cx="3973513" cy="543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1925" y="6527800"/>
            <a:ext cx="2225675" cy="25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2006 Alexander Chernev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205E6-D59E-464E-8B9A-0B4753E4E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2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82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5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66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3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7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41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24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3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1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4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8C5F84-4F98-48C5-A96F-5276D1C5408F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7B68-6EF6-46F9-B431-86DB02D56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24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153400" cy="1249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What are Drug Royalties?</a:t>
            </a:r>
            <a:r>
              <a:rPr lang="en-US" b="1" dirty="0" smtClean="0">
                <a:latin typeface="Georgia" panose="02040502050405020303" pitchFamily="18" charset="0"/>
              </a:rPr>
              <a:t/>
            </a:r>
            <a:br>
              <a:rPr lang="en-US" b="1" dirty="0" smtClean="0">
                <a:latin typeface="Georgia" panose="02040502050405020303" pitchFamily="18" charset="0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/>
          <a:lstStyle/>
          <a:p>
            <a:r>
              <a:rPr lang="en-US" dirty="0" smtClean="0"/>
              <a:t>Rights on the sales of different prescriptions drugs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Felipe.rojas@emory.edu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249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Georgia" pitchFamily="18" charset="0"/>
              </a:rPr>
              <a:t>Why do companies use them?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/>
          <a:lstStyle/>
          <a:p>
            <a:r>
              <a:rPr lang="en-US" dirty="0"/>
              <a:t>Large pharma </a:t>
            </a:r>
            <a:r>
              <a:rPr lang="en-US" dirty="0" smtClean="0"/>
              <a:t>has </a:t>
            </a:r>
            <a:r>
              <a:rPr lang="en-US" dirty="0"/>
              <a:t>been inefficient with respect to their internal research and discovery engines.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mall</a:t>
            </a:r>
            <a:r>
              <a:rPr lang="en-US" dirty="0"/>
              <a:t>, specialized biotechnology companies require access to global development and distribution capabilities that they do not have </a:t>
            </a:r>
            <a:r>
              <a:rPr lang="en-US" dirty="0" smtClean="0"/>
              <a:t>internally</a:t>
            </a:r>
          </a:p>
          <a:p>
            <a:r>
              <a:rPr lang="en-US" dirty="0" smtClean="0"/>
              <a:t>Alternative to financing without diluting equity 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>
                <a:latin typeface="Georgia" panose="02040502050405020303" pitchFamily="18" charset="0"/>
              </a:rPr>
              <a:t>What are the types of investors that invest in drug royalties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Equity </a:t>
            </a:r>
          </a:p>
          <a:p>
            <a:r>
              <a:rPr lang="en-US" dirty="0" smtClean="0"/>
              <a:t>Institutional Investors</a:t>
            </a:r>
          </a:p>
          <a:p>
            <a:r>
              <a:rPr lang="en-US" dirty="0" smtClean="0"/>
              <a:t>Family Offices</a:t>
            </a:r>
          </a:p>
          <a:p>
            <a:r>
              <a:rPr lang="en-US" dirty="0" smtClean="0"/>
              <a:t>Ultra HNW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>
                <a:latin typeface="Georgia" panose="02040502050405020303" pitchFamily="18" charset="0"/>
              </a:rPr>
              <a:t>What do investors look in royalties?</a:t>
            </a:r>
            <a:endParaRPr lang="en-US" sz="3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Diversification benefit</a:t>
            </a:r>
          </a:p>
          <a:p>
            <a:r>
              <a:rPr lang="en-US" dirty="0" smtClean="0"/>
              <a:t>Exposure to healthcare and increase in prescription expenditures</a:t>
            </a:r>
          </a:p>
          <a:p>
            <a:r>
              <a:rPr lang="en-US" dirty="0" smtClean="0"/>
              <a:t>Uncorrelated to stock market or bond market</a:t>
            </a:r>
          </a:p>
          <a:p>
            <a:r>
              <a:rPr lang="en-US" dirty="0" smtClean="0"/>
              <a:t>Hedge against mortality extension  risk (pension funds)</a:t>
            </a:r>
          </a:p>
        </p:txBody>
      </p:sp>
    </p:spTree>
    <p:extLst>
      <p:ext uri="{BB962C8B-B14F-4D97-AF65-F5344CB8AC3E}">
        <p14:creationId xmlns:p14="http://schemas.microsoft.com/office/powerpoint/2010/main" val="15882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>
                <a:latin typeface="Georgia" panose="02040502050405020303" pitchFamily="18" charset="0"/>
              </a:rPr>
              <a:t>Who are the sellers?</a:t>
            </a:r>
            <a:endParaRPr lang="en-US" sz="3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Universities </a:t>
            </a:r>
          </a:p>
          <a:p>
            <a:r>
              <a:rPr lang="en-US" dirty="0" smtClean="0"/>
              <a:t>Biotech companies</a:t>
            </a:r>
          </a:p>
          <a:p>
            <a:r>
              <a:rPr lang="en-US" dirty="0" smtClean="0"/>
              <a:t>Non for profit institutions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>
                <a:latin typeface="Georgia" panose="02040502050405020303" pitchFamily="18" charset="0"/>
              </a:rPr>
              <a:t>How does it work?</a:t>
            </a:r>
            <a:endParaRPr lang="en-US" sz="3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Seller gets modest </a:t>
            </a:r>
            <a:r>
              <a:rPr lang="en-US" dirty="0"/>
              <a:t>upfront payment, </a:t>
            </a:r>
            <a:r>
              <a:rPr lang="en-US" dirty="0" smtClean="0"/>
              <a:t>tied </a:t>
            </a:r>
            <a:r>
              <a:rPr lang="en-US" dirty="0"/>
              <a:t>to key development successes, and an ongoing percentage of the revenue stream for the approved </a:t>
            </a:r>
            <a:r>
              <a:rPr lang="en-US" dirty="0" smtClean="0"/>
              <a:t>drug.</a:t>
            </a:r>
          </a:p>
          <a:p>
            <a:r>
              <a:rPr lang="en-US" dirty="0" smtClean="0"/>
              <a:t>Buyer collects yearly royalty payments and takes on a % of the sales of a specific drug not an equity stake in the company</a:t>
            </a:r>
          </a:p>
          <a:p>
            <a:r>
              <a:rPr lang="en-US" dirty="0" smtClean="0"/>
              <a:t>As soon as patent expires, buyer stops collecting income, even as drug company can continue selling the branded drug</a:t>
            </a:r>
          </a:p>
        </p:txBody>
      </p:sp>
    </p:spTree>
    <p:extLst>
      <p:ext uri="{BB962C8B-B14F-4D97-AF65-F5344CB8AC3E}">
        <p14:creationId xmlns:p14="http://schemas.microsoft.com/office/powerpoint/2010/main" val="7257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>
                <a:latin typeface="Georgia" panose="02040502050405020303" pitchFamily="18" charset="0"/>
              </a:rPr>
              <a:t>How large is the market? What are the expected returns </a:t>
            </a:r>
            <a:endParaRPr lang="en-US" sz="3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$2.5B in royalty deals annually</a:t>
            </a:r>
          </a:p>
          <a:p>
            <a:r>
              <a:rPr lang="en-US" dirty="0" smtClean="0"/>
              <a:t>More than $20B in devoted royalty funds space</a:t>
            </a:r>
          </a:p>
          <a:p>
            <a:pPr lvl="1"/>
            <a:r>
              <a:rPr lang="en-US" dirty="0" smtClean="0"/>
              <a:t>Important Players: Royalty Pharma, </a:t>
            </a:r>
            <a:r>
              <a:rPr lang="en-US" dirty="0" err="1" smtClean="0"/>
              <a:t>Orbimed</a:t>
            </a:r>
            <a:r>
              <a:rPr lang="en-US" dirty="0" smtClean="0"/>
              <a:t> Advisors, Healthcare Partners </a:t>
            </a:r>
            <a:r>
              <a:rPr lang="en-US" dirty="0" err="1" smtClean="0"/>
              <a:t>andPDL</a:t>
            </a:r>
            <a:r>
              <a:rPr lang="en-US" dirty="0" smtClean="0"/>
              <a:t> Bio Pharma</a:t>
            </a:r>
          </a:p>
          <a:p>
            <a:r>
              <a:rPr lang="en-US" dirty="0" smtClean="0"/>
              <a:t>Drug Royalty Investment Managers earn on average 10-12% after fees</a:t>
            </a:r>
          </a:p>
        </p:txBody>
      </p:sp>
    </p:spTree>
    <p:extLst>
      <p:ext uri="{BB962C8B-B14F-4D97-AF65-F5344CB8AC3E}">
        <p14:creationId xmlns:p14="http://schemas.microsoft.com/office/powerpoint/2010/main" val="52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>
                <a:latin typeface="Georgia" panose="02040502050405020303" pitchFamily="18" charset="0"/>
              </a:rPr>
              <a:t>If it is so good then … </a:t>
            </a:r>
            <a:endParaRPr lang="en-US" sz="3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 risk free business!</a:t>
            </a:r>
          </a:p>
          <a:p>
            <a:r>
              <a:rPr lang="en-US" dirty="0" smtClean="0"/>
              <a:t>Revenue collapse from either generics entry or new therapeutic technology</a:t>
            </a:r>
          </a:p>
          <a:p>
            <a:r>
              <a:rPr lang="en-US" dirty="0" smtClean="0"/>
              <a:t>Asset due diligence is key</a:t>
            </a:r>
          </a:p>
          <a:p>
            <a:r>
              <a:rPr lang="en-US" dirty="0" smtClean="0"/>
              <a:t>Side Effects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dirty="0" smtClean="0">
                <a:latin typeface="Georgia" panose="02040502050405020303" pitchFamily="18" charset="0"/>
              </a:rPr>
              <a:t>Summary</a:t>
            </a:r>
            <a:endParaRPr lang="en-US" sz="3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additional source of funds for research</a:t>
            </a:r>
          </a:p>
          <a:p>
            <a:r>
              <a:rPr lang="en-US" dirty="0" smtClean="0"/>
              <a:t>Not cheap!</a:t>
            </a:r>
          </a:p>
          <a:p>
            <a:r>
              <a:rPr lang="en-US" dirty="0" smtClean="0"/>
              <a:t>Most investors will nor bear FDA risk</a:t>
            </a:r>
          </a:p>
          <a:p>
            <a:r>
              <a:rPr lang="en-US" dirty="0" smtClean="0"/>
              <a:t>Increased interest in the space from institutional money</a:t>
            </a:r>
          </a:p>
          <a:p>
            <a:r>
              <a:rPr lang="en-US" dirty="0" smtClean="0"/>
              <a:t>Non- dilutive capital</a:t>
            </a:r>
          </a:p>
          <a:p>
            <a:r>
              <a:rPr lang="en-US" dirty="0" smtClean="0"/>
              <a:t>Diligence aspect 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mory4">
  <a:themeElements>
    <a:clrScheme name="Emory1">
      <a:dk1>
        <a:srgbClr val="41518C"/>
      </a:dk1>
      <a:lt1>
        <a:sysClr val="window" lastClr="FFFFFF"/>
      </a:lt1>
      <a:dk2>
        <a:srgbClr val="000000"/>
      </a:dk2>
      <a:lt2>
        <a:srgbClr val="E3DED1"/>
      </a:lt2>
      <a:accent1>
        <a:srgbClr val="1B587C"/>
      </a:accent1>
      <a:accent2>
        <a:srgbClr val="F07F09"/>
      </a:accent2>
      <a:accent3>
        <a:srgbClr val="4E8542"/>
      </a:accent3>
      <a:accent4>
        <a:srgbClr val="E3DED1"/>
      </a:accent4>
      <a:accent5>
        <a:srgbClr val="604878"/>
      </a:accent5>
      <a:accent6>
        <a:srgbClr val="C19859"/>
      </a:accent6>
      <a:hlink>
        <a:srgbClr val="6B9F25"/>
      </a:hlink>
      <a:folHlink>
        <a:srgbClr val="6B9F25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320</Words>
  <Application>Microsoft Office PowerPoint</Application>
  <PresentationFormat>On-screen Show (4:3)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Franklin Gothic Book</vt:lpstr>
      <vt:lpstr>Georgia</vt:lpstr>
      <vt:lpstr>Wingdings 3</vt:lpstr>
      <vt:lpstr>Emory4</vt:lpstr>
      <vt:lpstr>Ion</vt:lpstr>
      <vt:lpstr>What are Drug Royalties? </vt:lpstr>
      <vt:lpstr>Why do companies use them? </vt:lpstr>
      <vt:lpstr>What are the types of investors that invest in drug royalties</vt:lpstr>
      <vt:lpstr>What do investors look in royalties?</vt:lpstr>
      <vt:lpstr>Who are the sellers?</vt:lpstr>
      <vt:lpstr>How does it work?</vt:lpstr>
      <vt:lpstr>How large is the market? What are the expected returns </vt:lpstr>
      <vt:lpstr>If it is so good then … </vt:lpstr>
      <vt:lpstr>Summary</vt:lpstr>
      <vt:lpstr>Thanks!!!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GREG:  Real Estate 101</dc:title>
  <dc:creator>William Britt</dc:creator>
  <cp:lastModifiedBy>felipe rojas</cp:lastModifiedBy>
  <cp:revision>87</cp:revision>
  <dcterms:created xsi:type="dcterms:W3CDTF">2008-09-11T01:44:07Z</dcterms:created>
  <dcterms:modified xsi:type="dcterms:W3CDTF">2015-09-25T16:53:06Z</dcterms:modified>
</cp:coreProperties>
</file>