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76" r:id="rId4"/>
    <p:sldId id="258" r:id="rId5"/>
    <p:sldId id="259" r:id="rId6"/>
    <p:sldId id="268" r:id="rId7"/>
    <p:sldId id="277" r:id="rId8"/>
    <p:sldId id="260" r:id="rId9"/>
    <p:sldId id="261" r:id="rId10"/>
    <p:sldId id="262" r:id="rId11"/>
    <p:sldId id="263" r:id="rId12"/>
    <p:sldId id="264" r:id="rId13"/>
    <p:sldId id="265" r:id="rId14"/>
    <p:sldId id="266" r:id="rId15"/>
    <p:sldId id="267" r:id="rId16"/>
    <p:sldId id="281" r:id="rId17"/>
    <p:sldId id="269" r:id="rId18"/>
    <p:sldId id="289" r:id="rId19"/>
    <p:sldId id="290" r:id="rId20"/>
    <p:sldId id="270" r:id="rId21"/>
    <p:sldId id="282" r:id="rId22"/>
    <p:sldId id="271" r:id="rId23"/>
    <p:sldId id="272" r:id="rId24"/>
    <p:sldId id="284" r:id="rId25"/>
    <p:sldId id="287" r:id="rId26"/>
    <p:sldId id="288" r:id="rId27"/>
    <p:sldId id="286" r:id="rId28"/>
    <p:sldId id="283" r:id="rId29"/>
    <p:sldId id="273" r:id="rId30"/>
    <p:sldId id="278" r:id="rId31"/>
    <p:sldId id="274" r:id="rId32"/>
    <p:sldId id="275" r:id="rId33"/>
    <p:sldId id="279" r:id="rId34"/>
    <p:sldId id="280" r:id="rId35"/>
    <p:sldId id="291" r:id="rId36"/>
  </p:sldIdLst>
  <p:sldSz cx="9144000" cy="5143500" type="screen16x9"/>
  <p:notesSz cx="6858000" cy="9144000"/>
  <p:embeddedFontLst>
    <p:embeddedFont>
      <p:font typeface="Maven Pro" panose="020B0604020202020204" charset="0"/>
      <p:regular r:id="rId38"/>
      <p:bold r:id="rId39"/>
    </p:embeddedFont>
    <p:embeddedFont>
      <p:font typeface="Nunito" pitchFamily="2"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08"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ce6736cc5e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ce6736cc5e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ce6736cc5e_0_5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ce6736cc5e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ce6736cc5e_0_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ce6736cc5e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ce6736cc5e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ce6736cc5e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ce6736cc5e_0_5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ce6736cc5e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ce6736cc5e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ce6736cc5e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ce6736cc5e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ce6736cc5e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ce6736cc5e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ce6736cc5e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ce6736cc5e_0_6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ce6736cc5e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ce6736cc5e_0_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ce6736cc5e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ce6736cc5e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ce6736cc5e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ce6736cc5e_0_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ce6736cc5e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ce6736cc5e_0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ce6736cc5e_0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ce6736cc5e_0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ce6736cc5e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ce6736cc5e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ce6736cc5e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ce6736cc5e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ce6736cc5e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ce6736cc5e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ce6736cc5e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ce6736cc5e_0_5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ce6736cc5e_0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ce6736cc5e_0_5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ce6736cc5e_0_5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retrosheet.org/" TargetMode="External"/><Relationship Id="rId7" Type="http://schemas.openxmlformats.org/officeDocument/2006/relationships/hyperlink" Target="https://wp.doc.ic.ac.uk/arusso/wp-content/uploads/sites/47/2015/01/clingo_guide.pdf" TargetMode="External"/><Relationship Id="rId2" Type="http://schemas.openxmlformats.org/officeDocument/2006/relationships/hyperlink" Target="https://github.com/swar/nba_api/tree/master" TargetMode="External"/><Relationship Id="rId1" Type="http://schemas.openxmlformats.org/officeDocument/2006/relationships/slideLayout" Target="../slideLayouts/slideLayout3.xml"/><Relationship Id="rId6" Type="http://schemas.openxmlformats.org/officeDocument/2006/relationships/hyperlink" Target="https://www.basketball-reference.com/" TargetMode="External"/><Relationship Id="rId5" Type="http://schemas.openxmlformats.org/officeDocument/2006/relationships/hyperlink" Target="https://www.baseball-reference.com/" TargetMode="External"/><Relationship Id="rId4" Type="http://schemas.openxmlformats.org/officeDocument/2006/relationships/hyperlink" Target="https://github.com/jldbc/pybasebal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311700" y="1550775"/>
            <a:ext cx="8520600" cy="1140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SportsInfoAPI</a:t>
            </a:r>
            <a:endParaRPr/>
          </a:p>
        </p:txBody>
      </p:sp>
      <p:sp>
        <p:nvSpPr>
          <p:cNvPr id="278" name="Google Shape;278;p13"/>
          <p:cNvSpPr txBox="1">
            <a:spLocks noGrp="1"/>
          </p:cNvSpPr>
          <p:nvPr>
            <p:ph type="subTitle" idx="1"/>
          </p:nvPr>
        </p:nvSpPr>
        <p:spPr>
          <a:xfrm>
            <a:off x="378450" y="31826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Erik Swanson 4/21/2024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 2 - Method of Data Collection</a:t>
            </a: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second task involves deciding the method of data collection. For MLB data, we can use APIs like pybaseball or data files from Retrosheet.org. For the NBA, we can use the nba_api to get statistics. We also consider using data scrapers to get more data or expand the scope of these APIs. Deciding how we are going to collect the data will decide on what queries we can do and techniques we will need to use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 3 - Data Retrieval System</a:t>
            </a:r>
            <a:endParaRPr/>
          </a:p>
        </p:txBody>
      </p:sp>
      <p:sp>
        <p:nvSpPr>
          <p:cNvPr id="320" name="Google Shape;320;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third task is to develop the data retrieval system. We need to figure out what format the data will be collected in. The system will also need to ensure that when new data sources become available, they can be integrated. This ensures our system remains versatile and up-to-date. Each method of data collection from the previous task has different ways of passing data and we need to decide what format we are going to accept them in or modify the collected data to become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 4 - Developing the UI</a:t>
            </a:r>
            <a:endParaRPr/>
          </a:p>
        </p:txBody>
      </p:sp>
      <p:sp>
        <p:nvSpPr>
          <p:cNvPr id="326" name="Google Shape;326;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fourth task is to develop the user interface. We aim to create a user-friendly interface that works efficiently with queries for better stats lookups. Looking at how sites like Baseball Reference or ESPN are designed would allow for ideas on what to do. Statmuse’s UI is cool because they will display images of players that are related to the query that they received. Our UI needs to be simple and easy for all users to understand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 5: Creating the query functions</a:t>
            </a:r>
            <a:endParaRPr/>
          </a:p>
        </p:txBody>
      </p:sp>
      <p:sp>
        <p:nvSpPr>
          <p:cNvPr id="332" name="Google Shape;332;p2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functions will need to designed differently depending on you need to process information. For just getting a single piece of data from a table, it would be better to use something like a pandas dataframe to allow the system to selected the required statistics. If you are using a bunch of data and will be parsing it, you are going to need to use a logic language such as Clingo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 6: Testing and speed optimization.</a:t>
            </a:r>
            <a:endParaRPr/>
          </a:p>
        </p:txBody>
      </p:sp>
      <p:sp>
        <p:nvSpPr>
          <p:cNvPr id="338" name="Google Shape;338;p2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task involves using test cases and running a series of test to determine how you can improve performance, format outputs and make it better for users. Test cases are a great way to run a bunch of test to make sure that everything is running well.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 7: Documentation of the project.</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344" name="Google Shape;344;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documentation of the project is final task that needs to be done. You need to document everything that will happen while working on your project.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FCC9-9BAE-7109-95B7-E888B90B630C}"/>
              </a:ext>
            </a:extLst>
          </p:cNvPr>
          <p:cNvSpPr>
            <a:spLocks noGrp="1"/>
          </p:cNvSpPr>
          <p:nvPr>
            <p:ph type="title"/>
          </p:nvPr>
        </p:nvSpPr>
        <p:spPr/>
        <p:txBody>
          <a:bodyPr/>
          <a:lstStyle/>
          <a:p>
            <a:r>
              <a:rPr lang="en-US" dirty="0"/>
              <a:t>Part 2: Design</a:t>
            </a:r>
          </a:p>
        </p:txBody>
      </p:sp>
    </p:spTree>
    <p:extLst>
      <p:ext uri="{BB962C8B-B14F-4D97-AF65-F5344CB8AC3E}">
        <p14:creationId xmlns:p14="http://schemas.microsoft.com/office/powerpoint/2010/main" val="274571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API Functions</a:t>
            </a:r>
            <a:endParaRPr/>
          </a:p>
        </p:txBody>
      </p:sp>
      <p:sp>
        <p:nvSpPr>
          <p:cNvPr id="356" name="Google Shape;356;p26"/>
          <p:cNvSpPr txBox="1">
            <a:spLocks noGrp="1"/>
          </p:cNvSpPr>
          <p:nvPr>
            <p:ph type="body" idx="1"/>
          </p:nvPr>
        </p:nvSpPr>
        <p:spPr>
          <a:xfrm>
            <a:off x="1303800" y="146502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The API is structured around several key functions that retrieve specific types of data. These functions are the backbone of our API, each designed to perform a specific task and retrieve a specific type of data. Functions like get_player_game_logs, get_team_roster, get_team_schedule, get_league_standings, get_player_shot_chart, and get_team_stats are designed to fetch data related to player game logs, team rosters, team schedules, league standings, player shot charts, and team statistics respectively. Each function interacts with the NBA API, pybaseball, or Retrosheet database, parses the returned data, and formats it into a user-friendly dictionary. This ensures that our users can easily understand and use the data provided by our API. All of the function that worked on parsing through large amount of information was done using Clingo</a:t>
            </a:r>
            <a:endParaRPr sz="1400"/>
          </a:p>
          <a:p>
            <a:pPr marL="0" lvl="0" indent="0" algn="l" rtl="0">
              <a:spcBef>
                <a:spcPts val="1200"/>
              </a:spcBef>
              <a:spcAft>
                <a:spcPts val="0"/>
              </a:spcAft>
              <a:buNone/>
            </a:pPr>
            <a:endParaRPr sz="1400"/>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15AA-4BB0-D575-95E4-ED00991830CC}"/>
              </a:ext>
            </a:extLst>
          </p:cNvPr>
          <p:cNvSpPr>
            <a:spLocks noGrp="1"/>
          </p:cNvSpPr>
          <p:nvPr>
            <p:ph type="title"/>
          </p:nvPr>
        </p:nvSpPr>
        <p:spPr/>
        <p:txBody>
          <a:bodyPr/>
          <a:lstStyle/>
          <a:p>
            <a:r>
              <a:rPr lang="en-US" dirty="0"/>
              <a:t>List of Function (NBA)</a:t>
            </a:r>
          </a:p>
        </p:txBody>
      </p:sp>
      <p:sp>
        <p:nvSpPr>
          <p:cNvPr id="3" name="Text Placeholder 2">
            <a:extLst>
              <a:ext uri="{FF2B5EF4-FFF2-40B4-BE49-F238E27FC236}">
                <a16:creationId xmlns:a16="http://schemas.microsoft.com/office/drawing/2014/main" id="{4572956C-339F-651C-2EC9-5AF84761129F}"/>
              </a:ext>
            </a:extLst>
          </p:cNvPr>
          <p:cNvSpPr>
            <a:spLocks noGrp="1"/>
          </p:cNvSpPr>
          <p:nvPr>
            <p:ph type="body" idx="1"/>
          </p:nvPr>
        </p:nvSpPr>
        <p:spPr/>
        <p:txBody>
          <a:bodyPr>
            <a:normAutofit fontScale="92500" lnSpcReduction="20000"/>
          </a:bodyPr>
          <a:lstStyle/>
          <a:p>
            <a:r>
              <a:rPr lang="en-US" b="1" i="0" dirty="0" err="1">
                <a:solidFill>
                  <a:srgbClr val="000000"/>
                </a:solidFill>
                <a:effectLst/>
                <a:latin typeface="Nunito" pitchFamily="2" charset="0"/>
              </a:rPr>
              <a:t>AllTimeLeaders</a:t>
            </a:r>
            <a:r>
              <a:rPr lang="en-US" b="0" i="0" dirty="0">
                <a:solidFill>
                  <a:srgbClr val="000000"/>
                </a:solidFill>
                <a:effectLst/>
                <a:latin typeface="Nunito" pitchFamily="2" charset="0"/>
              </a:rPr>
              <a:t>()</a:t>
            </a:r>
          </a:p>
          <a:p>
            <a:r>
              <a:rPr lang="en-US" b="1" i="0" dirty="0" err="1">
                <a:solidFill>
                  <a:srgbClr val="000000"/>
                </a:solidFill>
                <a:effectLst/>
                <a:latin typeface="Nunito" pitchFamily="2" charset="0"/>
              </a:rPr>
              <a:t>get_NBA_team_details</a:t>
            </a:r>
            <a:endParaRPr lang="en-US" dirty="0">
              <a:solidFill>
                <a:srgbClr val="000000"/>
              </a:solidFill>
              <a:latin typeface="Nunito" pitchFamily="2" charset="0"/>
            </a:endParaRPr>
          </a:p>
          <a:p>
            <a:r>
              <a:rPr lang="en-US" b="1" i="0" dirty="0" err="1">
                <a:solidFill>
                  <a:srgbClr val="000000"/>
                </a:solidFill>
                <a:effectLst/>
                <a:latin typeface="Nunito" pitchFamily="2" charset="0"/>
              </a:rPr>
              <a:t>get_NBA_team_roster</a:t>
            </a:r>
            <a:endParaRPr lang="en-US" b="1" i="0" dirty="0">
              <a:solidFill>
                <a:srgbClr val="000000"/>
              </a:solidFill>
              <a:effectLst/>
              <a:latin typeface="Nunito" pitchFamily="2" charset="0"/>
            </a:endParaRPr>
          </a:p>
          <a:p>
            <a:r>
              <a:rPr lang="en-US" b="1" i="0" dirty="0" err="1">
                <a:solidFill>
                  <a:srgbClr val="000000"/>
                </a:solidFill>
                <a:effectLst/>
                <a:latin typeface="Nunito" pitchFamily="2" charset="0"/>
              </a:rPr>
              <a:t>get_career_averages</a:t>
            </a:r>
            <a:endParaRPr lang="en-US" b="1" dirty="0">
              <a:solidFill>
                <a:srgbClr val="000000"/>
              </a:solidFill>
              <a:latin typeface="Nunito" pitchFamily="2" charset="0"/>
            </a:endParaRPr>
          </a:p>
          <a:p>
            <a:r>
              <a:rPr lang="en-US" b="1" i="0" dirty="0" err="1">
                <a:solidFill>
                  <a:srgbClr val="000000"/>
                </a:solidFill>
                <a:effectLst/>
                <a:latin typeface="Nunito" pitchFamily="2" charset="0"/>
              </a:rPr>
              <a:t>get_league_standings</a:t>
            </a:r>
            <a:endParaRPr lang="en-US" b="1" i="0" dirty="0">
              <a:solidFill>
                <a:srgbClr val="000000"/>
              </a:solidFill>
              <a:effectLst/>
              <a:latin typeface="Nunito" pitchFamily="2" charset="0"/>
            </a:endParaRPr>
          </a:p>
          <a:p>
            <a:r>
              <a:rPr lang="en-US" b="1" i="0" dirty="0" err="1">
                <a:solidFill>
                  <a:srgbClr val="000000"/>
                </a:solidFill>
                <a:effectLst/>
                <a:latin typeface="Nunito" pitchFamily="2" charset="0"/>
              </a:rPr>
              <a:t>get_mvp</a:t>
            </a:r>
            <a:endParaRPr lang="en-US" b="1" dirty="0">
              <a:solidFill>
                <a:srgbClr val="000000"/>
              </a:solidFill>
              <a:latin typeface="Nunito" pitchFamily="2" charset="0"/>
            </a:endParaRPr>
          </a:p>
          <a:p>
            <a:r>
              <a:rPr lang="en-US" b="1" i="0" dirty="0" err="1">
                <a:solidFill>
                  <a:srgbClr val="000000"/>
                </a:solidFill>
                <a:effectLst/>
                <a:latin typeface="Nunito" pitchFamily="2" charset="0"/>
              </a:rPr>
              <a:t>get_nba_career_stats</a:t>
            </a:r>
            <a:endParaRPr lang="en-US" b="1" i="0" dirty="0">
              <a:solidFill>
                <a:srgbClr val="000000"/>
              </a:solidFill>
              <a:effectLst/>
              <a:latin typeface="Nunito" pitchFamily="2" charset="0"/>
            </a:endParaRPr>
          </a:p>
          <a:p>
            <a:r>
              <a:rPr lang="en-US" b="1" i="0" dirty="0" err="1">
                <a:solidFill>
                  <a:srgbClr val="000000"/>
                </a:solidFill>
                <a:effectLst/>
                <a:latin typeface="Nunito" pitchFamily="2" charset="0"/>
              </a:rPr>
              <a:t>get_nba_championship_winner</a:t>
            </a:r>
            <a:endParaRPr lang="en-US" b="1" dirty="0">
              <a:solidFill>
                <a:srgbClr val="000000"/>
              </a:solidFill>
              <a:latin typeface="Nunito" pitchFamily="2" charset="0"/>
            </a:endParaRPr>
          </a:p>
          <a:p>
            <a:r>
              <a:rPr lang="en-US" b="1" i="0" dirty="0" err="1">
                <a:solidFill>
                  <a:srgbClr val="000000"/>
                </a:solidFill>
                <a:effectLst/>
                <a:latin typeface="Nunito" pitchFamily="2" charset="0"/>
              </a:rPr>
              <a:t>get_player_ID_NBA</a:t>
            </a:r>
            <a:endParaRPr lang="en-US" b="1" i="0" dirty="0">
              <a:solidFill>
                <a:srgbClr val="000000"/>
              </a:solidFill>
              <a:effectLst/>
              <a:latin typeface="Nunito" pitchFamily="2" charset="0"/>
            </a:endParaRPr>
          </a:p>
          <a:p>
            <a:r>
              <a:rPr lang="en-US" b="1" i="0" dirty="0" err="1">
                <a:solidFill>
                  <a:srgbClr val="000000"/>
                </a:solidFill>
                <a:effectLst/>
                <a:latin typeface="Nunito" pitchFamily="2" charset="0"/>
              </a:rPr>
              <a:t>get_player_award</a:t>
            </a:r>
            <a:endParaRPr lang="en-US" b="1" i="0" dirty="0">
              <a:solidFill>
                <a:srgbClr val="000000"/>
              </a:solidFill>
              <a:effectLst/>
              <a:latin typeface="Nunito" pitchFamily="2" charset="0"/>
            </a:endParaRPr>
          </a:p>
          <a:p>
            <a:r>
              <a:rPr lang="en-US" b="1" i="0" dirty="0" err="1">
                <a:solidFill>
                  <a:srgbClr val="000000"/>
                </a:solidFill>
                <a:effectLst/>
                <a:latin typeface="Nunito" pitchFamily="2" charset="0"/>
              </a:rPr>
              <a:t>get_player_game_logs</a:t>
            </a:r>
            <a:endParaRPr lang="en-US" b="1" i="0" dirty="0">
              <a:solidFill>
                <a:srgbClr val="000000"/>
              </a:solidFill>
              <a:effectLst/>
              <a:latin typeface="Nunito" pitchFamily="2" charset="0"/>
            </a:endParaRPr>
          </a:p>
          <a:p>
            <a:r>
              <a:rPr lang="en-US" b="1" i="0" dirty="0" err="1">
                <a:solidFill>
                  <a:srgbClr val="000000"/>
                </a:solidFill>
                <a:effectLst/>
                <a:latin typeface="Nunito" pitchFamily="2" charset="0"/>
              </a:rPr>
              <a:t>get_player_shot_chart</a:t>
            </a:r>
            <a:endParaRPr lang="en-US" b="1" i="0" dirty="0">
              <a:solidFill>
                <a:srgbClr val="000000"/>
              </a:solidFill>
              <a:effectLst/>
              <a:latin typeface="Nunito" pitchFamily="2" charset="0"/>
            </a:endParaRPr>
          </a:p>
          <a:p>
            <a:r>
              <a:rPr lang="en-US" b="0" i="0" dirty="0">
                <a:solidFill>
                  <a:srgbClr val="000000"/>
                </a:solidFill>
                <a:effectLst/>
                <a:latin typeface="Nunito" pitchFamily="2" charset="0"/>
              </a:rPr>
              <a:t>And more</a:t>
            </a:r>
          </a:p>
        </p:txBody>
      </p:sp>
    </p:spTree>
    <p:extLst>
      <p:ext uri="{BB962C8B-B14F-4D97-AF65-F5344CB8AC3E}">
        <p14:creationId xmlns:p14="http://schemas.microsoft.com/office/powerpoint/2010/main" val="1207840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684B-767D-4325-77A1-6A42AF387D12}"/>
              </a:ext>
            </a:extLst>
          </p:cNvPr>
          <p:cNvSpPr>
            <a:spLocks noGrp="1"/>
          </p:cNvSpPr>
          <p:nvPr>
            <p:ph type="title"/>
          </p:nvPr>
        </p:nvSpPr>
        <p:spPr/>
        <p:txBody>
          <a:bodyPr/>
          <a:lstStyle/>
          <a:p>
            <a:r>
              <a:rPr lang="en-US" dirty="0"/>
              <a:t>List of Function (MLB)</a:t>
            </a:r>
          </a:p>
        </p:txBody>
      </p:sp>
      <p:sp>
        <p:nvSpPr>
          <p:cNvPr id="3" name="Text Placeholder 2">
            <a:extLst>
              <a:ext uri="{FF2B5EF4-FFF2-40B4-BE49-F238E27FC236}">
                <a16:creationId xmlns:a16="http://schemas.microsoft.com/office/drawing/2014/main" id="{69ED0950-5B02-A697-C2B6-CBBF0D41F1A8}"/>
              </a:ext>
            </a:extLst>
          </p:cNvPr>
          <p:cNvSpPr>
            <a:spLocks noGrp="1"/>
          </p:cNvSpPr>
          <p:nvPr>
            <p:ph type="body" idx="1"/>
          </p:nvPr>
        </p:nvSpPr>
        <p:spPr>
          <a:xfrm>
            <a:off x="1303800" y="1597875"/>
            <a:ext cx="7030500" cy="2541600"/>
          </a:xfrm>
        </p:spPr>
        <p:txBody>
          <a:bodyPr>
            <a:normAutofit lnSpcReduction="10000"/>
          </a:bodyPr>
          <a:lstStyle/>
          <a:p>
            <a:r>
              <a:rPr lang="en-US" sz="1600" b="1" i="0" dirty="0" err="1">
                <a:solidFill>
                  <a:srgbClr val="000000"/>
                </a:solidFill>
                <a:effectLst/>
                <a:latin typeface="Nunito" pitchFamily="2" charset="0"/>
              </a:rPr>
              <a:t>all_time_leaders</a:t>
            </a:r>
            <a:endParaRPr lang="en-US" sz="1600" b="1" i="0" dirty="0">
              <a:solidFill>
                <a:srgbClr val="000000"/>
              </a:solidFill>
              <a:effectLst/>
              <a:latin typeface="Nunito" pitchFamily="2" charset="0"/>
            </a:endParaRPr>
          </a:p>
          <a:p>
            <a:r>
              <a:rPr lang="en-US" sz="1600" b="1" i="0" dirty="0" err="1">
                <a:solidFill>
                  <a:srgbClr val="000000"/>
                </a:solidFill>
                <a:effectLst/>
                <a:latin typeface="Nunito" pitchFamily="2" charset="0"/>
              </a:rPr>
              <a:t>get_average_game_length</a:t>
            </a:r>
            <a:r>
              <a:rPr lang="en-US" sz="1600" b="0" i="0" dirty="0">
                <a:solidFill>
                  <a:srgbClr val="000000"/>
                </a:solidFill>
                <a:effectLst/>
                <a:latin typeface="Nunito" pitchFamily="2" charset="0"/>
              </a:rPr>
              <a:t>()</a:t>
            </a:r>
            <a:endParaRPr lang="en-US" sz="1600" b="1" dirty="0">
              <a:solidFill>
                <a:srgbClr val="000000"/>
              </a:solidFill>
              <a:latin typeface="Nunito" pitchFamily="2" charset="0"/>
            </a:endParaRPr>
          </a:p>
          <a:p>
            <a:r>
              <a:rPr lang="en-US" sz="1600" b="1" i="0" dirty="0" err="1">
                <a:solidFill>
                  <a:srgbClr val="000000"/>
                </a:solidFill>
                <a:effectLst/>
                <a:latin typeface="Nunito" pitchFamily="2" charset="0"/>
              </a:rPr>
              <a:t>get_best_record</a:t>
            </a:r>
            <a:endParaRPr lang="en-US" sz="1600" dirty="0">
              <a:solidFill>
                <a:srgbClr val="000000"/>
              </a:solidFill>
              <a:latin typeface="Nunito" pitchFamily="2" charset="0"/>
            </a:endParaRPr>
          </a:p>
          <a:p>
            <a:r>
              <a:rPr lang="en-US" sz="1600" b="1" i="0" dirty="0" err="1">
                <a:solidFill>
                  <a:srgbClr val="000000"/>
                </a:solidFill>
                <a:effectLst/>
                <a:latin typeface="Nunito" pitchFamily="2" charset="0"/>
              </a:rPr>
              <a:t>get_career_averages</a:t>
            </a:r>
            <a:endParaRPr lang="en-US" sz="1600" b="1" i="0" dirty="0">
              <a:solidFill>
                <a:srgbClr val="000000"/>
              </a:solidFill>
              <a:effectLst/>
              <a:latin typeface="Nunito" pitchFamily="2" charset="0"/>
            </a:endParaRPr>
          </a:p>
          <a:p>
            <a:r>
              <a:rPr lang="en-US" sz="1600" b="1" i="0" dirty="0" err="1">
                <a:solidFill>
                  <a:srgbClr val="000000"/>
                </a:solidFill>
                <a:effectLst/>
                <a:latin typeface="Nunito" pitchFamily="2" charset="0"/>
              </a:rPr>
              <a:t>get_day_night_wins</a:t>
            </a:r>
            <a:r>
              <a:rPr lang="en-US" sz="1600" b="0" i="0" dirty="0">
                <a:solidFill>
                  <a:srgbClr val="000000"/>
                </a:solidFill>
                <a:effectLst/>
                <a:latin typeface="Nunito" pitchFamily="2" charset="0"/>
              </a:rPr>
              <a:t>()</a:t>
            </a:r>
            <a:endParaRPr lang="en-US" sz="1600" b="1" dirty="0">
              <a:solidFill>
                <a:srgbClr val="000000"/>
              </a:solidFill>
              <a:latin typeface="Nunito" pitchFamily="2" charset="0"/>
            </a:endParaRPr>
          </a:p>
          <a:p>
            <a:r>
              <a:rPr lang="en-US" sz="1600" b="1" i="0" dirty="0" err="1">
                <a:solidFill>
                  <a:srgbClr val="000000"/>
                </a:solidFill>
                <a:effectLst/>
                <a:latin typeface="Nunito" pitchFamily="2" charset="0"/>
              </a:rPr>
              <a:t>get_extra_inning_walkoffs</a:t>
            </a:r>
            <a:endParaRPr lang="en-US" sz="1600" b="1" i="0" dirty="0">
              <a:solidFill>
                <a:srgbClr val="000000"/>
              </a:solidFill>
              <a:effectLst/>
              <a:latin typeface="Nunito" pitchFamily="2" charset="0"/>
            </a:endParaRPr>
          </a:p>
          <a:p>
            <a:r>
              <a:rPr lang="en-US" sz="1600" b="1" i="0" dirty="0" err="1">
                <a:solidFill>
                  <a:srgbClr val="000000"/>
                </a:solidFill>
                <a:effectLst/>
                <a:latin typeface="Nunito" pitchFamily="2" charset="0"/>
              </a:rPr>
              <a:t>get_games_with_many_pitchers</a:t>
            </a:r>
            <a:endParaRPr lang="en-US" sz="1600" b="1" dirty="0">
              <a:solidFill>
                <a:srgbClr val="000000"/>
              </a:solidFill>
              <a:latin typeface="Nunito" pitchFamily="2" charset="0"/>
            </a:endParaRPr>
          </a:p>
          <a:p>
            <a:r>
              <a:rPr lang="en-US" sz="1600" b="1" i="0" dirty="0" err="1">
                <a:solidFill>
                  <a:srgbClr val="000000"/>
                </a:solidFill>
                <a:effectLst/>
                <a:latin typeface="Nunito" pitchFamily="2" charset="0"/>
              </a:rPr>
              <a:t>get_high_scoring_games</a:t>
            </a:r>
            <a:endParaRPr lang="en-US" sz="1600" b="1" i="0" dirty="0">
              <a:solidFill>
                <a:srgbClr val="000000"/>
              </a:solidFill>
              <a:effectLst/>
              <a:latin typeface="Nunito" pitchFamily="2" charset="0"/>
            </a:endParaRPr>
          </a:p>
          <a:p>
            <a:r>
              <a:rPr lang="en-US" sz="1600" b="1" dirty="0">
                <a:solidFill>
                  <a:srgbClr val="000000"/>
                </a:solidFill>
                <a:latin typeface="Nunito" pitchFamily="2" charset="0"/>
              </a:rPr>
              <a:t>And More</a:t>
            </a:r>
            <a:endParaRPr lang="en-US" sz="1600" dirty="0">
              <a:latin typeface="Nunito" pitchFamily="2" charset="0"/>
            </a:endParaRPr>
          </a:p>
        </p:txBody>
      </p:sp>
    </p:spTree>
    <p:extLst>
      <p:ext uri="{BB962C8B-B14F-4D97-AF65-F5344CB8AC3E}">
        <p14:creationId xmlns:p14="http://schemas.microsoft.com/office/powerpoint/2010/main" val="15672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Nunito" pitchFamily="2" charset="0"/>
              </a:rPr>
              <a:t>Introduction</a:t>
            </a:r>
            <a:endParaRPr dirty="0">
              <a:latin typeface="Nunito" pitchFamily="2" charset="0"/>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latin typeface="Nunito" pitchFamily="2" charset="0"/>
              </a:rPr>
              <a:t>The objective of this initiative is to create a streamlined method for retrieving detailed information about sports clubs or players, particularly in Major League Baseball (MLB) and the National Basketball Association (NBA). When users input a specific name or identifier, the system will furnish a plethora of information, including the latest statistics, recent achievements, status, and historical records. This solution aims to be versatile, employing APIs, web scraping, and other suitable data collection methods to ensure comprehensive coverage. This also means that the API can expand upon as new data sources become available</a:t>
            </a:r>
            <a:endParaRPr dirty="0">
              <a:latin typeface="Nunito"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Sources</a:t>
            </a:r>
            <a:endParaRPr/>
          </a:p>
        </p:txBody>
      </p:sp>
      <p:sp>
        <p:nvSpPr>
          <p:cNvPr id="362" name="Google Shape;362;p27"/>
          <p:cNvSpPr txBox="1">
            <a:spLocks noGrp="1"/>
          </p:cNvSpPr>
          <p:nvPr>
            <p:ph type="body" idx="1"/>
          </p:nvPr>
        </p:nvSpPr>
        <p:spPr>
          <a:xfrm>
            <a:off x="1303800" y="1393850"/>
            <a:ext cx="7357800" cy="2910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800"/>
              <a:t>Our API relies on multiple data sources to provide comprehensive and up-to-date data. Retrosheet, a non-profit organization, provides comprehensive play-by-play accounts of every major league baseball game. This historical data forms a significant part of our data sources. For current games and analytics, we use the pybaseball API. For NBA statistics, we use the nba_api, a python library that allows users to get statistics from the NBA.com API. These sources ensure our API provides comprehensive and up-to-date data, making it a reliable tool for sports enthusiasts, analysts, and fantasy sports players. We also used web scraping to get any information that was be unable to be received through the other options.</a:t>
            </a:r>
            <a:endParaRPr sz="1800"/>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37A8-F519-52EA-8498-D0F651461C75}"/>
              </a:ext>
            </a:extLst>
          </p:cNvPr>
          <p:cNvSpPr>
            <a:spLocks noGrp="1"/>
          </p:cNvSpPr>
          <p:nvPr>
            <p:ph type="title"/>
          </p:nvPr>
        </p:nvSpPr>
        <p:spPr/>
        <p:txBody>
          <a:bodyPr/>
          <a:lstStyle/>
          <a:p>
            <a:r>
              <a:rPr lang="en-US" dirty="0"/>
              <a:t>Part 3: </a:t>
            </a:r>
            <a:r>
              <a:rPr lang="en-US" dirty="0" err="1"/>
              <a:t>Implemation</a:t>
            </a:r>
            <a:endParaRPr lang="en-US" dirty="0"/>
          </a:p>
        </p:txBody>
      </p:sp>
    </p:spTree>
    <p:extLst>
      <p:ext uri="{BB962C8B-B14F-4D97-AF65-F5344CB8AC3E}">
        <p14:creationId xmlns:p14="http://schemas.microsoft.com/office/powerpoint/2010/main" val="696800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API Design and Algorithms</a:t>
            </a:r>
            <a:endParaRPr/>
          </a:p>
        </p:txBody>
      </p:sp>
      <p:sp>
        <p:nvSpPr>
          <p:cNvPr id="368" name="Google Shape;368;p2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Our API is designed with a three-pronged approach to data retrieval. In the NBA section of the API, we use the basic nba_api which sends back a dataframe of the collected data. The second approach involves using web scrapers to gather tables from websites such as baseball-reference and basketball-reference. The data from these tables is parsed and the requested information is collected. The third approach uses clingo to parse the data that is in an excel file containing the game logs of the 2014-2023 MLB Season. This multi-faceted approach ensures comprehensive data retrieval.</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Implementation</a:t>
            </a:r>
            <a:endParaRPr/>
          </a:p>
        </p:txBody>
      </p:sp>
      <p:sp>
        <p:nvSpPr>
          <p:cNvPr id="374" name="Google Shape;374;p2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implementation of the system is divided into two parts. The first part is a driver program called 'driver' that has a basic UI. This UI provides a simple interface for users to interact with the application. The second part of the implementation involves two different query analyzers - NBA_Query and MLB_Query. These analyzers use the tokens,NER and bigrams to take a string-based query and use an algorithm to figure out context clues to use the correct function. </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computer code&#10;&#10;Description automatically generated">
            <a:extLst>
              <a:ext uri="{FF2B5EF4-FFF2-40B4-BE49-F238E27FC236}">
                <a16:creationId xmlns:a16="http://schemas.microsoft.com/office/drawing/2014/main" id="{3CB717FF-903E-9487-1526-619794685837}"/>
              </a:ext>
            </a:extLst>
          </p:cNvPr>
          <p:cNvPicPr>
            <a:picLocks noChangeAspect="1"/>
          </p:cNvPicPr>
          <p:nvPr/>
        </p:nvPicPr>
        <p:blipFill rotWithShape="1">
          <a:blip r:embed="rId2"/>
          <a:srcRect t="10837"/>
          <a:stretch/>
        </p:blipFill>
        <p:spPr>
          <a:xfrm>
            <a:off x="0" y="656095"/>
            <a:ext cx="9144000" cy="3549803"/>
          </a:xfrm>
          <a:prstGeom prst="rect">
            <a:avLst/>
          </a:prstGeom>
        </p:spPr>
      </p:pic>
    </p:spTree>
    <p:extLst>
      <p:ext uri="{BB962C8B-B14F-4D97-AF65-F5344CB8AC3E}">
        <p14:creationId xmlns:p14="http://schemas.microsoft.com/office/powerpoint/2010/main" val="1795492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576B-7496-E21F-F05C-93E0E8CF9A42}"/>
              </a:ext>
            </a:extLst>
          </p:cNvPr>
          <p:cNvSpPr>
            <a:spLocks noGrp="1"/>
          </p:cNvSpPr>
          <p:nvPr>
            <p:ph type="title"/>
          </p:nvPr>
        </p:nvSpPr>
        <p:spPr/>
        <p:txBody>
          <a:bodyPr/>
          <a:lstStyle/>
          <a:p>
            <a:r>
              <a:rPr lang="en-US" dirty="0" err="1"/>
              <a:t>Tokeneization</a:t>
            </a:r>
            <a:endParaRPr lang="en-US" dirty="0"/>
          </a:p>
        </p:txBody>
      </p:sp>
      <p:sp>
        <p:nvSpPr>
          <p:cNvPr id="3" name="Text Placeholder 2">
            <a:extLst>
              <a:ext uri="{FF2B5EF4-FFF2-40B4-BE49-F238E27FC236}">
                <a16:creationId xmlns:a16="http://schemas.microsoft.com/office/drawing/2014/main" id="{488DD44A-4B69-4AC3-924C-2AA0AAF58510}"/>
              </a:ext>
            </a:extLst>
          </p:cNvPr>
          <p:cNvSpPr>
            <a:spLocks noGrp="1"/>
          </p:cNvSpPr>
          <p:nvPr>
            <p:ph type="body" idx="1"/>
          </p:nvPr>
        </p:nvSpPr>
        <p:spPr/>
        <p:txBody>
          <a:bodyPr/>
          <a:lstStyle/>
          <a:p>
            <a:r>
              <a:rPr lang="en-US" b="1" i="0" dirty="0">
                <a:solidFill>
                  <a:srgbClr val="111111"/>
                </a:solidFill>
                <a:effectLst/>
                <a:highlight>
                  <a:srgbClr val="FFFFFF"/>
                </a:highlight>
                <a:latin typeface="Nunito" pitchFamily="2" charset="0"/>
              </a:rPr>
              <a:t>Tokenization</a:t>
            </a:r>
            <a:r>
              <a:rPr lang="en-US" b="0" i="0" dirty="0">
                <a:solidFill>
                  <a:srgbClr val="111111"/>
                </a:solidFill>
                <a:effectLst/>
                <a:highlight>
                  <a:srgbClr val="FFFFFF"/>
                </a:highlight>
                <a:latin typeface="Nunito" pitchFamily="2" charset="0"/>
              </a:rPr>
              <a:t> involves breaking down a piece of text (such as a sentence or paragraph) into smaller units called </a:t>
            </a:r>
            <a:r>
              <a:rPr lang="en-US" b="1" i="0" dirty="0">
                <a:solidFill>
                  <a:srgbClr val="111111"/>
                </a:solidFill>
                <a:effectLst/>
                <a:highlight>
                  <a:srgbClr val="FFFFFF"/>
                </a:highlight>
                <a:latin typeface="Nunito" pitchFamily="2" charset="0"/>
              </a:rPr>
              <a:t>tokens</a:t>
            </a:r>
          </a:p>
          <a:p>
            <a:r>
              <a:rPr lang="en-US" b="1" dirty="0">
                <a:solidFill>
                  <a:srgbClr val="111111"/>
                </a:solidFill>
                <a:highlight>
                  <a:srgbClr val="FFFFFF"/>
                </a:highlight>
                <a:latin typeface="Nunito" pitchFamily="2" charset="0"/>
              </a:rPr>
              <a:t>Tokens </a:t>
            </a:r>
            <a:r>
              <a:rPr lang="en-US" dirty="0">
                <a:solidFill>
                  <a:srgbClr val="111111"/>
                </a:solidFill>
                <a:highlight>
                  <a:srgbClr val="FFFFFF"/>
                </a:highlight>
                <a:latin typeface="Nunito" pitchFamily="2" charset="0"/>
              </a:rPr>
              <a:t>can be words, characters, </a:t>
            </a:r>
            <a:r>
              <a:rPr lang="en-US" dirty="0" err="1">
                <a:solidFill>
                  <a:srgbClr val="111111"/>
                </a:solidFill>
                <a:highlight>
                  <a:srgbClr val="FFFFFF"/>
                </a:highlight>
                <a:latin typeface="Nunito" pitchFamily="2" charset="0"/>
              </a:rPr>
              <a:t>subwords</a:t>
            </a:r>
            <a:r>
              <a:rPr lang="en-US" dirty="0">
                <a:solidFill>
                  <a:srgbClr val="111111"/>
                </a:solidFill>
                <a:highlight>
                  <a:srgbClr val="FFFFFF"/>
                </a:highlight>
                <a:latin typeface="Nunito" pitchFamily="2" charset="0"/>
              </a:rPr>
              <a:t> , phrases and punctation marks</a:t>
            </a:r>
          </a:p>
          <a:p>
            <a:r>
              <a:rPr lang="en-US" dirty="0">
                <a:solidFill>
                  <a:srgbClr val="111111"/>
                </a:solidFill>
                <a:highlight>
                  <a:srgbClr val="FFFFFF"/>
                </a:highlight>
                <a:latin typeface="Nunito" pitchFamily="2" charset="0"/>
              </a:rPr>
              <a:t>These tokens are then used in many applications such as text representation, information </a:t>
            </a:r>
            <a:r>
              <a:rPr lang="en-US" dirty="0" err="1">
                <a:solidFill>
                  <a:srgbClr val="111111"/>
                </a:solidFill>
                <a:highlight>
                  <a:srgbClr val="FFFFFF"/>
                </a:highlight>
                <a:latin typeface="Nunito" pitchFamily="2" charset="0"/>
              </a:rPr>
              <a:t>retrevial</a:t>
            </a:r>
            <a:r>
              <a:rPr lang="en-US" dirty="0">
                <a:solidFill>
                  <a:srgbClr val="111111"/>
                </a:solidFill>
                <a:highlight>
                  <a:srgbClr val="FFFFFF"/>
                </a:highlight>
                <a:latin typeface="Nunito" pitchFamily="2" charset="0"/>
              </a:rPr>
              <a:t>, text summation and much more</a:t>
            </a:r>
          </a:p>
          <a:p>
            <a:r>
              <a:rPr lang="en-US" dirty="0">
                <a:solidFill>
                  <a:srgbClr val="111111"/>
                </a:solidFill>
                <a:highlight>
                  <a:srgbClr val="FFFFFF"/>
                </a:highlight>
                <a:latin typeface="Nunito" pitchFamily="2" charset="0"/>
              </a:rPr>
              <a:t>The tokens within the systems serve two different uses: creating bigrams/trigrams and matching specific words in lists so that the system knows what are the words.</a:t>
            </a:r>
            <a:endParaRPr lang="en-US" dirty="0">
              <a:latin typeface="Nunito" pitchFamily="2" charset="0"/>
            </a:endParaRPr>
          </a:p>
        </p:txBody>
      </p:sp>
    </p:spTree>
    <p:extLst>
      <p:ext uri="{BB962C8B-B14F-4D97-AF65-F5344CB8AC3E}">
        <p14:creationId xmlns:p14="http://schemas.microsoft.com/office/powerpoint/2010/main" val="1622704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4D2D-4800-9A17-96C0-0A4675FD806D}"/>
              </a:ext>
            </a:extLst>
          </p:cNvPr>
          <p:cNvSpPr>
            <a:spLocks noGrp="1"/>
          </p:cNvSpPr>
          <p:nvPr>
            <p:ph type="title"/>
          </p:nvPr>
        </p:nvSpPr>
        <p:spPr/>
        <p:txBody>
          <a:bodyPr/>
          <a:lstStyle/>
          <a:p>
            <a:r>
              <a:rPr lang="en-US" dirty="0"/>
              <a:t>Bigrams and Trigrams</a:t>
            </a:r>
          </a:p>
        </p:txBody>
      </p:sp>
      <p:sp>
        <p:nvSpPr>
          <p:cNvPr id="3" name="Text Placeholder 2">
            <a:extLst>
              <a:ext uri="{FF2B5EF4-FFF2-40B4-BE49-F238E27FC236}">
                <a16:creationId xmlns:a16="http://schemas.microsoft.com/office/drawing/2014/main" id="{F02606DC-9D39-EC48-9D3C-8EDF6C10F19C}"/>
              </a:ext>
            </a:extLst>
          </p:cNvPr>
          <p:cNvSpPr>
            <a:spLocks noGrp="1"/>
          </p:cNvSpPr>
          <p:nvPr>
            <p:ph type="body" idx="1"/>
          </p:nvPr>
        </p:nvSpPr>
        <p:spPr>
          <a:xfrm>
            <a:off x="1257305" y="1401114"/>
            <a:ext cx="7030500" cy="3083062"/>
          </a:xfrm>
        </p:spPr>
        <p:txBody>
          <a:bodyPr>
            <a:normAutofit lnSpcReduction="10000"/>
          </a:bodyPr>
          <a:lstStyle/>
          <a:p>
            <a:r>
              <a:rPr lang="en-US" dirty="0"/>
              <a:t>Bigrams are two words that are in a sequential order to make a phrase such as “Love You”</a:t>
            </a:r>
          </a:p>
          <a:p>
            <a:pPr marL="146050" indent="0">
              <a:buNone/>
            </a:pPr>
            <a:endParaRPr lang="en-US" dirty="0"/>
          </a:p>
          <a:p>
            <a:r>
              <a:rPr lang="en-US" dirty="0"/>
              <a:t>Trigrams are the same thing as bigrams but with three words instead of two</a:t>
            </a:r>
          </a:p>
          <a:p>
            <a:endParaRPr lang="en-US" dirty="0"/>
          </a:p>
          <a:p>
            <a:r>
              <a:rPr lang="en-US" dirty="0"/>
              <a:t>Bigrams and trigrams are used to find combination of words that make sense to be together in a specific order</a:t>
            </a:r>
          </a:p>
          <a:p>
            <a:endParaRPr lang="en-US" dirty="0"/>
          </a:p>
          <a:p>
            <a:r>
              <a:rPr lang="en-US" dirty="0"/>
              <a:t>By using a specific function in the NTLK library we can make a list of the ten most popular combination of words using the tokens that are in the query</a:t>
            </a:r>
          </a:p>
          <a:p>
            <a:endParaRPr lang="en-US" dirty="0"/>
          </a:p>
          <a:p>
            <a:r>
              <a:rPr lang="en-US" dirty="0"/>
              <a:t>We can use those common combination and a list of known bigrams to figure the context of the query being asked</a:t>
            </a:r>
          </a:p>
          <a:p>
            <a:endParaRPr lang="en-US" dirty="0"/>
          </a:p>
          <a:p>
            <a:endParaRPr lang="en-US" dirty="0"/>
          </a:p>
          <a:p>
            <a:pPr marL="146050" indent="0">
              <a:buNone/>
            </a:pPr>
            <a:endParaRPr lang="en-US" dirty="0"/>
          </a:p>
        </p:txBody>
      </p:sp>
    </p:spTree>
    <p:extLst>
      <p:ext uri="{BB962C8B-B14F-4D97-AF65-F5344CB8AC3E}">
        <p14:creationId xmlns:p14="http://schemas.microsoft.com/office/powerpoint/2010/main" val="1171969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3BEE23-4B6C-BDC3-CCE1-BB2CEEEFED68}"/>
              </a:ext>
            </a:extLst>
          </p:cNvPr>
          <p:cNvPicPr>
            <a:picLocks noChangeAspect="1"/>
          </p:cNvPicPr>
          <p:nvPr/>
        </p:nvPicPr>
        <p:blipFill>
          <a:blip r:embed="rId2"/>
          <a:stretch>
            <a:fillRect/>
          </a:stretch>
        </p:blipFill>
        <p:spPr>
          <a:xfrm>
            <a:off x="0" y="1311635"/>
            <a:ext cx="9144000" cy="2272257"/>
          </a:xfrm>
          <a:prstGeom prst="rect">
            <a:avLst/>
          </a:prstGeom>
        </p:spPr>
      </p:pic>
    </p:spTree>
    <p:extLst>
      <p:ext uri="{BB962C8B-B14F-4D97-AF65-F5344CB8AC3E}">
        <p14:creationId xmlns:p14="http://schemas.microsoft.com/office/powerpoint/2010/main" val="2031562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8C24-0B52-4EF4-295C-28E837116DDA}"/>
              </a:ext>
            </a:extLst>
          </p:cNvPr>
          <p:cNvSpPr>
            <a:spLocks noGrp="1"/>
          </p:cNvSpPr>
          <p:nvPr>
            <p:ph type="title"/>
          </p:nvPr>
        </p:nvSpPr>
        <p:spPr/>
        <p:txBody>
          <a:bodyPr/>
          <a:lstStyle/>
          <a:p>
            <a:r>
              <a:rPr lang="en-US" dirty="0"/>
              <a:t>NER or Named Entity Recognition</a:t>
            </a:r>
          </a:p>
        </p:txBody>
      </p:sp>
      <p:sp>
        <p:nvSpPr>
          <p:cNvPr id="3" name="Text Placeholder 2">
            <a:extLst>
              <a:ext uri="{FF2B5EF4-FFF2-40B4-BE49-F238E27FC236}">
                <a16:creationId xmlns:a16="http://schemas.microsoft.com/office/drawing/2014/main" id="{7F9F4D1C-CEA3-E76F-79FC-B763DE78DACF}"/>
              </a:ext>
            </a:extLst>
          </p:cNvPr>
          <p:cNvSpPr>
            <a:spLocks noGrp="1"/>
          </p:cNvSpPr>
          <p:nvPr>
            <p:ph type="body" idx="1"/>
          </p:nvPr>
        </p:nvSpPr>
        <p:spPr>
          <a:xfrm>
            <a:off x="1303800" y="1649088"/>
            <a:ext cx="7030500" cy="2541600"/>
          </a:xfrm>
        </p:spPr>
        <p:txBody>
          <a:bodyPr/>
          <a:lstStyle/>
          <a:p>
            <a:r>
              <a:rPr lang="en-US" i="0" dirty="0">
                <a:solidFill>
                  <a:srgbClr val="111111"/>
                </a:solidFill>
                <a:effectLst/>
                <a:highlight>
                  <a:srgbClr val="FFFFFF"/>
                </a:highlight>
                <a:latin typeface="Nunito" pitchFamily="2" charset="0"/>
              </a:rPr>
              <a:t>Its goal is to locate and classify named entities mentioned in unstructured text into predefined categories.</a:t>
            </a:r>
          </a:p>
          <a:p>
            <a:r>
              <a:rPr lang="en-US" b="0" i="0" dirty="0">
                <a:solidFill>
                  <a:srgbClr val="111111"/>
                </a:solidFill>
                <a:effectLst/>
                <a:highlight>
                  <a:srgbClr val="FFFFFF"/>
                </a:highlight>
                <a:latin typeface="Nunito" pitchFamily="2" charset="0"/>
              </a:rPr>
              <a:t>Named entities refer to specific objects or concepts, such as:</a:t>
            </a:r>
          </a:p>
          <a:p>
            <a:pPr marL="628650" lvl="1" indent="-171450"/>
            <a:r>
              <a:rPr lang="en-US" b="1" i="0" dirty="0">
                <a:solidFill>
                  <a:srgbClr val="111111"/>
                </a:solidFill>
                <a:effectLst/>
                <a:highlight>
                  <a:srgbClr val="FFFFFF"/>
                </a:highlight>
                <a:latin typeface="Nunito" pitchFamily="2" charset="0"/>
              </a:rPr>
              <a:t>Person names</a:t>
            </a:r>
            <a:r>
              <a:rPr lang="en-US" b="0" i="0" dirty="0">
                <a:solidFill>
                  <a:srgbClr val="111111"/>
                </a:solidFill>
                <a:effectLst/>
                <a:highlight>
                  <a:srgbClr val="FFFFFF"/>
                </a:highlight>
                <a:latin typeface="Nunito" pitchFamily="2" charset="0"/>
              </a:rPr>
              <a:t>: Individuals’ names (e.g., “John Smith”).</a:t>
            </a:r>
          </a:p>
          <a:p>
            <a:pPr marL="628650" lvl="1" indent="-171450"/>
            <a:r>
              <a:rPr lang="en-US" b="1" i="0" dirty="0">
                <a:solidFill>
                  <a:srgbClr val="111111"/>
                </a:solidFill>
                <a:effectLst/>
                <a:highlight>
                  <a:srgbClr val="FFFFFF"/>
                </a:highlight>
                <a:latin typeface="Nunito" pitchFamily="2" charset="0"/>
              </a:rPr>
              <a:t>Organizations</a:t>
            </a:r>
            <a:r>
              <a:rPr lang="en-US" b="0" i="0" dirty="0">
                <a:solidFill>
                  <a:srgbClr val="111111"/>
                </a:solidFill>
                <a:effectLst/>
                <a:highlight>
                  <a:srgbClr val="FFFFFF"/>
                </a:highlight>
                <a:latin typeface="Nunito" pitchFamily="2" charset="0"/>
              </a:rPr>
              <a:t>: Company names, institutions, or groups (e.g., “Microsoft”).</a:t>
            </a:r>
          </a:p>
          <a:p>
            <a:pPr marL="628650" lvl="1" indent="-171450"/>
            <a:r>
              <a:rPr lang="en-US" b="1" i="0" dirty="0">
                <a:solidFill>
                  <a:srgbClr val="111111"/>
                </a:solidFill>
                <a:effectLst/>
                <a:highlight>
                  <a:srgbClr val="FFFFFF"/>
                </a:highlight>
                <a:latin typeface="Nunito" pitchFamily="2" charset="0"/>
              </a:rPr>
              <a:t>Locations</a:t>
            </a:r>
            <a:r>
              <a:rPr lang="en-US" b="0" i="0" dirty="0">
                <a:solidFill>
                  <a:srgbClr val="111111"/>
                </a:solidFill>
                <a:effectLst/>
                <a:highlight>
                  <a:srgbClr val="FFFFFF"/>
                </a:highlight>
                <a:latin typeface="Nunito" pitchFamily="2" charset="0"/>
              </a:rPr>
              <a:t>: Place names (e.g., “New York City”)</a:t>
            </a:r>
          </a:p>
          <a:p>
            <a:r>
              <a:rPr lang="en-US" dirty="0">
                <a:solidFill>
                  <a:srgbClr val="111111"/>
                </a:solidFill>
                <a:highlight>
                  <a:srgbClr val="FFFFFF"/>
                </a:highlight>
                <a:latin typeface="Nunito" pitchFamily="2" charset="0"/>
              </a:rPr>
              <a:t>The technique we are using is called Rule-based which Create grammar rules to identify entities based on structural and grammatical features. </a:t>
            </a:r>
            <a:endParaRPr lang="en-US" dirty="0">
              <a:latin typeface="Nunito" pitchFamily="2" charset="0"/>
            </a:endParaRPr>
          </a:p>
        </p:txBody>
      </p:sp>
      <p:pic>
        <p:nvPicPr>
          <p:cNvPr id="5" name="Picture 4" descr="A black background with colorful text&#10;&#10;Description automatically generated">
            <a:extLst>
              <a:ext uri="{FF2B5EF4-FFF2-40B4-BE49-F238E27FC236}">
                <a16:creationId xmlns:a16="http://schemas.microsoft.com/office/drawing/2014/main" id="{343CEA7D-1CB5-74C4-3950-EBC549C7EBB8}"/>
              </a:ext>
            </a:extLst>
          </p:cNvPr>
          <p:cNvPicPr>
            <a:picLocks noChangeAspect="1"/>
          </p:cNvPicPr>
          <p:nvPr/>
        </p:nvPicPr>
        <p:blipFill>
          <a:blip r:embed="rId2"/>
          <a:stretch>
            <a:fillRect/>
          </a:stretch>
        </p:blipFill>
        <p:spPr>
          <a:xfrm>
            <a:off x="1907059" y="3511938"/>
            <a:ext cx="4048690" cy="609685"/>
          </a:xfrm>
          <a:prstGeom prst="rect">
            <a:avLst/>
          </a:prstGeom>
        </p:spPr>
      </p:pic>
    </p:spTree>
    <p:extLst>
      <p:ext uri="{BB962C8B-B14F-4D97-AF65-F5344CB8AC3E}">
        <p14:creationId xmlns:p14="http://schemas.microsoft.com/office/powerpoint/2010/main" val="3069621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Tools and Libraries</a:t>
            </a:r>
            <a:endParaRPr/>
          </a:p>
        </p:txBody>
      </p:sp>
      <p:sp>
        <p:nvSpPr>
          <p:cNvPr id="380" name="Google Shape;380;p3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entire system was created using Python as the primary language. We used the NLTK library for tokenization of the queries and the spacy library for Named Entity Recognition or NER, which is used to identify proper nouns present inside the query. For logic queries, we used the clingo python interface, which allowed us to parse through thousands of rows of data to answer questions that the user has about sports.  It used the Pandas lib</a:t>
            </a:r>
            <a:r>
              <a:rPr lang="en-US" dirty="0"/>
              <a:t>r</a:t>
            </a:r>
            <a:r>
              <a:rPr lang="en" dirty="0"/>
              <a:t>ary to allow for dataframes which help with data manipulation. The data was given using the NBA_api , retrosheet data sheets and pybaseball library. There was also the beautifulsoup library which was used to scrap from websites.</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9B26-8F3C-974C-0FD6-4DE31F74B6CA}"/>
              </a:ext>
            </a:extLst>
          </p:cNvPr>
          <p:cNvSpPr>
            <a:spLocks noGrp="1"/>
          </p:cNvSpPr>
          <p:nvPr>
            <p:ph type="title"/>
          </p:nvPr>
        </p:nvSpPr>
        <p:spPr>
          <a:xfrm>
            <a:off x="1643100" y="1520835"/>
            <a:ext cx="5857800" cy="1872900"/>
          </a:xfrm>
        </p:spPr>
        <p:txBody>
          <a:bodyPr/>
          <a:lstStyle/>
          <a:p>
            <a:r>
              <a:rPr lang="en-US" dirty="0"/>
              <a:t>Part 1: </a:t>
            </a:r>
            <a:r>
              <a:rPr lang="en-US" dirty="0">
                <a:latin typeface="Nunito" pitchFamily="2" charset="0"/>
              </a:rPr>
              <a:t>Problem</a:t>
            </a:r>
            <a:r>
              <a:rPr lang="en-US" dirty="0"/>
              <a:t> and Plan</a:t>
            </a:r>
          </a:p>
        </p:txBody>
      </p:sp>
    </p:spTree>
    <p:extLst>
      <p:ext uri="{BB962C8B-B14F-4D97-AF65-F5344CB8AC3E}">
        <p14:creationId xmlns:p14="http://schemas.microsoft.com/office/powerpoint/2010/main" val="4118750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25E50-9C45-41A4-321A-278B0E6FA469}"/>
              </a:ext>
            </a:extLst>
          </p:cNvPr>
          <p:cNvSpPr>
            <a:spLocks noGrp="1"/>
          </p:cNvSpPr>
          <p:nvPr>
            <p:ph type="title"/>
          </p:nvPr>
        </p:nvSpPr>
        <p:spPr>
          <a:xfrm>
            <a:off x="1087470" y="1587994"/>
            <a:ext cx="6325885" cy="1872900"/>
          </a:xfrm>
        </p:spPr>
        <p:txBody>
          <a:bodyPr/>
          <a:lstStyle/>
          <a:p>
            <a:r>
              <a:rPr lang="en-US" dirty="0"/>
              <a:t>Part 4: Testing/Evaluation</a:t>
            </a:r>
          </a:p>
        </p:txBody>
      </p:sp>
    </p:spTree>
    <p:extLst>
      <p:ext uri="{BB962C8B-B14F-4D97-AF65-F5344CB8AC3E}">
        <p14:creationId xmlns:p14="http://schemas.microsoft.com/office/powerpoint/2010/main" val="495320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and Evaulation</a:t>
            </a:r>
            <a:endParaRPr/>
          </a:p>
        </p:txBody>
      </p:sp>
      <p:sp>
        <p:nvSpPr>
          <p:cNvPr id="386" name="Google Shape;386;p3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testing and evaluation, two different files were created that have a sample version of every single function that was created for the application. Each of these files contains samples of the queries that can be run by the individual on both the NBA and MLB. To facilitate easy testing, users can simply run the files MLBTestcases and NBAtestcases. These files are set up to not only execute the functions but also to measure and display the time it takes for a function to run, providing valuable performance metrics.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 Results</a:t>
            </a:r>
            <a:endParaRPr/>
          </a:p>
        </p:txBody>
      </p:sp>
      <p:sp>
        <p:nvSpPr>
          <p:cNvPr id="392" name="Google Shape;392;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results of the tests were positive, with everything running as expected. While the output of these functions could be further refined for better user experience, the functions did return the expected values. Interestingly, the overall outcome of the test cases showed that the information being sent to the user was delivered faster than the state of the art that was mentioned in Part 1. In fact, some of the answers were delivered faster than Google and were unable to be found anywhere else, demonstrating the unique value proposition of our application.</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03BC-B454-AF04-EF0C-32BB7CFA5827}"/>
              </a:ext>
            </a:extLst>
          </p:cNvPr>
          <p:cNvSpPr>
            <a:spLocks noGrp="1"/>
          </p:cNvSpPr>
          <p:nvPr>
            <p:ph type="title"/>
          </p:nvPr>
        </p:nvSpPr>
        <p:spPr>
          <a:xfrm>
            <a:off x="1867553" y="1635300"/>
            <a:ext cx="5857800" cy="1872900"/>
          </a:xfrm>
        </p:spPr>
        <p:txBody>
          <a:bodyPr/>
          <a:lstStyle/>
          <a:p>
            <a:r>
              <a:rPr lang="en-US" dirty="0"/>
              <a:t>Part 5: References</a:t>
            </a:r>
          </a:p>
        </p:txBody>
      </p:sp>
    </p:spTree>
    <p:extLst>
      <p:ext uri="{BB962C8B-B14F-4D97-AF65-F5344CB8AC3E}">
        <p14:creationId xmlns:p14="http://schemas.microsoft.com/office/powerpoint/2010/main" val="653386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4B8F-04BF-DFB3-4D7B-37DB2364FAE5}"/>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3903F8E2-917E-975D-DD9C-7AAD1C6F40EA}"/>
              </a:ext>
            </a:extLst>
          </p:cNvPr>
          <p:cNvSpPr>
            <a:spLocks noGrp="1"/>
          </p:cNvSpPr>
          <p:nvPr>
            <p:ph type="body" idx="1"/>
          </p:nvPr>
        </p:nvSpPr>
        <p:spPr>
          <a:xfrm>
            <a:off x="1267636" y="1300949"/>
            <a:ext cx="7261597" cy="3524189"/>
          </a:xfrm>
        </p:spPr>
        <p:txBody>
          <a:bodyPr>
            <a:normAutofit fontScale="77500" lnSpcReduction="20000"/>
          </a:bodyPr>
          <a:lstStyle/>
          <a:p>
            <a:pPr marL="146050" indent="0">
              <a:buNone/>
            </a:pPr>
            <a:r>
              <a:rPr lang="en-US" b="1" dirty="0"/>
              <a:t>Data Sources and Libraries:</a:t>
            </a:r>
          </a:p>
          <a:p>
            <a:pPr marL="146050" indent="0">
              <a:buNone/>
            </a:pPr>
            <a:endParaRPr lang="en-US" dirty="0"/>
          </a:p>
          <a:p>
            <a:r>
              <a:rPr lang="en-US" dirty="0"/>
              <a:t>NBA API. (n.d.). Retrieved May 6, 2024: </a:t>
            </a:r>
            <a:r>
              <a:rPr lang="en-US" dirty="0">
                <a:hlinkClick r:id="rId2"/>
              </a:rPr>
              <a:t>https://github.com/swar/nba_api/tree/master</a:t>
            </a:r>
            <a:endParaRPr lang="en-US" dirty="0"/>
          </a:p>
          <a:p>
            <a:pPr marL="146050" indent="0">
              <a:buNone/>
            </a:pPr>
            <a:r>
              <a:rPr lang="en-US" dirty="0"/>
              <a:t>         Used in the NBA Class</a:t>
            </a:r>
          </a:p>
          <a:p>
            <a:endParaRPr lang="en-US" dirty="0"/>
          </a:p>
          <a:p>
            <a:r>
              <a:rPr lang="en-US" dirty="0" err="1"/>
              <a:t>Retrosheet</a:t>
            </a:r>
            <a:r>
              <a:rPr lang="en-US" dirty="0"/>
              <a:t>. (n.d.). Retrieved May 6, 2024: </a:t>
            </a:r>
            <a:r>
              <a:rPr lang="en-US" dirty="0">
                <a:hlinkClick r:id="rId3"/>
              </a:rPr>
              <a:t>https://www.retrosheet.org/</a:t>
            </a:r>
            <a:endParaRPr lang="en-US" dirty="0"/>
          </a:p>
          <a:p>
            <a:pPr marL="146050" indent="0">
              <a:buNone/>
            </a:pPr>
            <a:r>
              <a:rPr lang="en-US" dirty="0"/>
              <a:t>         Used in the MLB Class</a:t>
            </a:r>
          </a:p>
          <a:p>
            <a:endParaRPr lang="en-US" dirty="0"/>
          </a:p>
          <a:p>
            <a:r>
              <a:rPr lang="en-US" dirty="0" err="1"/>
              <a:t>pybaseball</a:t>
            </a:r>
            <a:r>
              <a:rPr lang="en-US" dirty="0"/>
              <a:t>: Retrieved May 6, 2024: </a:t>
            </a:r>
            <a:r>
              <a:rPr lang="en-US" dirty="0">
                <a:hlinkClick r:id="rId4"/>
              </a:rPr>
              <a:t>https://github.com/jldbc/pybaseball</a:t>
            </a:r>
            <a:endParaRPr lang="en-US" dirty="0"/>
          </a:p>
          <a:p>
            <a:pPr marL="146050" indent="0">
              <a:buNone/>
            </a:pPr>
            <a:r>
              <a:rPr lang="en-US" dirty="0"/>
              <a:t>         Used in the MLB Class</a:t>
            </a:r>
          </a:p>
          <a:p>
            <a:endParaRPr lang="en-US" dirty="0"/>
          </a:p>
          <a:p>
            <a:r>
              <a:rPr lang="en-US" dirty="0"/>
              <a:t>Baseball Reference. (n.d.). Retrieved May 6, 2024 : </a:t>
            </a:r>
            <a:r>
              <a:rPr lang="en-US" dirty="0">
                <a:hlinkClick r:id="rId5"/>
              </a:rPr>
              <a:t>https://www.baseball-reference.com/</a:t>
            </a:r>
            <a:endParaRPr lang="en-US" dirty="0"/>
          </a:p>
          <a:p>
            <a:pPr marL="146050" indent="0">
              <a:buNone/>
            </a:pPr>
            <a:r>
              <a:rPr lang="en-US" dirty="0"/>
              <a:t>          Used in the MLB Class</a:t>
            </a:r>
          </a:p>
          <a:p>
            <a:endParaRPr lang="en-US" dirty="0"/>
          </a:p>
          <a:p>
            <a:r>
              <a:rPr lang="en-US" dirty="0"/>
              <a:t>Basketball Reference. (n.d.). Retrieved May 6, 2024 : </a:t>
            </a:r>
            <a:r>
              <a:rPr lang="en-US" dirty="0">
                <a:hlinkClick r:id="rId6"/>
              </a:rPr>
              <a:t>https://www.basketball-reference.com/</a:t>
            </a:r>
            <a:endParaRPr lang="en-US" dirty="0"/>
          </a:p>
          <a:p>
            <a:pPr marL="146050" indent="0">
              <a:buNone/>
            </a:pPr>
            <a:r>
              <a:rPr lang="en-US" dirty="0"/>
              <a:t>          Used in the NBA Class</a:t>
            </a:r>
          </a:p>
          <a:p>
            <a:endParaRPr lang="en-US" dirty="0"/>
          </a:p>
          <a:p>
            <a:pPr marL="146050" indent="0">
              <a:buNone/>
            </a:pPr>
            <a:r>
              <a:rPr lang="en-US" b="1" dirty="0"/>
              <a:t>Articles I have read for help:</a:t>
            </a:r>
          </a:p>
          <a:p>
            <a:endParaRPr lang="en-US" dirty="0"/>
          </a:p>
          <a:p>
            <a:r>
              <a:rPr lang="en-US" dirty="0" err="1"/>
              <a:t>Gebser</a:t>
            </a:r>
            <a:r>
              <a:rPr lang="en-US" dirty="0"/>
              <a:t>, Martin; Kaminski, Roland; Kaufmann, Benjamin; Ostrowski, Max; Schaub, Torsten; Thiele, Sven. (2015). </a:t>
            </a:r>
            <a:r>
              <a:rPr lang="en-US" dirty="0" err="1"/>
              <a:t>Clingo</a:t>
            </a:r>
            <a:r>
              <a:rPr lang="en-US" dirty="0"/>
              <a:t> Guide. Retrieved May 6, 2024, from </a:t>
            </a:r>
            <a:r>
              <a:rPr lang="en-US" dirty="0">
                <a:hlinkClick r:id="rId7"/>
              </a:rPr>
              <a:t>https://wp.doc.ic.ac.uk/arusso/wp-content/uploads/sites/47/2015/01/clingo_guide.pdf</a:t>
            </a:r>
            <a:endParaRPr lang="en-US" dirty="0"/>
          </a:p>
          <a:p>
            <a:endParaRPr lang="en-US" dirty="0"/>
          </a:p>
        </p:txBody>
      </p:sp>
    </p:spTree>
    <p:extLst>
      <p:ext uri="{BB962C8B-B14F-4D97-AF65-F5344CB8AC3E}">
        <p14:creationId xmlns:p14="http://schemas.microsoft.com/office/powerpoint/2010/main" val="624669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92EC40-6FF0-0A36-103E-FB4E8624AC58}"/>
              </a:ext>
            </a:extLst>
          </p:cNvPr>
          <p:cNvSpPr>
            <a:spLocks noGrp="1"/>
          </p:cNvSpPr>
          <p:nvPr>
            <p:ph type="body" idx="1"/>
          </p:nvPr>
        </p:nvSpPr>
        <p:spPr>
          <a:xfrm>
            <a:off x="1056750" y="1588158"/>
            <a:ext cx="7030500" cy="1967184"/>
          </a:xfrm>
        </p:spPr>
        <p:txBody>
          <a:bodyPr>
            <a:noAutofit/>
          </a:bodyPr>
          <a:lstStyle/>
          <a:p>
            <a:pPr marL="146050" indent="0" algn="ctr">
              <a:buNone/>
            </a:pPr>
            <a:r>
              <a:rPr lang="en-US" sz="6000" dirty="0"/>
              <a:t>Any Questions?</a:t>
            </a:r>
          </a:p>
        </p:txBody>
      </p:sp>
    </p:spTree>
    <p:extLst>
      <p:ext uri="{BB962C8B-B14F-4D97-AF65-F5344CB8AC3E}">
        <p14:creationId xmlns:p14="http://schemas.microsoft.com/office/powerpoint/2010/main" val="2926841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Nunito" pitchFamily="2" charset="0"/>
              </a:rPr>
              <a:t>Problem Statement</a:t>
            </a:r>
            <a:endParaRPr dirty="0">
              <a:latin typeface="Nunito" pitchFamily="2" charset="0"/>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The problem for sports fans is that much of the data that is out there about sports is scattered through the internet. Websites like baseball reference have a lot of info but it takes time to search through all the tables and find the information that you are looking for. While ESPN is a popular sports platform, it often lacks certain information, leading users to seek additional sources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Solution Overview</a:t>
            </a:r>
            <a:endParaRPr dirty="0"/>
          </a:p>
        </p:txBody>
      </p:sp>
      <p:sp>
        <p:nvSpPr>
          <p:cNvPr id="296" name="Google Shape;296;p16"/>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Our solution is designed to be a comprehensive and versatile tool for sports data retrieval. It leverages powerful APIs such as pybaseball for MLB data and nba_api for NBA statistics, providing users with a wealth of information at their fingertips. Recognizing the dynamic nature of sports data, our system also employs web scraping techniques to gather additional data and expand the scope of the API. This ensures that our system remains up-to-date and can seamlessly integrate new data sources as they become available.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Applications</a:t>
            </a:r>
            <a:endParaRPr dirty="0"/>
          </a:p>
        </p:txBody>
      </p:sp>
      <p:sp>
        <p:nvSpPr>
          <p:cNvPr id="350" name="Google Shape;350;p2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1700" dirty="0"/>
              <a:t>One of the most exciting applications is in the realm of Fantasy Sports. Users can leverage the data provided by your API to make informed decisions about player selection and team management. It can also be used to develop Sports Analytics Platforms, providing insights into player performance, team dynamics, and game outcomes, which can be invaluable to coaches, players, and sports enthusiasts. can power Sports Betting Applications, providing the necessary data for users to make educated bets.</a:t>
            </a: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CF2D-AEC0-D442-EEED-A246A8924ED3}"/>
              </a:ext>
            </a:extLst>
          </p:cNvPr>
          <p:cNvSpPr>
            <a:spLocks noGrp="1"/>
          </p:cNvSpPr>
          <p:nvPr>
            <p:ph type="title"/>
          </p:nvPr>
        </p:nvSpPr>
        <p:spPr>
          <a:xfrm>
            <a:off x="1277969" y="701448"/>
            <a:ext cx="7030500" cy="999300"/>
          </a:xfrm>
        </p:spPr>
        <p:txBody>
          <a:bodyPr/>
          <a:lstStyle/>
          <a:p>
            <a:r>
              <a:rPr lang="en-US" dirty="0"/>
              <a:t>The State of the Art</a:t>
            </a:r>
          </a:p>
        </p:txBody>
      </p:sp>
      <p:sp>
        <p:nvSpPr>
          <p:cNvPr id="3" name="Text Placeholder 2">
            <a:extLst>
              <a:ext uri="{FF2B5EF4-FFF2-40B4-BE49-F238E27FC236}">
                <a16:creationId xmlns:a16="http://schemas.microsoft.com/office/drawing/2014/main" id="{672DCDDF-F15F-4380-981F-96FC4D7FC959}"/>
              </a:ext>
            </a:extLst>
          </p:cNvPr>
          <p:cNvSpPr>
            <a:spLocks noGrp="1"/>
          </p:cNvSpPr>
          <p:nvPr>
            <p:ph type="body" idx="1"/>
          </p:nvPr>
        </p:nvSpPr>
        <p:spPr>
          <a:xfrm>
            <a:off x="1174647" y="1300950"/>
            <a:ext cx="7030500" cy="2541600"/>
          </a:xfrm>
        </p:spPr>
        <p:txBody>
          <a:bodyPr/>
          <a:lstStyle/>
          <a:p>
            <a:r>
              <a:rPr lang="en-US" dirty="0"/>
              <a:t>The closest thing to my solution is a web site called </a:t>
            </a:r>
            <a:r>
              <a:rPr lang="en-US" dirty="0" err="1"/>
              <a:t>StatMuse</a:t>
            </a:r>
            <a:endParaRPr lang="en-US" dirty="0"/>
          </a:p>
          <a:p>
            <a:r>
              <a:rPr lang="en-US" dirty="0" err="1"/>
              <a:t>StatMuse</a:t>
            </a:r>
            <a:r>
              <a:rPr lang="en-US" dirty="0"/>
              <a:t> is a creative technology startup that focuses on conversational AI for sports. Their primary product is an eponymous website that offers rapid answers to sports-related inquiries, mostly in the NBA, NFL, NHL, MLB, Premier League, and PGA.</a:t>
            </a:r>
          </a:p>
          <a:p>
            <a:r>
              <a:rPr lang="en-US" dirty="0"/>
              <a:t>You ask it text-based sports queries and get back your answer with a little image of something related to your query usually an athlete</a:t>
            </a:r>
          </a:p>
        </p:txBody>
      </p:sp>
      <p:pic>
        <p:nvPicPr>
          <p:cNvPr id="6" name="Picture 5" descr="A blue background with yellow text&#10;&#10;Description automatically generated">
            <a:extLst>
              <a:ext uri="{FF2B5EF4-FFF2-40B4-BE49-F238E27FC236}">
                <a16:creationId xmlns:a16="http://schemas.microsoft.com/office/drawing/2014/main" id="{B32EDEF6-2D10-79AC-B66C-2C61818E7B03}"/>
              </a:ext>
            </a:extLst>
          </p:cNvPr>
          <p:cNvPicPr>
            <a:picLocks noChangeAspect="1"/>
          </p:cNvPicPr>
          <p:nvPr/>
        </p:nvPicPr>
        <p:blipFill>
          <a:blip r:embed="rId2"/>
          <a:stretch>
            <a:fillRect/>
          </a:stretch>
        </p:blipFill>
        <p:spPr>
          <a:xfrm>
            <a:off x="36163" y="3088452"/>
            <a:ext cx="9144000" cy="1353600"/>
          </a:xfrm>
          <a:prstGeom prst="rect">
            <a:avLst/>
          </a:prstGeom>
        </p:spPr>
      </p:pic>
    </p:spTree>
    <p:extLst>
      <p:ext uri="{BB962C8B-B14F-4D97-AF65-F5344CB8AC3E}">
        <p14:creationId xmlns:p14="http://schemas.microsoft.com/office/powerpoint/2010/main" val="1200742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Tasks</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lnSpcReduction="10000"/>
          </a:bodyPr>
          <a:lstStyle/>
          <a:p>
            <a:pPr marL="457200" lvl="0" indent="-349250" algn="l" rtl="0">
              <a:spcBef>
                <a:spcPts val="900"/>
              </a:spcBef>
              <a:spcAft>
                <a:spcPts val="0"/>
              </a:spcAft>
              <a:buClr>
                <a:srgbClr val="111111"/>
              </a:buClr>
              <a:buSzPts val="1900"/>
              <a:buFont typeface="Roboto"/>
              <a:buChar char="●"/>
            </a:pPr>
            <a:r>
              <a:rPr lang="en" sz="1900" b="1">
                <a:solidFill>
                  <a:srgbClr val="111111"/>
                </a:solidFill>
                <a:highlight>
                  <a:srgbClr val="FFFFFF"/>
                </a:highlight>
                <a:latin typeface="Roboto"/>
                <a:ea typeface="Roboto"/>
                <a:cs typeface="Roboto"/>
                <a:sym typeface="Roboto"/>
              </a:rPr>
              <a:t>Task 1</a:t>
            </a:r>
            <a:r>
              <a:rPr lang="en" sz="1900">
                <a:solidFill>
                  <a:srgbClr val="111111"/>
                </a:solidFill>
                <a:highlight>
                  <a:srgbClr val="FFFFFF"/>
                </a:highlight>
                <a:latin typeface="Roboto"/>
                <a:ea typeface="Roboto"/>
                <a:cs typeface="Roboto"/>
                <a:sym typeface="Roboto"/>
              </a:rPr>
              <a:t>: Deciding the data for queries.</a:t>
            </a:r>
            <a:endParaRPr sz="1900">
              <a:solidFill>
                <a:srgbClr val="111111"/>
              </a:solidFill>
              <a:highlight>
                <a:srgbClr val="FFFFFF"/>
              </a:highlight>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900" b="1">
                <a:solidFill>
                  <a:srgbClr val="111111"/>
                </a:solidFill>
                <a:highlight>
                  <a:srgbClr val="FFFFFF"/>
                </a:highlight>
                <a:latin typeface="Roboto"/>
                <a:ea typeface="Roboto"/>
                <a:cs typeface="Roboto"/>
                <a:sym typeface="Roboto"/>
              </a:rPr>
              <a:t>Task 2</a:t>
            </a:r>
            <a:r>
              <a:rPr lang="en" sz="1900">
                <a:solidFill>
                  <a:srgbClr val="111111"/>
                </a:solidFill>
                <a:highlight>
                  <a:srgbClr val="FFFFFF"/>
                </a:highlight>
                <a:latin typeface="Roboto"/>
                <a:ea typeface="Roboto"/>
                <a:cs typeface="Roboto"/>
                <a:sym typeface="Roboto"/>
              </a:rPr>
              <a:t>: Method of data collection.</a:t>
            </a:r>
            <a:endParaRPr sz="1900">
              <a:solidFill>
                <a:srgbClr val="111111"/>
              </a:solidFill>
              <a:highlight>
                <a:srgbClr val="FFFFFF"/>
              </a:highlight>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900" b="1">
                <a:solidFill>
                  <a:srgbClr val="111111"/>
                </a:solidFill>
                <a:highlight>
                  <a:srgbClr val="FFFFFF"/>
                </a:highlight>
                <a:latin typeface="Roboto"/>
                <a:ea typeface="Roboto"/>
                <a:cs typeface="Roboto"/>
                <a:sym typeface="Roboto"/>
              </a:rPr>
              <a:t>Task 3</a:t>
            </a:r>
            <a:r>
              <a:rPr lang="en" sz="1900">
                <a:solidFill>
                  <a:srgbClr val="111111"/>
                </a:solidFill>
                <a:highlight>
                  <a:srgbClr val="FFFFFF"/>
                </a:highlight>
                <a:latin typeface="Roboto"/>
                <a:ea typeface="Roboto"/>
                <a:cs typeface="Roboto"/>
                <a:sym typeface="Roboto"/>
              </a:rPr>
              <a:t>: Data retrieval system.</a:t>
            </a:r>
            <a:endParaRPr sz="1900">
              <a:solidFill>
                <a:srgbClr val="111111"/>
              </a:solidFill>
              <a:highlight>
                <a:srgbClr val="FFFFFF"/>
              </a:highlight>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900" b="1">
                <a:solidFill>
                  <a:srgbClr val="111111"/>
                </a:solidFill>
                <a:highlight>
                  <a:srgbClr val="FFFFFF"/>
                </a:highlight>
                <a:latin typeface="Roboto"/>
                <a:ea typeface="Roboto"/>
                <a:cs typeface="Roboto"/>
                <a:sym typeface="Roboto"/>
              </a:rPr>
              <a:t>Task 4</a:t>
            </a:r>
            <a:r>
              <a:rPr lang="en" sz="1900">
                <a:solidFill>
                  <a:srgbClr val="111111"/>
                </a:solidFill>
                <a:highlight>
                  <a:srgbClr val="FFFFFF"/>
                </a:highlight>
                <a:latin typeface="Roboto"/>
                <a:ea typeface="Roboto"/>
                <a:cs typeface="Roboto"/>
                <a:sym typeface="Roboto"/>
              </a:rPr>
              <a:t>: Developing the UI.</a:t>
            </a:r>
            <a:endParaRPr sz="1900">
              <a:solidFill>
                <a:srgbClr val="111111"/>
              </a:solidFill>
              <a:highlight>
                <a:srgbClr val="FFFFFF"/>
              </a:highlight>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900" b="1">
                <a:solidFill>
                  <a:srgbClr val="111111"/>
                </a:solidFill>
                <a:highlight>
                  <a:srgbClr val="FFFFFF"/>
                </a:highlight>
                <a:latin typeface="Roboto"/>
                <a:ea typeface="Roboto"/>
                <a:cs typeface="Roboto"/>
                <a:sym typeface="Roboto"/>
              </a:rPr>
              <a:t>Task 5</a:t>
            </a:r>
            <a:r>
              <a:rPr lang="en" sz="1900">
                <a:solidFill>
                  <a:srgbClr val="111111"/>
                </a:solidFill>
                <a:highlight>
                  <a:srgbClr val="FFFFFF"/>
                </a:highlight>
                <a:latin typeface="Roboto"/>
                <a:ea typeface="Roboto"/>
                <a:cs typeface="Roboto"/>
                <a:sym typeface="Roboto"/>
              </a:rPr>
              <a:t>: Creating the query functions.</a:t>
            </a:r>
            <a:endParaRPr sz="1900">
              <a:solidFill>
                <a:srgbClr val="111111"/>
              </a:solidFill>
              <a:highlight>
                <a:srgbClr val="FFFFFF"/>
              </a:highlight>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900" b="1">
                <a:solidFill>
                  <a:srgbClr val="111111"/>
                </a:solidFill>
                <a:highlight>
                  <a:srgbClr val="FFFFFF"/>
                </a:highlight>
                <a:latin typeface="Roboto"/>
                <a:ea typeface="Roboto"/>
                <a:cs typeface="Roboto"/>
                <a:sym typeface="Roboto"/>
              </a:rPr>
              <a:t>Task 6</a:t>
            </a:r>
            <a:r>
              <a:rPr lang="en" sz="1900">
                <a:solidFill>
                  <a:srgbClr val="111111"/>
                </a:solidFill>
                <a:highlight>
                  <a:srgbClr val="FFFFFF"/>
                </a:highlight>
                <a:latin typeface="Roboto"/>
                <a:ea typeface="Roboto"/>
                <a:cs typeface="Roboto"/>
                <a:sym typeface="Roboto"/>
              </a:rPr>
              <a:t>: Testing and speed optimization.</a:t>
            </a:r>
            <a:endParaRPr sz="1900">
              <a:solidFill>
                <a:srgbClr val="111111"/>
              </a:solidFill>
              <a:highlight>
                <a:srgbClr val="FFFFFF"/>
              </a:highlight>
              <a:latin typeface="Roboto"/>
              <a:ea typeface="Roboto"/>
              <a:cs typeface="Roboto"/>
              <a:sym typeface="Roboto"/>
            </a:endParaRPr>
          </a:p>
          <a:p>
            <a:pPr marL="457200" lvl="0" indent="-349250" algn="l" rtl="0">
              <a:spcBef>
                <a:spcPts val="0"/>
              </a:spcBef>
              <a:spcAft>
                <a:spcPts val="0"/>
              </a:spcAft>
              <a:buClr>
                <a:srgbClr val="111111"/>
              </a:buClr>
              <a:buSzPts val="1900"/>
              <a:buFont typeface="Roboto"/>
              <a:buChar char="●"/>
            </a:pPr>
            <a:r>
              <a:rPr lang="en" sz="1900" b="1">
                <a:solidFill>
                  <a:srgbClr val="111111"/>
                </a:solidFill>
                <a:highlight>
                  <a:srgbClr val="FFFFFF"/>
                </a:highlight>
                <a:latin typeface="Roboto"/>
                <a:ea typeface="Roboto"/>
                <a:cs typeface="Roboto"/>
                <a:sym typeface="Roboto"/>
              </a:rPr>
              <a:t>Task 7</a:t>
            </a:r>
            <a:r>
              <a:rPr lang="en" sz="1900">
                <a:solidFill>
                  <a:srgbClr val="111111"/>
                </a:solidFill>
                <a:highlight>
                  <a:srgbClr val="FFFFFF"/>
                </a:highlight>
                <a:latin typeface="Roboto"/>
                <a:ea typeface="Roboto"/>
                <a:cs typeface="Roboto"/>
                <a:sym typeface="Roboto"/>
              </a:rPr>
              <a:t>: Documentation of the project.</a:t>
            </a:r>
            <a:endParaRPr sz="1900">
              <a:solidFill>
                <a:srgbClr val="111111"/>
              </a:solidFill>
              <a:highlight>
                <a:srgbClr val="FFFFFF"/>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Task 1: Deciding The data</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first task is to decide the data that will be used to create these queries. The project will focus on MLB and NBA stats. This decision is crucial as it sets the foundation for the type of information our system will provide.</a:t>
            </a:r>
            <a:endParaRPr/>
          </a:p>
          <a:p>
            <a:pPr marL="457200" lvl="0" indent="-311150" algn="l" rtl="0">
              <a:spcBef>
                <a:spcPts val="1200"/>
              </a:spcBef>
              <a:spcAft>
                <a:spcPts val="0"/>
              </a:spcAft>
              <a:buSzPts val="1300"/>
              <a:buChar char="●"/>
            </a:pPr>
            <a:r>
              <a:rPr lang="en"/>
              <a:t>Do we used historical data</a:t>
            </a:r>
            <a:endParaRPr/>
          </a:p>
          <a:p>
            <a:pPr marL="457200" lvl="0" indent="-311150" algn="l" rtl="0">
              <a:spcBef>
                <a:spcPts val="0"/>
              </a:spcBef>
              <a:spcAft>
                <a:spcPts val="0"/>
              </a:spcAft>
              <a:buSzPts val="1300"/>
              <a:buChar char="●"/>
            </a:pPr>
            <a:r>
              <a:rPr lang="en"/>
              <a:t>What types of stats are we looking</a:t>
            </a:r>
            <a:endParaRPr/>
          </a:p>
          <a:p>
            <a:pPr marL="457200" lvl="0" indent="-311150" algn="l" rtl="0">
              <a:spcBef>
                <a:spcPts val="0"/>
              </a:spcBef>
              <a:spcAft>
                <a:spcPts val="0"/>
              </a:spcAft>
              <a:buSzPts val="1300"/>
              <a:buChar char="●"/>
            </a:pPr>
            <a:r>
              <a:rPr lang="en"/>
              <a:t>Are we going to do individual players/teams</a:t>
            </a:r>
            <a:endParaRPr/>
          </a:p>
          <a:p>
            <a:pPr marL="457200" lvl="0" indent="-311150" algn="l" rtl="0">
              <a:spcBef>
                <a:spcPts val="0"/>
              </a:spcBef>
              <a:spcAft>
                <a:spcPts val="0"/>
              </a:spcAft>
              <a:buSzPts val="1300"/>
              <a:buChar char="●"/>
            </a:pPr>
            <a:r>
              <a:rPr lang="en"/>
              <a:t>Advanced metrics?</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2554</Words>
  <Application>Microsoft Office PowerPoint</Application>
  <PresentationFormat>On-screen Show (16:9)</PresentationFormat>
  <Paragraphs>128</Paragraphs>
  <Slides>35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Maven Pro</vt:lpstr>
      <vt:lpstr>Arial</vt:lpstr>
      <vt:lpstr>Roboto</vt:lpstr>
      <vt:lpstr>Nunito</vt:lpstr>
      <vt:lpstr>Momentum</vt:lpstr>
      <vt:lpstr>SportsInfoAPI</vt:lpstr>
      <vt:lpstr>Introduction</vt:lpstr>
      <vt:lpstr>Part 1: Problem and Plan</vt:lpstr>
      <vt:lpstr>Problem Statement</vt:lpstr>
      <vt:lpstr>Solution Overview</vt:lpstr>
      <vt:lpstr>Applications</vt:lpstr>
      <vt:lpstr>The State of the Art</vt:lpstr>
      <vt:lpstr>Tasks</vt:lpstr>
      <vt:lpstr>Task 1: Deciding The data</vt:lpstr>
      <vt:lpstr>Task 2 - Method of Data Collection</vt:lpstr>
      <vt:lpstr>Task 3 - Data Retrieval System</vt:lpstr>
      <vt:lpstr>Task 4 - Developing the UI</vt:lpstr>
      <vt:lpstr>Task 5: Creating the query functions</vt:lpstr>
      <vt:lpstr>Task 6: Testing and speed optimization.</vt:lpstr>
      <vt:lpstr>Task 7: Documentation of the project.  </vt:lpstr>
      <vt:lpstr>Part 2: Design</vt:lpstr>
      <vt:lpstr>API Functions</vt:lpstr>
      <vt:lpstr>List of Function (NBA)</vt:lpstr>
      <vt:lpstr>List of Function (MLB)</vt:lpstr>
      <vt:lpstr>Data Sources</vt:lpstr>
      <vt:lpstr>Part 3: Implemation</vt:lpstr>
      <vt:lpstr>API Design and Algorithms</vt:lpstr>
      <vt:lpstr>System Implementation</vt:lpstr>
      <vt:lpstr>PowerPoint Presentation</vt:lpstr>
      <vt:lpstr>Tokeneization</vt:lpstr>
      <vt:lpstr>Bigrams and Trigrams</vt:lpstr>
      <vt:lpstr>PowerPoint Presentation</vt:lpstr>
      <vt:lpstr>NER or Named Entity Recognition</vt:lpstr>
      <vt:lpstr>Tools and Libraries</vt:lpstr>
      <vt:lpstr>Part 4: Testing/Evaluation</vt:lpstr>
      <vt:lpstr>Testing and Evaulation</vt:lpstr>
      <vt:lpstr>Test Results</vt:lpstr>
      <vt:lpstr>Part 5: 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SportsInfoAPI</dc:title>
  <cp:lastModifiedBy>Erik Swanson</cp:lastModifiedBy>
  <cp:revision>3</cp:revision>
  <dcterms:modified xsi:type="dcterms:W3CDTF">2024-05-07T03:46:59Z</dcterms:modified>
</cp:coreProperties>
</file>