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sldIdLst>
    <p:sldId id="256" r:id="rId2"/>
    <p:sldId id="262" r:id="rId3"/>
    <p:sldId id="261" r:id="rId4"/>
    <p:sldId id="259" r:id="rId5"/>
    <p:sldId id="264" r:id="rId6"/>
    <p:sldId id="263" r:id="rId7"/>
    <p:sldId id="267" r:id="rId8"/>
    <p:sldId id="265" r:id="rId9"/>
    <p:sldId id="266" r:id="rId10"/>
    <p:sldId id="271" r:id="rId11"/>
    <p:sldId id="270" r:id="rId12"/>
    <p:sldId id="269" r:id="rId13"/>
    <p:sldId id="272" r:id="rId14"/>
    <p:sldId id="273" r:id="rId15"/>
    <p:sldId id="279" r:id="rId16"/>
    <p:sldId id="284" r:id="rId17"/>
    <p:sldId id="283" r:id="rId18"/>
    <p:sldId id="275" r:id="rId19"/>
    <p:sldId id="276" r:id="rId20"/>
    <p:sldId id="285" r:id="rId21"/>
    <p:sldId id="274" r:id="rId22"/>
    <p:sldId id="282" r:id="rId23"/>
    <p:sldId id="281" r:id="rId24"/>
    <p:sldId id="294" r:id="rId25"/>
    <p:sldId id="287" r:id="rId26"/>
    <p:sldId id="288" r:id="rId27"/>
    <p:sldId id="289" r:id="rId28"/>
    <p:sldId id="290" r:id="rId29"/>
    <p:sldId id="291" r:id="rId3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F29"/>
    <a:srgbClr val="952F69"/>
    <a:srgbClr val="FF856D"/>
    <a:srgbClr val="FF2549"/>
    <a:srgbClr val="003635"/>
    <a:srgbClr val="005856"/>
    <a:srgbClr val="007033"/>
    <a:srgbClr val="5EEC3C"/>
    <a:srgbClr val="F1C88B"/>
    <a:srgbClr val="FE9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0E90BA-7AC4-40E2-8921-81EAFC2301A0}" v="20" dt="2021-02-06T15:21:21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26" y="-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04452" y="2603091"/>
            <a:ext cx="7989723" cy="16444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1828" y="4240172"/>
            <a:ext cx="7975483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681535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496961"/>
            <a:ext cx="8246070" cy="304089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475" y="465530"/>
            <a:ext cx="628432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475" y="1229055"/>
            <a:ext cx="628432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544489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965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6893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965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6893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728" y="2772698"/>
            <a:ext cx="8203575" cy="1364225"/>
          </a:xfrm>
        </p:spPr>
        <p:txBody>
          <a:bodyPr>
            <a:normAutofit/>
          </a:bodyPr>
          <a:lstStyle/>
          <a:p>
            <a:r>
              <a:rPr lang="en-US" dirty="0"/>
              <a:t>Bitcoin Prices:</a:t>
            </a:r>
            <a:br>
              <a:rPr lang="en-US" dirty="0"/>
            </a:br>
            <a:r>
              <a:rPr lang="en-US" dirty="0"/>
              <a:t>Predictors and Correlations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104" y="4106178"/>
            <a:ext cx="8188953" cy="763525"/>
          </a:xfrm>
        </p:spPr>
        <p:txBody>
          <a:bodyPr/>
          <a:lstStyle/>
          <a:p>
            <a:r>
              <a:rPr lang="en-US" dirty="0"/>
              <a:t>Erik Sandstrom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Bureau of Labor Statistics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1475" y="1229056"/>
            <a:ext cx="6284320" cy="9668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Bls.gov/developers/api_signature_v2</a:t>
            </a:r>
          </a:p>
          <a:p>
            <a:r>
              <a:rPr lang="en-US" dirty="0"/>
              <a:t>Monthly inflation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3698B6-8EF9-426B-8020-280FE6804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981" y="2112818"/>
            <a:ext cx="5908964" cy="291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82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Economic Policy Uncertainty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1475" y="1229055"/>
            <a:ext cx="6284320" cy="98074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policyuncertainty.com</a:t>
            </a:r>
          </a:p>
          <a:p>
            <a:r>
              <a:rPr lang="en-US" dirty="0"/>
              <a:t>Monthly Uncertainty Indices (multiple)</a:t>
            </a:r>
          </a:p>
          <a:p>
            <a:r>
              <a:rPr lang="en-US" dirty="0"/>
              <a:t>Downloadable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501B09-F51E-4319-9711-0CD84BC16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326" y="2137463"/>
            <a:ext cx="6047509" cy="288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64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Wall Street Journal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1475" y="1229056"/>
            <a:ext cx="6284320" cy="11123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Wsj.com/market-data</a:t>
            </a:r>
          </a:p>
          <a:p>
            <a:r>
              <a:rPr lang="en-US" dirty="0"/>
              <a:t>Daily Stock Market Closings (DJIA &amp; NASDAQ)</a:t>
            </a:r>
          </a:p>
          <a:p>
            <a:r>
              <a:rPr lang="en-US" dirty="0"/>
              <a:t>Downloadable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15C53-56E3-4B22-BC52-EA5DF3759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164" y="2445327"/>
            <a:ext cx="5943600" cy="251074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01656B4-FC6F-406E-BEBF-C7DE06F25A6D}"/>
              </a:ext>
            </a:extLst>
          </p:cNvPr>
          <p:cNvSpPr/>
          <p:nvPr/>
        </p:nvSpPr>
        <p:spPr>
          <a:xfrm>
            <a:off x="2944091" y="4475018"/>
            <a:ext cx="1274618" cy="284018"/>
          </a:xfrm>
          <a:prstGeom prst="ellipse">
            <a:avLst/>
          </a:prstGeom>
          <a:solidFill>
            <a:srgbClr val="FFFF0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B95B04-FF65-477F-9FF6-8F7B902F4560}"/>
              </a:ext>
            </a:extLst>
          </p:cNvPr>
          <p:cNvSpPr/>
          <p:nvPr/>
        </p:nvSpPr>
        <p:spPr>
          <a:xfrm>
            <a:off x="6331527" y="4475018"/>
            <a:ext cx="1274618" cy="284018"/>
          </a:xfrm>
          <a:prstGeom prst="ellipse">
            <a:avLst/>
          </a:prstGeom>
          <a:solidFill>
            <a:srgbClr val="FFFF0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32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Special Shout-Out: </a:t>
            </a:r>
            <a:r>
              <a:rPr lang="en-US" dirty="0" err="1"/>
              <a:t>AlphaVantage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1475" y="1229056"/>
            <a:ext cx="6284320" cy="585890"/>
          </a:xfrm>
        </p:spPr>
        <p:txBody>
          <a:bodyPr/>
          <a:lstStyle/>
          <a:p>
            <a:r>
              <a:rPr lang="en-US" dirty="0"/>
              <a:t>Financial Market Data API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33E198-F25D-4CD1-BCC0-DF477BAEB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74" y="1742688"/>
            <a:ext cx="7447921" cy="300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76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Cleaning and Organization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Tests for null values, extreme outliers</a:t>
            </a:r>
          </a:p>
          <a:p>
            <a:r>
              <a:rPr lang="en-US" dirty="0"/>
              <a:t>Daily, weekly and monthly data</a:t>
            </a:r>
          </a:p>
          <a:p>
            <a:r>
              <a:rPr lang="en-US" dirty="0"/>
              <a:t>Date Timestamps</a:t>
            </a:r>
          </a:p>
          <a:p>
            <a:pPr lvl="1"/>
            <a:r>
              <a:rPr lang="en-US" dirty="0"/>
              <a:t>2021-02-01T00:00:00Z</a:t>
            </a:r>
          </a:p>
          <a:p>
            <a:pPr lvl="1"/>
            <a:r>
              <a:rPr lang="en-US" dirty="0"/>
              <a:t>Y2021M02</a:t>
            </a:r>
          </a:p>
          <a:p>
            <a:pPr lvl="1"/>
            <a:r>
              <a:rPr lang="en-US" dirty="0"/>
              <a:t>1/30/2021</a:t>
            </a:r>
          </a:p>
          <a:p>
            <a:pPr lvl="1"/>
            <a:r>
              <a:rPr lang="en-US" dirty="0"/>
              <a:t>2021-02-01</a:t>
            </a:r>
          </a:p>
          <a:p>
            <a:pPr lvl="1"/>
            <a:r>
              <a:rPr lang="en-US" dirty="0"/>
              <a:t>2021-02</a:t>
            </a:r>
          </a:p>
          <a:p>
            <a:r>
              <a:rPr lang="en-US" dirty="0"/>
              <a:t>Merge </a:t>
            </a:r>
            <a:r>
              <a:rPr lang="en-US" dirty="0" err="1"/>
              <a:t>DataFrames</a:t>
            </a:r>
            <a:r>
              <a:rPr lang="en-US" dirty="0"/>
              <a:t>, re-check integrity</a:t>
            </a:r>
          </a:p>
          <a:p>
            <a:r>
              <a:rPr lang="en-US" dirty="0"/>
              <a:t>Create sub-</a:t>
            </a:r>
            <a:r>
              <a:rPr lang="en-US" dirty="0" err="1"/>
              <a:t>DataFrames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728" y="2772698"/>
            <a:ext cx="8203575" cy="1364225"/>
          </a:xfrm>
        </p:spPr>
        <p:txBody>
          <a:bodyPr>
            <a:normAutofit/>
          </a:bodyPr>
          <a:lstStyle/>
          <a:p>
            <a:r>
              <a:rPr lang="en-US" dirty="0"/>
              <a:t>Exploration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104" y="4106178"/>
            <a:ext cx="8188953" cy="763525"/>
          </a:xfrm>
        </p:spPr>
        <p:txBody>
          <a:bodyPr/>
          <a:lstStyle/>
          <a:p>
            <a:r>
              <a:rPr lang="en-US" dirty="0"/>
              <a:t>Now it gets fun…</a:t>
            </a:r>
          </a:p>
        </p:txBody>
      </p:sp>
    </p:spTree>
    <p:extLst>
      <p:ext uri="{BB962C8B-B14F-4D97-AF65-F5344CB8AC3E}">
        <p14:creationId xmlns:p14="http://schemas.microsoft.com/office/powerpoint/2010/main" val="578106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Bitcoin vs Inflation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785F89F1-9BF9-4AF1-AC32-C35F81B1B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3" y="1228725"/>
            <a:ext cx="5267324" cy="3509530"/>
          </a:xfrm>
          <a:solidFill>
            <a:schemeClr val="bg1">
              <a:lumMod val="85000"/>
              <a:alpha val="54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02289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Bitcoin vs Various Uncertainty</a:t>
            </a: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060549F5-8858-4F21-B871-019457508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254" y="3197019"/>
            <a:ext cx="2699489" cy="1799659"/>
          </a:xfrm>
          <a:solidFill>
            <a:schemeClr val="bg1">
              <a:lumMod val="85000"/>
              <a:alpha val="54000"/>
            </a:schemeClr>
          </a:solidFill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794FC58-3B9A-4AD0-9A68-2FF2B1C31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438" y="3197019"/>
            <a:ext cx="2671423" cy="1780949"/>
          </a:xfrm>
          <a:prstGeom prst="rect">
            <a:avLst/>
          </a:prstGeom>
          <a:solidFill>
            <a:schemeClr val="bg1">
              <a:lumMod val="85000"/>
              <a:alpha val="54000"/>
            </a:schemeClr>
          </a:solidFill>
        </p:spPr>
      </p:pic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015850A-DF5B-47A1-B5BC-76D2AE040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254" y="1190879"/>
            <a:ext cx="2699489" cy="1799659"/>
          </a:xfrm>
          <a:prstGeom prst="rect">
            <a:avLst/>
          </a:prstGeom>
          <a:solidFill>
            <a:schemeClr val="bg1">
              <a:lumMod val="85000"/>
              <a:alpha val="54000"/>
            </a:schemeClr>
          </a:solidFill>
        </p:spPr>
      </p:pic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1E480EE-7C2E-405E-B5D9-E01804ECDB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438" y="1190879"/>
            <a:ext cx="2699489" cy="1799659"/>
          </a:xfrm>
          <a:prstGeom prst="rect">
            <a:avLst/>
          </a:prstGeom>
          <a:solidFill>
            <a:schemeClr val="bg1">
              <a:lumMod val="85000"/>
              <a:alpha val="54000"/>
            </a:schemeClr>
          </a:solidFill>
        </p:spPr>
      </p:pic>
      <p:pic>
        <p:nvPicPr>
          <p:cNvPr id="15" name="Picture 14" descr="A picture containing chart&#10;&#10;Description automatically generated">
            <a:extLst>
              <a:ext uri="{FF2B5EF4-FFF2-40B4-BE49-F238E27FC236}">
                <a16:creationId xmlns:a16="http://schemas.microsoft.com/office/drawing/2014/main" id="{FA13E4F7-8204-4506-BA24-95D6B803D1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" y="3248777"/>
            <a:ext cx="2699489" cy="1799659"/>
          </a:xfrm>
          <a:prstGeom prst="rect">
            <a:avLst/>
          </a:prstGeom>
          <a:solidFill>
            <a:schemeClr val="bg1">
              <a:lumMod val="85000"/>
              <a:alpha val="54000"/>
            </a:schemeClr>
          </a:solidFill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F2E96803-57CE-45DD-AAE9-2A060D26E2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7" y="1190879"/>
            <a:ext cx="2699487" cy="1799658"/>
          </a:xfrm>
          <a:prstGeom prst="rect">
            <a:avLst/>
          </a:prstGeom>
          <a:solidFill>
            <a:schemeClr val="bg1">
              <a:lumMod val="85000"/>
              <a:alpha val="54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34001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Bitcoin vs Stock Market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B4970701-B509-41B3-93ED-EC1AB7FE6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06" y="1063761"/>
            <a:ext cx="4420692" cy="2947129"/>
          </a:xfrm>
          <a:solidFill>
            <a:schemeClr val="bg1">
              <a:lumMod val="85000"/>
              <a:alpha val="54000"/>
            </a:schemeClr>
          </a:solidFill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6908C4E7-60C1-49D1-9315-C8FF51842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63761"/>
            <a:ext cx="4420694" cy="2947129"/>
          </a:xfrm>
          <a:prstGeom prst="rect">
            <a:avLst/>
          </a:prstGeom>
          <a:solidFill>
            <a:schemeClr val="bg1">
              <a:lumMod val="85000"/>
              <a:alpha val="54000"/>
            </a:schemeClr>
          </a:solidFill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FB1C1818-1212-4398-BB9F-37B79D0F4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1" y="4010890"/>
            <a:ext cx="1623235" cy="108215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78670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Bitcoin Prices vs Gold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B357F1DD-AA51-495E-BF63-D3630A872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2" y="1350206"/>
            <a:ext cx="4333927" cy="2889285"/>
          </a:xfrm>
          <a:solidFill>
            <a:schemeClr val="bg1">
              <a:lumMod val="85000"/>
              <a:alpha val="52000"/>
            </a:schemeClr>
          </a:solidFill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522A8F7D-7738-4072-9985-BC516BD37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070" y="1350206"/>
            <a:ext cx="4333927" cy="2889285"/>
          </a:xfrm>
          <a:prstGeom prst="rect">
            <a:avLst/>
          </a:prstGeom>
          <a:solidFill>
            <a:schemeClr val="bg1">
              <a:lumMod val="85000"/>
              <a:alpha val="54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2975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Blockchain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history and overview</a:t>
            </a:r>
          </a:p>
          <a:p>
            <a:pPr lvl="1"/>
            <a:r>
              <a:rPr lang="en-US" dirty="0"/>
              <a:t>Originated 2009 after Financial Crisis</a:t>
            </a:r>
          </a:p>
          <a:p>
            <a:pPr lvl="1"/>
            <a:r>
              <a:rPr lang="en-US" dirty="0"/>
              <a:t>Distributed ledger</a:t>
            </a:r>
          </a:p>
          <a:p>
            <a:pPr lvl="1"/>
            <a:r>
              <a:rPr lang="en-US" dirty="0"/>
              <a:t>Perceptions of Bitcoin</a:t>
            </a:r>
          </a:p>
          <a:p>
            <a:pPr lvl="1"/>
            <a:r>
              <a:rPr lang="en-US" dirty="0"/>
              <a:t>Bitcoin is the brand name, but…</a:t>
            </a:r>
          </a:p>
          <a:p>
            <a:pPr lvl="1"/>
            <a:r>
              <a:rPr lang="en-US" dirty="0"/>
              <a:t>Possibilities are huge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23D07999-7DD8-4F56-9893-80FCDD79D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2" y="3068782"/>
            <a:ext cx="2700559" cy="180037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74712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728" y="2772698"/>
            <a:ext cx="8203575" cy="1364225"/>
          </a:xfrm>
        </p:spPr>
        <p:txBody>
          <a:bodyPr>
            <a:normAutofit/>
          </a:bodyPr>
          <a:lstStyle/>
          <a:p>
            <a:r>
              <a:rPr lang="en-US" dirty="0"/>
              <a:t>Deeper Analysis</a:t>
            </a:r>
          </a:p>
        </p:txBody>
      </p:sp>
    </p:spTree>
    <p:extLst>
      <p:ext uri="{BB962C8B-B14F-4D97-AF65-F5344CB8AC3E}">
        <p14:creationId xmlns:p14="http://schemas.microsoft.com/office/powerpoint/2010/main" val="1419655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Recent Bitcoin and Gold Trends 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EC6B96EB-7C27-4A4F-A3AF-0B1B5F882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51121"/>
            <a:ext cx="4423703" cy="2949136"/>
          </a:xfrm>
          <a:solidFill>
            <a:schemeClr val="bg1">
              <a:lumMod val="85000"/>
              <a:alpha val="54000"/>
            </a:schemeClr>
          </a:solidFill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5117B9DB-195F-44A5-9C8F-BFD7359F0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7" y="1851122"/>
            <a:ext cx="4423704" cy="2949136"/>
          </a:xfrm>
          <a:prstGeom prst="rect">
            <a:avLst/>
          </a:prstGeom>
          <a:solidFill>
            <a:schemeClr val="bg1">
              <a:lumMod val="85000"/>
              <a:alpha val="54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471138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Bitcoin is becoming less volatile</a:t>
            </a:r>
          </a:p>
        </p:txBody>
      </p:sp>
      <p:pic>
        <p:nvPicPr>
          <p:cNvPr id="7" name="Content Placeholder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350B0F73-6BF4-490A-8992-3F26AF75B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6" y="1689643"/>
            <a:ext cx="4167670" cy="2778448"/>
          </a:xfrm>
          <a:solidFill>
            <a:schemeClr val="bg1">
              <a:lumMod val="65000"/>
              <a:alpha val="54000"/>
            </a:schemeClr>
          </a:solidFill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B6AEF34A-A5CF-413C-A2AC-D5722757F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21" y="1689643"/>
            <a:ext cx="4167673" cy="2778448"/>
          </a:xfrm>
          <a:prstGeom prst="rect">
            <a:avLst/>
          </a:prstGeom>
          <a:solidFill>
            <a:schemeClr val="bg1">
              <a:lumMod val="65000"/>
              <a:alpha val="54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353484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look: </a:t>
            </a:r>
            <a:r>
              <a:rPr lang="en-US" dirty="0" err="1"/>
              <a:t>Bitcioin’s</a:t>
            </a:r>
            <a:r>
              <a:rPr lang="en-US" dirty="0"/>
              <a:t> ups downs</a:t>
            </a:r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7D64E12B-8DAA-4DE7-8244-C3A9F9BB8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959" y="1332634"/>
            <a:ext cx="5267324" cy="3511550"/>
          </a:xfrm>
          <a:solidFill>
            <a:schemeClr val="bg1">
              <a:lumMod val="65000"/>
              <a:alpha val="54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13723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…but it’s still more volatile than Gold</a:t>
            </a: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5D9783B2-33BC-48B6-93AC-83CD507BA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" y="1431925"/>
            <a:ext cx="4361768" cy="2907846"/>
          </a:xfrm>
          <a:solidFill>
            <a:schemeClr val="bg1">
              <a:lumMod val="85000"/>
              <a:alpha val="54000"/>
            </a:schemeClr>
          </a:solidFill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2F1E9925-5DD5-4840-8E77-9F795410D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835" y="1431925"/>
            <a:ext cx="4361768" cy="2907846"/>
          </a:xfrm>
          <a:prstGeom prst="rect">
            <a:avLst/>
          </a:prstGeom>
          <a:solidFill>
            <a:schemeClr val="bg1">
              <a:lumMod val="85000"/>
              <a:alpha val="54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21294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How do Bitcoin prices respond to inflation?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They don’t; at least not to CPI</a:t>
            </a:r>
          </a:p>
          <a:p>
            <a:r>
              <a:rPr lang="en-US" dirty="0"/>
              <a:t>Are people using Bitcoin as a hedge against uncertainty, and regulation?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It appears so, but my evidence is inconclusive</a:t>
            </a:r>
          </a:p>
          <a:p>
            <a:r>
              <a:rPr lang="en-US" dirty="0"/>
              <a:t>Does Bitcoin mirror the stock market?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It appears so, but my evidence is inconclusive</a:t>
            </a:r>
          </a:p>
          <a:p>
            <a:r>
              <a:rPr lang="en-US" dirty="0"/>
              <a:t>Are Bitcoin trends similar to gold trends?</a:t>
            </a:r>
          </a:p>
          <a:p>
            <a:pPr lvl="1"/>
            <a:r>
              <a:rPr lang="en-US" dirty="0">
                <a:solidFill>
                  <a:srgbClr val="9EFF29"/>
                </a:solidFill>
              </a:rPr>
              <a:t>The similarities appear to be growing stronger</a:t>
            </a:r>
          </a:p>
          <a:p>
            <a:r>
              <a:rPr lang="en-US" dirty="0"/>
              <a:t>Additionally…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Bitcoin has become less volatile over time</a:t>
            </a:r>
          </a:p>
        </p:txBody>
      </p:sp>
    </p:spTree>
    <p:extLst>
      <p:ext uri="{BB962C8B-B14F-4D97-AF65-F5344CB8AC3E}">
        <p14:creationId xmlns:p14="http://schemas.microsoft.com/office/powerpoint/2010/main" val="2750608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Difficulties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  <a:p>
            <a:r>
              <a:rPr lang="en-US" dirty="0"/>
              <a:t>Dates – format, leap years, scales</a:t>
            </a:r>
          </a:p>
        </p:txBody>
      </p:sp>
    </p:spTree>
    <p:extLst>
      <p:ext uri="{BB962C8B-B14F-4D97-AF65-F5344CB8AC3E}">
        <p14:creationId xmlns:p14="http://schemas.microsoft.com/office/powerpoint/2010/main" val="3855410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BTC vs Inflation </a:t>
            </a:r>
            <a:r>
              <a:rPr lang="en-US" i="1" dirty="0"/>
              <a:t>expectations</a:t>
            </a:r>
          </a:p>
          <a:p>
            <a:r>
              <a:rPr lang="en-US" dirty="0"/>
              <a:t>Comparison against M1, M2, M3</a:t>
            </a:r>
          </a:p>
          <a:p>
            <a:r>
              <a:rPr lang="en-US" dirty="0"/>
              <a:t>Lagging indicators</a:t>
            </a:r>
          </a:p>
          <a:p>
            <a:r>
              <a:rPr lang="en-US" dirty="0"/>
              <a:t>Twitter sentiments specific to Bitcoin</a:t>
            </a:r>
          </a:p>
          <a:p>
            <a:pPr lvl="1"/>
            <a:r>
              <a:rPr lang="en-US" dirty="0"/>
              <a:t>Other media and social media, too</a:t>
            </a:r>
          </a:p>
          <a:p>
            <a:r>
              <a:rPr lang="en-US" dirty="0"/>
              <a:t>More different Cryptocurrencies</a:t>
            </a:r>
          </a:p>
          <a:p>
            <a:r>
              <a:rPr lang="en-US" dirty="0"/>
              <a:t>How is Bitcoin being used?</a:t>
            </a:r>
          </a:p>
          <a:p>
            <a:r>
              <a:rPr lang="en-US" dirty="0"/>
              <a:t>World news events around each peak and valley</a:t>
            </a:r>
          </a:p>
        </p:txBody>
      </p:sp>
    </p:spTree>
    <p:extLst>
      <p:ext uri="{BB962C8B-B14F-4D97-AF65-F5344CB8AC3E}">
        <p14:creationId xmlns:p14="http://schemas.microsoft.com/office/powerpoint/2010/main" val="2869515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Forecast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1475" y="1229056"/>
            <a:ext cx="6284320" cy="10292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Cryptocurrencies will continue to climb</a:t>
            </a:r>
          </a:p>
          <a:p>
            <a:r>
              <a:rPr lang="en-US" dirty="0"/>
              <a:t>Cryptocurrency volatility will decrease</a:t>
            </a:r>
          </a:p>
        </p:txBody>
      </p:sp>
      <p:pic>
        <p:nvPicPr>
          <p:cNvPr id="3" name="Picture 2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B4BB92B0-DD6F-4D37-B6BA-C2E76B9B7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365" y="2239117"/>
            <a:ext cx="4335069" cy="2888254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E652682-FF75-4DC6-B14D-18A0E62E0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0" y="2239117"/>
            <a:ext cx="3755836" cy="28910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724DD9-46CA-4FDC-8211-0314C0897063}"/>
              </a:ext>
            </a:extLst>
          </p:cNvPr>
          <p:cNvSpPr txBox="1"/>
          <p:nvPr/>
        </p:nvSpPr>
        <p:spPr>
          <a:xfrm>
            <a:off x="5389418" y="2239117"/>
            <a:ext cx="17595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DJIA</a:t>
            </a:r>
          </a:p>
          <a:p>
            <a:r>
              <a:rPr lang="en-US" sz="1100" dirty="0"/>
              <a:t>Source: macrotrends.com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2F927B-BBF3-4FE2-846D-E34513573897}"/>
              </a:ext>
            </a:extLst>
          </p:cNvPr>
          <p:cNvSpPr txBox="1"/>
          <p:nvPr/>
        </p:nvSpPr>
        <p:spPr>
          <a:xfrm>
            <a:off x="900545" y="2662310"/>
            <a:ext cx="1759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etftrends.com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351B00-28F5-4B01-AAF0-15626F4F3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0" y="1132695"/>
            <a:ext cx="2217593" cy="110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84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0666A-F69A-4DA5-A93C-E047370B85E9}"/>
              </a:ext>
            </a:extLst>
          </p:cNvPr>
          <p:cNvSpPr txBox="1"/>
          <p:nvPr/>
        </p:nvSpPr>
        <p:spPr>
          <a:xfrm>
            <a:off x="2355273" y="1475509"/>
            <a:ext cx="419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Thanks for listening!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405782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Bitcoin Trends be Predicted?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do Bitcoin prices respond to inflation?</a:t>
            </a:r>
          </a:p>
          <a:p>
            <a:r>
              <a:rPr lang="en-US" dirty="0"/>
              <a:t>Are people using Bitcoin as a hedge against uncertainty, inflation, regulation?</a:t>
            </a:r>
          </a:p>
          <a:p>
            <a:r>
              <a:rPr lang="en-US" dirty="0"/>
              <a:t>Are Bitcoin trends similar to gold trends?</a:t>
            </a:r>
          </a:p>
          <a:p>
            <a:r>
              <a:rPr lang="en-US" dirty="0"/>
              <a:t>Does Bitcoin mirror the stock market?</a:t>
            </a:r>
          </a:p>
        </p:txBody>
      </p:sp>
    </p:spTree>
    <p:extLst>
      <p:ext uri="{BB962C8B-B14F-4D97-AF65-F5344CB8AC3E}">
        <p14:creationId xmlns:p14="http://schemas.microsoft.com/office/powerpoint/2010/main" val="361091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Hypotheses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Bitcoin prices respond to inflation</a:t>
            </a:r>
          </a:p>
          <a:p>
            <a:r>
              <a:rPr lang="en-US" dirty="0"/>
              <a:t>Investors use Bitcoin as a hedge against financial and economic uncertainty similar to how they use gold</a:t>
            </a:r>
          </a:p>
          <a:p>
            <a:r>
              <a:rPr lang="en-US" dirty="0"/>
              <a:t>Bitcoin and the stock market likely do not share a relationship, despite both climbing at increasing paces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So, what did I find?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Bitcoin and gold exhibit similar trends</a:t>
            </a:r>
          </a:p>
          <a:p>
            <a:r>
              <a:rPr lang="en-US" dirty="0"/>
              <a:t>No obvious relationship between Bitcoin and inflation (needs further, more complicated analysis)</a:t>
            </a:r>
          </a:p>
          <a:p>
            <a:r>
              <a:rPr lang="en-US" dirty="0"/>
              <a:t>Bitcoin appears to respond to some kinds of uncertainty</a:t>
            </a:r>
          </a:p>
          <a:p>
            <a:r>
              <a:rPr lang="en-US" dirty="0"/>
              <a:t>Surprising parallels with the stock market</a:t>
            </a:r>
          </a:p>
        </p:txBody>
      </p:sp>
    </p:spTree>
    <p:extLst>
      <p:ext uri="{BB962C8B-B14F-4D97-AF65-F5344CB8AC3E}">
        <p14:creationId xmlns:p14="http://schemas.microsoft.com/office/powerpoint/2010/main" val="359757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Ask questions, form hypotheses</a:t>
            </a:r>
          </a:p>
          <a:p>
            <a:r>
              <a:rPr lang="en-US" dirty="0"/>
              <a:t>Gather data</a:t>
            </a:r>
          </a:p>
          <a:p>
            <a:r>
              <a:rPr lang="en-US" dirty="0"/>
              <a:t>Clean and organize data</a:t>
            </a:r>
          </a:p>
          <a:p>
            <a:r>
              <a:rPr lang="en-US" dirty="0"/>
              <a:t>Calculations</a:t>
            </a:r>
          </a:p>
          <a:p>
            <a:r>
              <a:rPr lang="en-US" dirty="0"/>
              <a:t>Preliminary exploration</a:t>
            </a:r>
          </a:p>
          <a:p>
            <a:r>
              <a:rPr lang="en-US" dirty="0"/>
              <a:t>Targeted analysis</a:t>
            </a:r>
          </a:p>
          <a:p>
            <a:r>
              <a:rPr lang="en-US" dirty="0"/>
              <a:t>Draw conclusions, plan further exploration</a:t>
            </a:r>
          </a:p>
        </p:txBody>
      </p:sp>
    </p:spTree>
    <p:extLst>
      <p:ext uri="{BB962C8B-B14F-4D97-AF65-F5344CB8AC3E}">
        <p14:creationId xmlns:p14="http://schemas.microsoft.com/office/powerpoint/2010/main" val="247065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728" y="2772698"/>
            <a:ext cx="8203575" cy="1364225"/>
          </a:xfrm>
        </p:spPr>
        <p:txBody>
          <a:bodyPr>
            <a:normAutofit/>
          </a:bodyPr>
          <a:lstStyle/>
          <a:p>
            <a:r>
              <a:rPr lang="en-US" dirty="0"/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1149106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Nomics API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1475" y="1229055"/>
            <a:ext cx="6284320" cy="1036163"/>
          </a:xfrm>
        </p:spPr>
        <p:txBody>
          <a:bodyPr/>
          <a:lstStyle/>
          <a:p>
            <a:r>
              <a:rPr lang="en-US" dirty="0"/>
              <a:t>p.nomics.com</a:t>
            </a:r>
          </a:p>
          <a:p>
            <a:r>
              <a:rPr lang="en-US" dirty="0"/>
              <a:t>Daily Bitcoin Prices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2C62D7-2AB6-4D50-8120-80A58A583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759" y="2185636"/>
            <a:ext cx="6718482" cy="288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8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GoldAPI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1475" y="1229056"/>
            <a:ext cx="6284320" cy="994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goldapi.io</a:t>
            </a:r>
          </a:p>
          <a:p>
            <a:r>
              <a:rPr lang="en-US" dirty="0"/>
              <a:t>Weekly Gold Prices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CD71C0-D34D-4EC2-95AA-0F9AF8E4A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328" y="2261833"/>
            <a:ext cx="6012873" cy="242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1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Microsoft Office PowerPoint</Application>
  <PresentationFormat>On-screen Show (16:9)</PresentationFormat>
  <Paragraphs>106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Bitcoin Prices: Predictors and Correlations</vt:lpstr>
      <vt:lpstr>Blockchain</vt:lpstr>
      <vt:lpstr>Can Bitcoin Trends be Predicted?</vt:lpstr>
      <vt:lpstr>Hypotheses</vt:lpstr>
      <vt:lpstr>So, what did I find?</vt:lpstr>
      <vt:lpstr>Methodology</vt:lpstr>
      <vt:lpstr>Data Sources</vt:lpstr>
      <vt:lpstr>Nomics API</vt:lpstr>
      <vt:lpstr>GoldAPI</vt:lpstr>
      <vt:lpstr>Bureau of Labor Statistics</vt:lpstr>
      <vt:lpstr>Economic Policy Uncertainty</vt:lpstr>
      <vt:lpstr>Wall Street Journal</vt:lpstr>
      <vt:lpstr>Special Shout-Out: AlphaVantage</vt:lpstr>
      <vt:lpstr>Data Cleaning and Organization</vt:lpstr>
      <vt:lpstr>Exploration</vt:lpstr>
      <vt:lpstr>Bitcoin vs Inflation</vt:lpstr>
      <vt:lpstr>Bitcoin vs Various Uncertainty</vt:lpstr>
      <vt:lpstr>Bitcoin vs Stock Market</vt:lpstr>
      <vt:lpstr>Bitcoin Prices vs Gold</vt:lpstr>
      <vt:lpstr>Deeper Analysis</vt:lpstr>
      <vt:lpstr>Recent Bitcoin and Gold Trends </vt:lpstr>
      <vt:lpstr>Bitcoin is becoming less volatile</vt:lpstr>
      <vt:lpstr>Another look: Bitcioin’s ups downs</vt:lpstr>
      <vt:lpstr>…but it’s still more volatile than Gold</vt:lpstr>
      <vt:lpstr>Conclusions</vt:lpstr>
      <vt:lpstr>Difficulties</vt:lpstr>
      <vt:lpstr>Further Analysis</vt:lpstr>
      <vt:lpstr>Forecast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2021-02-06T18:17:13Z</dcterms:modified>
</cp:coreProperties>
</file>