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39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0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7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8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7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0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0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7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5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9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4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99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4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A6A38B-DA45-4A7C-BF60-A9B665692E5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B0C536-F9F8-4B6B-85CD-44766018910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C8BE9-D8EB-4F91-8716-A6B339BFD248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F5043-E247-479E-A187-2E49C8CDEA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73D6F-2B27-4521-8B71-14B60A351E1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FAED5C-92CA-43C3-971A-1BCA5625A09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4AECAA-0A14-474B-B5F3-526A88FCF1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F8E27B-72D0-461A-BAF7-17CB60B0F6B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E3F6EF-51FF-4AA4-825A-5D79D9B4C0EB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80EC10-C399-423E-A083-C8EBD723EAC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FDC0FE-4F03-4E75-83AF-231BD8E4E29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841852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 simplesmente dessa forma, o seu aplicativo agora tem uma conexão com um banco de dados.</a:t>
            </a:r>
          </a:p>
          <a:p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53782"/>
              </p:ext>
            </p:extLst>
          </p:nvPr>
        </p:nvGraphicFramePr>
        <p:xfrm>
          <a:off x="476579" y="2099452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Segurança para banco de dados NoSQL Database | Thales">
            <a:extLst>
              <a:ext uri="{FF2B5EF4-FFF2-40B4-BE49-F238E27FC236}">
                <a16:creationId xmlns:a16="http://schemas.microsoft.com/office/drawing/2014/main" id="{35CB8034-0529-AD7F-86E3-45A12BBA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6A88ECA0-9159-8830-B3A8-EF2455B5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100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Ter um banco de dados para estar conectado é um ótimo primeiro passo. Agora é hora de definir alguns objetos para preencher o banco de dados..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248452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85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desenvolvimento de aplicativos, um “model” refere-se a representação real ou conceitual de algum objeto. Por exemplo, caso esteja fazendo um app para uma concessionária de carros, você talvez defina um model chamado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car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que encapsule todos os atributos e comportamentos de um carro.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6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Nesse caso, você estará fazendo um To-do List com Tasks, e cada Task pertence a um usuário. Antes de você pensar mais a fundo sobre como eles estão relacionados, comece definindo os objetos para Tasks e Users.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14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pacote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flask-sqlalchemy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aproveita o </a:t>
            </a:r>
            <a:r>
              <a:rPr lang="pt-BR" sz="1800" b="0" i="0" u="none" strike="noStrike" err="1">
                <a:solidFill>
                  <a:srgbClr val="FF3421"/>
                </a:solidFill>
                <a:effectLst/>
                <a:latin typeface="Arial Narrow" panose="020B0606020202030204" pitchFamily="34" charset="0"/>
                <a:hlinkClick r:id="rId3"/>
              </a:rPr>
              <a:t>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para configurar e informar a estrutura do banco de dados. Você irá definir um modelo que irá viver no banco de dados herdando do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db.Model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e irá definir o atributo desses models como instâncias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Para cada coluna, você deve especificar um tipo de dado, e então você irá passar esse data type para o comando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como primeiro argumento..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</p:spTree>
    <p:extLst>
      <p:ext uri="{BB962C8B-B14F-4D97-AF65-F5344CB8AC3E}">
        <p14:creationId xmlns:p14="http://schemas.microsoft.com/office/powerpoint/2010/main" val="25537452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Pelo fato da definição do model ocupar um espaço conceitual diferente do que da configuração do aplicativo, faça com que 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models.py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mantenha definições de model de forma separada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O modelo do Task deve ser construído para que tenha os seguintes atributos: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27C61-8424-6CB5-E347-D741C5EDCF0C}"/>
              </a:ext>
            </a:extLst>
          </p:cNvPr>
          <p:cNvSpPr txBox="1"/>
          <p:nvPr/>
        </p:nvSpPr>
        <p:spPr>
          <a:xfrm>
            <a:off x="596275" y="2478455"/>
            <a:ext cx="775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id: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 valor que é um identificador único para puxar do banco de dados.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name: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nome ou o título da task que o usuário irá ver quando task for listada.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note: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Quaisquer comentários adicionais que uma pessoa queira deixar com sua task.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creation_date: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foi criada.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due_date: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deve ser concluída (se houver).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completed: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Uma forma de indicar se a task foi concluída ou não.</a:t>
            </a:r>
          </a:p>
        </p:txBody>
      </p:sp>
    </p:spTree>
    <p:extLst>
      <p:ext uri="{BB962C8B-B14F-4D97-AF65-F5344CB8AC3E}">
        <p14:creationId xmlns:p14="http://schemas.microsoft.com/office/powerpoint/2010/main" val="24778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7792" y="60975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Dado essa lista de atributos para objetos Task, 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Task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do aplicativo pode ser definida dessa forma:</a:t>
            </a:r>
          </a:p>
          <a:p>
            <a:br>
              <a:rPr lang="pt-BR" sz="2400"/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7F2E55-FADE-5CBC-D6DB-4E62F268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0621"/>
              </p:ext>
            </p:extLst>
          </p:nvPr>
        </p:nvGraphicFramePr>
        <p:xfrm>
          <a:off x="316523" y="1948375"/>
          <a:ext cx="8288352" cy="2509618"/>
        </p:xfrm>
        <a:graphic>
          <a:graphicData uri="http://schemas.openxmlformats.org/drawingml/2006/table">
            <a:tbl>
              <a:tblPr/>
              <a:tblGrid>
                <a:gridCol w="425974">
                  <a:extLst>
                    <a:ext uri="{9D8B030D-6E8A-4147-A177-3AD203B41FA5}">
                      <a16:colId xmlns:a16="http://schemas.microsoft.com/office/drawing/2014/main" val="74756259"/>
                    </a:ext>
                  </a:extLst>
                </a:gridCol>
                <a:gridCol w="7862378">
                  <a:extLst>
                    <a:ext uri="{9D8B030D-6E8A-4147-A177-3AD203B41FA5}">
                      <a16:colId xmlns:a16="http://schemas.microsoft.com/office/drawing/2014/main" val="2900208307"/>
                    </a:ext>
                  </a:extLst>
                </a:gridCol>
              </a:tblGrid>
              <a:tr h="2509618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Task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"""Tasks for the To Do list."""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note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due_date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completed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default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0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5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1273" y="1093323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Em certos aplicativos web, você talvez queira expressar relacionamentos entre objetos. No exemplo do To-do list, usuários são donos de várias tasks, e cada tarefa pertence a somente a um usuário.</a:t>
            </a:r>
          </a:p>
          <a:p>
            <a:pPr algn="l" fontAlgn="base"/>
            <a:endParaRPr lang="pt-BR" sz="1800">
              <a:solidFill>
                <a:srgbClr val="303030"/>
              </a:solidFill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Esse é um exemplo de um relacionamento “many-to-one”, também conhecido como foreign key relationship, onde as tasks são os “many” (muitos) e o usuário dono delas é o “one” (um).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2" y="2784077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32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96275" y="198534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Flask Python, um relacionamento many-to-one pode ser especificado utilizando a função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db.relationship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Primeiro, construa o objeto User.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9849E9-EFA5-F77F-AA12-BBB783FC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3581"/>
              </p:ext>
            </p:extLst>
          </p:nvPr>
        </p:nvGraphicFramePr>
        <p:xfrm>
          <a:off x="596275" y="2012627"/>
          <a:ext cx="8066509" cy="2869440"/>
        </p:xfrm>
        <a:graphic>
          <a:graphicData uri="http://schemas.openxmlformats.org/drawingml/2006/table">
            <a:tbl>
              <a:tblPr/>
              <a:tblGrid>
                <a:gridCol w="414573">
                  <a:extLst>
                    <a:ext uri="{9D8B030D-6E8A-4147-A177-3AD203B41FA5}">
                      <a16:colId xmlns:a16="http://schemas.microsoft.com/office/drawing/2014/main" val="1952146445"/>
                    </a:ext>
                  </a:extLst>
                </a:gridCol>
                <a:gridCol w="7651936">
                  <a:extLst>
                    <a:ext uri="{9D8B030D-6E8A-4147-A177-3AD203B41FA5}">
                      <a16:colId xmlns:a16="http://schemas.microsoft.com/office/drawing/2014/main" val="1605158343"/>
                    </a:ext>
                  </a:extLst>
                </a:gridCol>
              </a:tblGrid>
              <a:tr h="286944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User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"""The User object that owns tasks."""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username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email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password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secrets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token_urlsafe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64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59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68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que os modelos e os relacionamentos de modelos estão configurados, comece configurando o seu banco de dados. O Flask Python não vem com a sua própria utilidade de gerenciamento de banco de dados, então você terá que escrever o seu próprio (até um certo ponto).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728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Crie um script chamado initializedb.py próximo do setup.py para gerenciar o banco de dados. (Claro, não precisa ser chamado assim, mas porque não dar nomes que são apropriados a função do arquivo?) Dentro de initializedb.py, importe o objeto db de app.py e use-o para criar e eliminar tabelas. initializedb.py deve parecer dessa forma: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B56CD43-2973-F5A6-4E16-B4ED1AC7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12083"/>
              </p:ext>
            </p:extLst>
          </p:nvPr>
        </p:nvGraphicFramePr>
        <p:xfrm>
          <a:off x="538366" y="2495550"/>
          <a:ext cx="7952208" cy="1371600"/>
        </p:xfrm>
        <a:graphic>
          <a:graphicData uri="http://schemas.openxmlformats.org/drawingml/2006/table">
            <a:tbl>
              <a:tblPr/>
              <a:tblGrid>
                <a:gridCol w="401359">
                  <a:extLst>
                    <a:ext uri="{9D8B030D-6E8A-4147-A177-3AD203B41FA5}">
                      <a16:colId xmlns:a16="http://schemas.microsoft.com/office/drawing/2014/main" val="3699688266"/>
                    </a:ext>
                  </a:extLst>
                </a:gridCol>
                <a:gridCol w="7550849">
                  <a:extLst>
                    <a:ext uri="{9D8B030D-6E8A-4147-A177-3AD203B41FA5}">
                      <a16:colId xmlns:a16="http://schemas.microsoft.com/office/drawing/2014/main" val="151017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todo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bool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'DEBUG'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drop_all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create_all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4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28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600201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As últimas partes necessárias para conectar o aplicativo inteiro são os views e routes. Em desenvolvimento web, um “view” (conceito) é uma funcionalidade que roda quando um ponto de acesso específico (“route”) é atingido.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Em Flask, views aparecem como funções; por exemplo, consegue ver a view “hello world” ali em cima. Pra ser prático, vamos mostrar aqui novamente: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Quando o route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http://domainname/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é acessado, o cliente recebe a resposta, “Hello, world!”.</a:t>
            </a: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6B6836-33B2-FBF4-086B-8C742F64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4998"/>
              </p:ext>
            </p:extLst>
          </p:nvPr>
        </p:nvGraphicFramePr>
        <p:xfrm>
          <a:off x="596275" y="3711746"/>
          <a:ext cx="7669463" cy="944880"/>
        </p:xfrm>
        <a:graphic>
          <a:graphicData uri="http://schemas.openxmlformats.org/drawingml/2006/table">
            <a:tbl>
              <a:tblPr/>
              <a:tblGrid>
                <a:gridCol w="387089">
                  <a:extLst>
                    <a:ext uri="{9D8B030D-6E8A-4147-A177-3AD203B41FA5}">
                      <a16:colId xmlns:a16="http://schemas.microsoft.com/office/drawing/2014/main" val="136849847"/>
                    </a:ext>
                  </a:extLst>
                </a:gridCol>
                <a:gridCol w="7282374">
                  <a:extLst>
                    <a:ext uri="{9D8B030D-6E8A-4147-A177-3AD203B41FA5}">
                      <a16:colId xmlns:a16="http://schemas.microsoft.com/office/drawing/2014/main" val="222321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hello_world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"""Print 'Hello, world!' as the response body."""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90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Comece por um view que lida somente com solicitações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, e responda com o JSON representando todas os routes que serão acessíveis e os métodos que podem ser utilizados para acessar elas:</a:t>
            </a:r>
            <a:endParaRPr lang="pt-BR" sz="1800">
              <a:latin typeface="Arial Narrow" panose="020B0606020202030204" pitchFamily="34" charset="0"/>
            </a:endParaRP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25FF0F5-2321-46D9-B059-AE0AFA6E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4387"/>
              </p:ext>
            </p:extLst>
          </p:nvPr>
        </p:nvGraphicFramePr>
        <p:xfrm>
          <a:off x="275384" y="2279781"/>
          <a:ext cx="8563816" cy="2180186"/>
        </p:xfrm>
        <a:graphic>
          <a:graphicData uri="http://schemas.openxmlformats.org/drawingml/2006/table">
            <a:tbl>
              <a:tblPr/>
              <a:tblGrid>
                <a:gridCol w="440132">
                  <a:extLst>
                    <a:ext uri="{9D8B030D-6E8A-4147-A177-3AD203B41FA5}">
                      <a16:colId xmlns:a16="http://schemas.microsoft.com/office/drawing/2014/main" val="1819014461"/>
                    </a:ext>
                  </a:extLst>
                </a:gridCol>
                <a:gridCol w="8123684">
                  <a:extLst>
                    <a:ext uri="{9D8B030D-6E8A-4147-A177-3AD203B41FA5}">
                      <a16:colId xmlns:a16="http://schemas.microsoft.com/office/drawing/2014/main" val="1760226945"/>
                    </a:ext>
                  </a:extLst>
                </a:gridCol>
              </a:tblGrid>
              <a:tr h="199707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C7C7C7"/>
                          </a:solidFill>
                          <a:effectLst/>
                          <a:latin typeface="inherit"/>
                        </a:rPr>
                        <a:t>jsonify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7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"""List of routes for this API."""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'info'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'register'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'single profile detail'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'edit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'login'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/api/v1/accounts/login'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'logout'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/api/v1/accounts/logout'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"user's tasks"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"create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detail"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update"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"delete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/api/v1/accounts/&lt;username&gt;/tasks/&lt;id&gt;'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jsonify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5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30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r>
              <a:rPr lang="pt-BR" sz="1800">
                <a:latin typeface="Arial Narrow" panose="020B0606020202030204" pitchFamily="34" charset="0"/>
              </a:rPr>
              <a:t>A função view encima pega o que é efetivamente uma lista de todo o route que esse API pretende lidar e envia ao cliente todas vez que o route http://domainname/api/v1 for acessada. Tenha em mente que, por si mesmo, o Flask oferece suporte ao roteamento para URLs exatamente iguais, então acessar essa rota com um trailing / iria criar um erro 404. Se você quisesse lidar com a mesma função view, você precisaria de um stack de decoradores dessa forma:</a:t>
            </a:r>
            <a:br>
              <a:rPr lang="pt-BR" sz="1800">
                <a:latin typeface="Arial Narrow" panose="020B0606020202030204" pitchFamily="34" charset="0"/>
              </a:rPr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A680C6-A852-F9B5-D68D-7F9F8A9DA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39103"/>
              </p:ext>
            </p:extLst>
          </p:nvPr>
        </p:nvGraphicFramePr>
        <p:xfrm>
          <a:off x="596274" y="2958206"/>
          <a:ext cx="7747625" cy="944880"/>
        </p:xfrm>
        <a:graphic>
          <a:graphicData uri="http://schemas.openxmlformats.org/drawingml/2006/table">
            <a:tbl>
              <a:tblPr/>
              <a:tblGrid>
                <a:gridCol w="391034">
                  <a:extLst>
                    <a:ext uri="{9D8B030D-6E8A-4147-A177-3AD203B41FA5}">
                      <a16:colId xmlns:a16="http://schemas.microsoft.com/office/drawing/2014/main" val="2311418391"/>
                    </a:ext>
                  </a:extLst>
                </a:gridCol>
                <a:gridCol w="7356591">
                  <a:extLst>
                    <a:ext uri="{9D8B030D-6E8A-4147-A177-3AD203B41FA5}">
                      <a16:colId xmlns:a16="http://schemas.microsoft.com/office/drawing/2014/main" val="79636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blah blah blah more code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943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0359" y="85952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Você pode tornar as coisas mais simples utilizando variáveis de ambiente. Elas irão garantir que independente da máquina que você rode o código, ele irá sempre apontar na coisa certa, se essa coisa estiver configurada no ambiente que está sendo rodado. Ele também garante que, mesmo que você precise da informação para rodar o aplicativo, nunca irá aparecer como um valor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hardcoded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no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source control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0812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170</Paragraphs>
  <Slides>33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2022-10-06T14:32:01Z</cp:lastPrinted>
  <dcterms:created xsi:type="dcterms:W3CDTF">2022-10-06T14:32:01Z</dcterms:created>
  <dcterms:modified xsi:type="dcterms:W3CDTF">2023-09-08T00:18:29Z</dcterms:modified>
</cp:coreProperties>
</file>