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7" r:id="rId5"/>
    <p:sldId id="305" r:id="rId6"/>
    <p:sldId id="260" r:id="rId7"/>
    <p:sldId id="259" r:id="rId8"/>
    <p:sldId id="266" r:id="rId9"/>
    <p:sldId id="258" r:id="rId10"/>
    <p:sldId id="267" r:id="rId11"/>
    <p:sldId id="268" r:id="rId12"/>
    <p:sldId id="269" r:id="rId13"/>
    <p:sldId id="272" r:id="rId14"/>
    <p:sldId id="273" r:id="rId15"/>
    <p:sldId id="270" r:id="rId16"/>
    <p:sldId id="271" r:id="rId17"/>
    <p:sldId id="274" r:id="rId18"/>
    <p:sldId id="275" r:id="rId19"/>
    <p:sldId id="278" r:id="rId20"/>
    <p:sldId id="276" r:id="rId21"/>
    <p:sldId id="279" r:id="rId22"/>
    <p:sldId id="262" r:id="rId23"/>
    <p:sldId id="264" r:id="rId24"/>
    <p:sldId id="303" r:id="rId25"/>
    <p:sldId id="30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B2050E-7A77-224E-049F-62F043EF3462}" v="431" dt="2022-09-23T01:48:57.138"/>
    <p1510:client id="{2FF4D043-A94F-8E10-B44A-9788EC521AA7}" v="4" dt="2022-09-26T17:47:49.426"/>
    <p1510:client id="{320DE934-1D39-D58B-D334-F3730B170B9F}" v="7" dt="2022-09-29T12:57:14.601"/>
    <p1510:client id="{450BDD4E-A59B-44B5-9533-5596781D0496}" v="172" dt="2022-09-21T02:50:47.022"/>
    <p1510:client id="{4F7FFD7D-015A-332F-360C-9E95FBB173BF}" v="896" dt="2022-09-22T03:21:49.777"/>
    <p1510:client id="{877D9BDC-AC5D-E699-1C6B-2247B6BB97BB}" v="601" dt="2022-09-23T03:49:12.165"/>
    <p1510:client id="{97E04EA7-B7AA-18AA-3B8A-1DDE87402604}" v="130" dt="2022-09-21T02:54:39.198"/>
    <p1510:client id="{ABA765FE-F70F-EA6B-5187-927BBACE6082}" v="26" dt="2022-10-06T02:53:19.007"/>
    <p1510:client id="{D5DCC204-BEEB-DC57-7D03-B29C9DB6A1B8}" v="70" dt="2022-09-24T02:52:02.4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70B4D-9CEF-466E-A918-A70FCA46F07B}" type="datetimeFigureOut">
              <a:t>07/09/2023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428B8-49BC-4D4E-AD3E-5CD08F22A0E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26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Firebase e Sybase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suportados</a:t>
            </a:r>
          </a:p>
        </p:txBody>
      </p:sp>
    </p:spTree>
    <p:extLst>
      <p:ext uri="{BB962C8B-B14F-4D97-AF65-F5344CB8AC3E}">
        <p14:creationId xmlns:p14="http://schemas.microsoft.com/office/powerpoint/2010/main" val="1296944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Firebase e Sybase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suportados</a:t>
            </a:r>
          </a:p>
        </p:txBody>
      </p:sp>
    </p:spTree>
    <p:extLst>
      <p:ext uri="{BB962C8B-B14F-4D97-AF65-F5344CB8AC3E}">
        <p14:creationId xmlns:p14="http://schemas.microsoft.com/office/powerpoint/2010/main" val="1837855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Firebase e Sybase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suportados</a:t>
            </a:r>
          </a:p>
        </p:txBody>
      </p:sp>
    </p:spTree>
    <p:extLst>
      <p:ext uri="{BB962C8B-B14F-4D97-AF65-F5344CB8AC3E}">
        <p14:creationId xmlns:p14="http://schemas.microsoft.com/office/powerpoint/2010/main" val="2526608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Firebase e Sybase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suportados</a:t>
            </a:r>
          </a:p>
        </p:txBody>
      </p:sp>
    </p:spTree>
    <p:extLst>
      <p:ext uri="{BB962C8B-B14F-4D97-AF65-F5344CB8AC3E}">
        <p14:creationId xmlns:p14="http://schemas.microsoft.com/office/powerpoint/2010/main" val="1179264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Firebase e Sybase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suportados</a:t>
            </a:r>
          </a:p>
        </p:txBody>
      </p:sp>
    </p:spTree>
    <p:extLst>
      <p:ext uri="{BB962C8B-B14F-4D97-AF65-F5344CB8AC3E}">
        <p14:creationId xmlns:p14="http://schemas.microsoft.com/office/powerpoint/2010/main" val="353961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Se o banco </a:t>
            </a:r>
            <a:r>
              <a:rPr lang="en-US" dirty="0" err="1">
                <a:cs typeface="Calibri"/>
              </a:rPr>
              <a:t>estiver</a:t>
            </a:r>
            <a:r>
              <a:rPr lang="en-US" dirty="0">
                <a:cs typeface="Calibri"/>
              </a:rPr>
              <a:t> mal </a:t>
            </a:r>
            <a:r>
              <a:rPr lang="en-US" dirty="0" err="1">
                <a:cs typeface="Calibri"/>
              </a:rPr>
              <a:t>modelado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vocẽ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sofrer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criar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seu</a:t>
            </a:r>
            <a:r>
              <a:rPr lang="en-US" dirty="0">
                <a:cs typeface="Calibri"/>
              </a:rPr>
              <a:t> ORM.</a:t>
            </a:r>
          </a:p>
          <a:p>
            <a:pPr>
              <a:buSzPts val="1100"/>
              <a:buFont typeface="Arial"/>
            </a:pPr>
            <a:r>
              <a:rPr lang="en-US" dirty="0" err="1">
                <a:cs typeface="Calibri"/>
              </a:rPr>
              <a:t>Difuldade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abstrair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consulta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complexa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dentro</a:t>
            </a:r>
            <a:r>
              <a:rPr lang="en-US" dirty="0">
                <a:cs typeface="Calibri"/>
              </a:rPr>
              <a:t> do ORM. As </a:t>
            </a:r>
            <a:r>
              <a:rPr lang="en-US" dirty="0" err="1">
                <a:cs typeface="Calibri"/>
              </a:rPr>
              <a:t>vezes</a:t>
            </a:r>
            <a:r>
              <a:rPr lang="en-US" dirty="0">
                <a:cs typeface="Calibri"/>
              </a:rPr>
              <a:t> é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fácil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fazer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diretamente</a:t>
            </a:r>
            <a:r>
              <a:rPr lang="en-US" dirty="0">
                <a:cs typeface="Calibri"/>
              </a:rPr>
              <a:t> com SQL.</a:t>
            </a:r>
          </a:p>
        </p:txBody>
      </p:sp>
    </p:spTree>
    <p:extLst>
      <p:ext uri="{BB962C8B-B14F-4D97-AF65-F5344CB8AC3E}">
        <p14:creationId xmlns:p14="http://schemas.microsoft.com/office/powerpoint/2010/main" val="2413337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Subquery versus um join com group by having. Subquery </a:t>
            </a:r>
            <a:r>
              <a:rPr lang="en-US" dirty="0" err="1">
                <a:cs typeface="Calibri"/>
              </a:rPr>
              <a:t>requer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muita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performance. Podemos usar o </a:t>
            </a:r>
            <a:r>
              <a:rPr lang="en-US" dirty="0" err="1">
                <a:cs typeface="Calibri"/>
              </a:rPr>
              <a:t>melhor</a:t>
            </a:r>
            <a:r>
              <a:rPr lang="en-US" dirty="0">
                <a:cs typeface="Calibri"/>
              </a:rPr>
              <a:t> dos </a:t>
            </a:r>
            <a:r>
              <a:rPr lang="en-US" dirty="0" err="1">
                <a:cs typeface="Calibri"/>
              </a:rPr>
              <a:t>dois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mundos</a:t>
            </a:r>
            <a:r>
              <a:rPr lang="en-US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1363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Mudar de banco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é trivial -&gt; </a:t>
            </a:r>
            <a:r>
              <a:rPr lang="en-US" dirty="0" err="1">
                <a:cs typeface="Calibri"/>
              </a:rPr>
              <a:t>podemos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problemas</a:t>
            </a:r>
            <a:r>
              <a:rPr lang="en-US" dirty="0">
                <a:cs typeface="Calibri"/>
              </a:rPr>
              <a:t> com </a:t>
            </a:r>
            <a:r>
              <a:rPr lang="en-US" dirty="0" err="1">
                <a:cs typeface="Calibri"/>
              </a:rPr>
              <a:t>tipos</a:t>
            </a:r>
            <a:r>
              <a:rPr lang="en-US" dirty="0">
                <a:cs typeface="Calibri"/>
              </a:rPr>
              <a:t> de dados, </a:t>
            </a:r>
            <a:r>
              <a:rPr lang="en-US" dirty="0" err="1">
                <a:cs typeface="Calibri"/>
              </a:rPr>
              <a:t>recursos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disponíveis</a:t>
            </a:r>
            <a:r>
              <a:rPr lang="en-US" dirty="0">
                <a:cs typeface="Calibri"/>
              </a:rPr>
              <a:t> entre outros.</a:t>
            </a:r>
          </a:p>
        </p:txBody>
      </p:sp>
    </p:spTree>
    <p:extLst>
      <p:ext uri="{BB962C8B-B14F-4D97-AF65-F5344CB8AC3E}">
        <p14:creationId xmlns:p14="http://schemas.microsoft.com/office/powerpoint/2010/main" val="3954769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Mudar de banco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é trivial -&gt; </a:t>
            </a:r>
            <a:r>
              <a:rPr lang="en-US" dirty="0" err="1">
                <a:cs typeface="Calibri"/>
              </a:rPr>
              <a:t>podemos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problemas</a:t>
            </a:r>
            <a:r>
              <a:rPr lang="en-US" dirty="0">
                <a:cs typeface="Calibri"/>
              </a:rPr>
              <a:t> com </a:t>
            </a:r>
            <a:r>
              <a:rPr lang="en-US" dirty="0" err="1">
                <a:cs typeface="Calibri"/>
              </a:rPr>
              <a:t>tipos</a:t>
            </a:r>
            <a:r>
              <a:rPr lang="en-US" dirty="0">
                <a:cs typeface="Calibri"/>
              </a:rPr>
              <a:t> de dados, </a:t>
            </a:r>
            <a:r>
              <a:rPr lang="en-US" dirty="0" err="1">
                <a:cs typeface="Calibri"/>
              </a:rPr>
              <a:t>recursos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disponíveis</a:t>
            </a:r>
            <a:r>
              <a:rPr lang="en-US" dirty="0">
                <a:cs typeface="Calibri"/>
              </a:rPr>
              <a:t> entre outros.</a:t>
            </a:r>
          </a:p>
        </p:txBody>
      </p:sp>
    </p:spTree>
    <p:extLst>
      <p:ext uri="{BB962C8B-B14F-4D97-AF65-F5344CB8AC3E}">
        <p14:creationId xmlns:p14="http://schemas.microsoft.com/office/powerpoint/2010/main" val="4026342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5060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5008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065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934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Firebase e Sybase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suportados</a:t>
            </a:r>
          </a:p>
        </p:txBody>
      </p:sp>
    </p:spTree>
    <p:extLst>
      <p:ext uri="{BB962C8B-B14F-4D97-AF65-F5344CB8AC3E}">
        <p14:creationId xmlns:p14="http://schemas.microsoft.com/office/powerpoint/2010/main" val="1141214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363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 err="1">
                <a:cs typeface="Calibri"/>
              </a:rPr>
              <a:t>Há</a:t>
            </a:r>
            <a:r>
              <a:rPr lang="en-US" dirty="0">
                <a:cs typeface="Calibri"/>
              </a:rPr>
              <a:t> outros </a:t>
            </a:r>
            <a:r>
              <a:rPr lang="en-US" dirty="0" err="1">
                <a:cs typeface="Calibri"/>
              </a:rPr>
              <a:t>dialetos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externos</a:t>
            </a:r>
          </a:p>
        </p:txBody>
      </p:sp>
    </p:spTree>
    <p:extLst>
      <p:ext uri="{BB962C8B-B14F-4D97-AF65-F5344CB8AC3E}">
        <p14:creationId xmlns:p14="http://schemas.microsoft.com/office/powerpoint/2010/main" val="751337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  <a:buFont typeface="Arial"/>
            </a:pPr>
            <a:r>
              <a:rPr lang="en-US" dirty="0">
                <a:cs typeface="Calibri"/>
              </a:rPr>
              <a:t>Firebase e Sybase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suportados</a:t>
            </a:r>
          </a:p>
        </p:txBody>
      </p:sp>
    </p:spTree>
    <p:extLst>
      <p:ext uri="{BB962C8B-B14F-4D97-AF65-F5344CB8AC3E}">
        <p14:creationId xmlns:p14="http://schemas.microsoft.com/office/powerpoint/2010/main" val="2081799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836567" y="159983"/>
            <a:ext cx="1135367" cy="4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hyperlink" Target="https://docs.sqlalchemy.org/en/14/orm/index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alchemy.org/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sqlalchemy.org/en/14/orm/tutorial.html" TargetMode="External"/><Relationship Id="rId5" Type="http://schemas.openxmlformats.org/officeDocument/2006/relationships/hyperlink" Target="https://docs.sqlalchemy.org/en/14/orm/quickstart.html" TargetMode="External"/><Relationship Id="rId4" Type="http://schemas.openxmlformats.org/officeDocument/2006/relationships/hyperlink" Target="https://docs.sqlalchemy.org/en/14/tutorial/index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qlalchemy.org/en/14/dialects/index.html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sqlalchemy.org/en/14/tutorial/data_select.html#tutorial-selecting-data" TargetMode="External"/><Relationship Id="rId5" Type="http://schemas.openxmlformats.org/officeDocument/2006/relationships/hyperlink" Target="https://docs.sqlalchemy.org/en/14/dialects/mysql.html" TargetMode="External"/><Relationship Id="rId4" Type="http://schemas.openxmlformats.org/officeDocument/2006/relationships/hyperlink" Target="https://docs.sqlalchemy.org/en/14/dialects/sqlite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qlalchemy.org/en/14/orm/index.html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sqlalchemy.org/en/14/core/tutorial.html" TargetMode="External"/><Relationship Id="rId5" Type="http://schemas.openxmlformats.org/officeDocument/2006/relationships/hyperlink" Target="https://docs.sqlalchemy.org/en/14/core/index.html" TargetMode="External"/><Relationship Id="rId4" Type="http://schemas.openxmlformats.org/officeDocument/2006/relationships/hyperlink" Target="https://docs.sqlalchemy.org/en/14/orm/quickstart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sqlalchemy.org/en/14/dialects/" TargetMode="Externa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754033" y="848733"/>
            <a:ext cx="10640823" cy="3629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6650" b="1" dirty="0" err="1">
                <a:solidFill>
                  <a:srgbClr val="EA4E60"/>
                </a:solidFill>
                <a:latin typeface="Century Gothic"/>
              </a:rPr>
              <a:t>Integrando</a:t>
            </a:r>
            <a:r>
              <a:rPr lang="en-US" sz="6650" b="1" dirty="0">
                <a:solidFill>
                  <a:srgbClr val="EA4E60"/>
                </a:solidFill>
                <a:latin typeface="Century Gothic"/>
              </a:rPr>
              <a:t> Python com BDs </a:t>
            </a:r>
            <a:r>
              <a:rPr lang="en-US" sz="6650" b="1" dirty="0" err="1">
                <a:solidFill>
                  <a:srgbClr val="EA4E60"/>
                </a:solidFill>
                <a:latin typeface="Century Gothic"/>
              </a:rPr>
              <a:t>relacional</a:t>
            </a:r>
            <a:r>
              <a:rPr lang="en-US" sz="6650" b="1" dirty="0">
                <a:solidFill>
                  <a:srgbClr val="EA4E60"/>
                </a:solidFill>
                <a:latin typeface="Century Gothic"/>
              </a:rPr>
              <a:t> e NoSQL</a:t>
            </a:r>
          </a:p>
          <a:p>
            <a:pPr>
              <a:lnSpc>
                <a:spcPct val="115000"/>
              </a:lnSpc>
              <a:buSzPts val="3200"/>
            </a:pPr>
            <a:r>
              <a:rPr lang="en-US" sz="3200" i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</a:t>
            </a:r>
            <a:r>
              <a:rPr lang="en-US" sz="32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Python Developer</a:t>
            </a:r>
            <a:endParaRPr lang="en-US" sz="3200" i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754033" y="4417533"/>
            <a:ext cx="9015600" cy="1904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Mascarenhas</a:t>
            </a:r>
          </a:p>
          <a:p>
            <a:pPr>
              <a:spcBef>
                <a:spcPts val="1333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>
              <a:ea typeface="Calibri"/>
            </a:endParaRPr>
          </a:p>
          <a:p>
            <a:pPr>
              <a:spcBef>
                <a:spcPts val="1333"/>
              </a:spcBef>
            </a:pP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>
              <a:ea typeface="Calibri"/>
            </a:endParaRPr>
          </a:p>
          <a:p>
            <a:pPr>
              <a:spcBef>
                <a:spcPts val="1333"/>
              </a:spcBef>
            </a:pPr>
            <a:r>
              <a:rPr lang="en-US" sz="1800" b="1">
                <a:solidFill>
                  <a:srgbClr val="040A24"/>
                </a:solidFill>
                <a:ea typeface="Calibri"/>
                <a:sym typeface="Calibri"/>
              </a:rPr>
              <a:t>@in/juliana-mascarenhas-ds/</a:t>
            </a:r>
            <a:endParaRPr sz="1600"/>
          </a:p>
        </p:txBody>
      </p:sp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8C281C26-13D2-8BEA-84C1-AD6376B53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193" y="3682040"/>
            <a:ext cx="1204823" cy="1204823"/>
          </a:xfrm>
          <a:prstGeom prst="rect">
            <a:avLst/>
          </a:prstGeom>
        </p:spPr>
      </p:pic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2372415E-101A-7B7E-BFB6-3EA0FC304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475" y="5582218"/>
            <a:ext cx="2225616" cy="1056319"/>
          </a:xfrm>
          <a:prstGeom prst="rect">
            <a:avLst/>
          </a:prstGeom>
        </p:spPr>
      </p:pic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3AFEB0EA-33FF-FAB0-6ED8-E2098E5F2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8438" y="4098985"/>
            <a:ext cx="1492370" cy="149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18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10658720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600" lvl="1" algn="just"/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Recursos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: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ORM e CORE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Suporte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dialetos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Manipulação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do BD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por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meio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Transações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Suporte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a Queries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complexas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via ORM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Config: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relações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relacionamentos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Sessões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eventos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…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SQLAlchemy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CB358D-120F-CD89-27C3-A56C18DBA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971" y="5656217"/>
            <a:ext cx="27432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99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10658720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600" lvl="1" algn="just"/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Extensões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: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I/O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assíncrono</a:t>
            </a:r>
            <a:endParaRPr lang="en-US" dirty="0" err="1">
              <a:solidFill>
                <a:srgbClr val="000000"/>
              </a:solidFill>
              <a:latin typeface="Arial"/>
              <a:cs typeface="Arial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Associação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com proxy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Indexação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APIs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especiais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…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SQLAlchemy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CB358D-120F-CD89-27C3-A56C18DBA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971" y="5656217"/>
            <a:ext cx="2743200" cy="109728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079F05A-13A6-A772-71E0-D73C1CD2B464}"/>
              </a:ext>
            </a:extLst>
          </p:cNvPr>
          <p:cNvSpPr/>
          <p:nvPr/>
        </p:nvSpPr>
        <p:spPr>
          <a:xfrm>
            <a:off x="4689894" y="5847271"/>
            <a:ext cx="3047997" cy="6182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  <a:hlinkClick r:id="rId4"/>
              </a:rPr>
              <a:t>Documentação</a:t>
            </a:r>
            <a:endParaRPr lang="en-US" dirty="0" err="1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2012C21-56EA-F307-A809-CA4EED5A5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3909" y="2780308"/>
            <a:ext cx="6236898" cy="247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56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94AF8EB0-6A6D-6C5E-9A6D-BAA8696BDD1C}"/>
              </a:ext>
            </a:extLst>
          </p:cNvPr>
          <p:cNvSpPr/>
          <p:nvPr/>
        </p:nvSpPr>
        <p:spPr>
          <a:xfrm>
            <a:off x="9389616" y="2474968"/>
            <a:ext cx="603848" cy="3076754"/>
          </a:xfrm>
          <a:prstGeom prst="up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3"/>
          <p:cNvSpPr txBox="1"/>
          <p:nvPr/>
        </p:nvSpPr>
        <p:spPr>
          <a:xfrm>
            <a:off x="754033" y="2476967"/>
            <a:ext cx="7193777" cy="178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ORM - Object Relational Mapping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Objeto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-&gt;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Modelo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Relacional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Mais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fácil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para o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programador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ORM 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12</a:t>
            </a:fld>
            <a:r>
              <a:rPr lang="en-US"/>
              <a:t>]</a:t>
            </a:r>
            <a:endParaRPr/>
          </a:p>
        </p:txBody>
      </p:sp>
      <p:pic>
        <p:nvPicPr>
          <p:cNvPr id="9" name="Graphic 9" descr="Database with solid fill">
            <a:extLst>
              <a:ext uri="{FF2B5EF4-FFF2-40B4-BE49-F238E27FC236}">
                <a16:creationId xmlns:a16="http://schemas.microsoft.com/office/drawing/2014/main" id="{A85D6384-55AE-E44B-0A78-A255BFE61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4875" y="355121"/>
            <a:ext cx="1906437" cy="1892060"/>
          </a:xfrm>
          <a:prstGeom prst="rect">
            <a:avLst/>
          </a:prstGeom>
        </p:spPr>
      </p:pic>
      <p:pic>
        <p:nvPicPr>
          <p:cNvPr id="10" name="Graphic 10" descr="Table with solid fill">
            <a:extLst>
              <a:ext uri="{FF2B5EF4-FFF2-40B4-BE49-F238E27FC236}">
                <a16:creationId xmlns:a16="http://schemas.microsoft.com/office/drawing/2014/main" id="{92F3F643-4604-ACE7-B4C2-41EB3C4C2C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2315" y="1087467"/>
            <a:ext cx="1489494" cy="15182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28FDB3-3EBC-99BA-A79E-BDFCA9044AA9}"/>
              </a:ext>
            </a:extLst>
          </p:cNvPr>
          <p:cNvSpPr txBox="1"/>
          <p:nvPr/>
        </p:nvSpPr>
        <p:spPr>
          <a:xfrm>
            <a:off x="8390626" y="3617345"/>
            <a:ext cx="284384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>
                <a:solidFill>
                  <a:srgbClr val="EA4E60"/>
                </a:solidFill>
                <a:latin typeface="Century Gothic"/>
              </a:rPr>
              <a:t>ORM </a:t>
            </a:r>
            <a:endParaRPr lang="en-US" sz="6000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F7E60EB3-540A-23C0-7290-C3646C6FA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6249" y="5669567"/>
            <a:ext cx="2743200" cy="109728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A521D0E-4A60-A7DA-07BA-D97360DDF4CA}"/>
              </a:ext>
            </a:extLst>
          </p:cNvPr>
          <p:cNvSpPr/>
          <p:nvPr/>
        </p:nvSpPr>
        <p:spPr>
          <a:xfrm>
            <a:off x="820588" y="4680908"/>
            <a:ext cx="2127848" cy="8051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cs typeface="Arial"/>
              </a:rPr>
              <a:t>CRUD</a:t>
            </a:r>
            <a:endParaRPr lang="en-US" sz="2800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0A888B0-E56B-22FA-72CA-CA358EB97A5B}"/>
              </a:ext>
            </a:extLst>
          </p:cNvPr>
          <p:cNvSpPr/>
          <p:nvPr/>
        </p:nvSpPr>
        <p:spPr>
          <a:xfrm>
            <a:off x="5421342" y="4537133"/>
            <a:ext cx="2127848" cy="8051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Arial"/>
              </a:rPr>
              <a:t>QUERY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FBCC52D-7ECD-BB0F-7934-64C6B7F380C6}"/>
              </a:ext>
            </a:extLst>
          </p:cNvPr>
          <p:cNvSpPr/>
          <p:nvPr/>
        </p:nvSpPr>
        <p:spPr>
          <a:xfrm>
            <a:off x="2833419" y="5787962"/>
            <a:ext cx="3047998" cy="8051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cs typeface="Arial"/>
              </a:rPr>
              <a:t>CONEXÃO</a:t>
            </a:r>
          </a:p>
        </p:txBody>
      </p:sp>
    </p:spTree>
    <p:extLst>
      <p:ext uri="{BB962C8B-B14F-4D97-AF65-F5344CB8AC3E}">
        <p14:creationId xmlns:p14="http://schemas.microsoft.com/office/powerpoint/2010/main" val="358620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94AF8EB0-6A6D-6C5E-9A6D-BAA8696BDD1C}"/>
              </a:ext>
            </a:extLst>
          </p:cNvPr>
          <p:cNvSpPr/>
          <p:nvPr/>
        </p:nvSpPr>
        <p:spPr>
          <a:xfrm>
            <a:off x="9389616" y="2474968"/>
            <a:ext cx="603848" cy="3076754"/>
          </a:xfrm>
          <a:prstGeom prst="up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3"/>
          <p:cNvSpPr txBox="1"/>
          <p:nvPr/>
        </p:nvSpPr>
        <p:spPr>
          <a:xfrm>
            <a:off x="754033" y="2735759"/>
            <a:ext cx="7193777" cy="263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600" lvl="1" algn="just"/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Vantagens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Menos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código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Melhor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manutanção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Utilização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conectores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Indicado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para CRUDs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ORM 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13</a:t>
            </a:fld>
            <a:r>
              <a:rPr lang="en-US"/>
              <a:t>]</a:t>
            </a:r>
            <a:endParaRPr/>
          </a:p>
        </p:txBody>
      </p:sp>
      <p:pic>
        <p:nvPicPr>
          <p:cNvPr id="9" name="Graphic 9" descr="Database with solid fill">
            <a:extLst>
              <a:ext uri="{FF2B5EF4-FFF2-40B4-BE49-F238E27FC236}">
                <a16:creationId xmlns:a16="http://schemas.microsoft.com/office/drawing/2014/main" id="{A85D6384-55AE-E44B-0A78-A255BFE61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4875" y="355121"/>
            <a:ext cx="1906437" cy="1892060"/>
          </a:xfrm>
          <a:prstGeom prst="rect">
            <a:avLst/>
          </a:prstGeom>
        </p:spPr>
      </p:pic>
      <p:pic>
        <p:nvPicPr>
          <p:cNvPr id="10" name="Graphic 10" descr="Table with solid fill">
            <a:extLst>
              <a:ext uri="{FF2B5EF4-FFF2-40B4-BE49-F238E27FC236}">
                <a16:creationId xmlns:a16="http://schemas.microsoft.com/office/drawing/2014/main" id="{92F3F643-4604-ACE7-B4C2-41EB3C4C2C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2315" y="1087467"/>
            <a:ext cx="1489494" cy="15182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28FDB3-3EBC-99BA-A79E-BDFCA9044AA9}"/>
              </a:ext>
            </a:extLst>
          </p:cNvPr>
          <p:cNvSpPr txBox="1"/>
          <p:nvPr/>
        </p:nvSpPr>
        <p:spPr>
          <a:xfrm>
            <a:off x="8390626" y="3617345"/>
            <a:ext cx="284384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>
                <a:solidFill>
                  <a:srgbClr val="EA4E60"/>
                </a:solidFill>
                <a:latin typeface="Century Gothic"/>
              </a:rPr>
              <a:t>ORM </a:t>
            </a:r>
            <a:endParaRPr lang="en-US" sz="6000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F7E60EB3-540A-23C0-7290-C3646C6FA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6249" y="5669567"/>
            <a:ext cx="2743200" cy="1097280"/>
          </a:xfrm>
          <a:prstGeom prst="rect">
            <a:avLst/>
          </a:prstGeom>
        </p:spPr>
      </p:pic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01307B1-950C-A81A-B169-270E19F968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9499" y="5383047"/>
            <a:ext cx="27432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72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Entidade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14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449747D-AD18-0309-D4B8-2E541F863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99" y="2321655"/>
            <a:ext cx="10866407" cy="39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22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94AF8EB0-6A6D-6C5E-9A6D-BAA8696BDD1C}"/>
              </a:ext>
            </a:extLst>
          </p:cNvPr>
          <p:cNvSpPr/>
          <p:nvPr/>
        </p:nvSpPr>
        <p:spPr>
          <a:xfrm>
            <a:off x="9389616" y="2474968"/>
            <a:ext cx="603848" cy="3076754"/>
          </a:xfrm>
          <a:prstGeom prst="up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3"/>
          <p:cNvSpPr txBox="1"/>
          <p:nvPr/>
        </p:nvSpPr>
        <p:spPr>
          <a:xfrm>
            <a:off x="754033" y="2476967"/>
            <a:ext cx="7682607" cy="3312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600" lvl="1" algn="just"/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Desvantagens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Complexidade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X ORM</a:t>
            </a:r>
            <a:endParaRPr lang="en-US" dirty="0"/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Dependência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do ORM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Depende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do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projeto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Retorno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das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consultas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sem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necessidade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programar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na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"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mão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"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ORM 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9" name="Graphic 9" descr="Database with solid fill">
            <a:extLst>
              <a:ext uri="{FF2B5EF4-FFF2-40B4-BE49-F238E27FC236}">
                <a16:creationId xmlns:a16="http://schemas.microsoft.com/office/drawing/2014/main" id="{A85D6384-55AE-E44B-0A78-A255BFE61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4875" y="355121"/>
            <a:ext cx="1906437" cy="1892060"/>
          </a:xfrm>
          <a:prstGeom prst="rect">
            <a:avLst/>
          </a:prstGeom>
        </p:spPr>
      </p:pic>
      <p:pic>
        <p:nvPicPr>
          <p:cNvPr id="10" name="Graphic 10" descr="Table with solid fill">
            <a:extLst>
              <a:ext uri="{FF2B5EF4-FFF2-40B4-BE49-F238E27FC236}">
                <a16:creationId xmlns:a16="http://schemas.microsoft.com/office/drawing/2014/main" id="{92F3F643-4604-ACE7-B4C2-41EB3C4C2C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2315" y="1087467"/>
            <a:ext cx="1489494" cy="15182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28FDB3-3EBC-99BA-A79E-BDFCA9044AA9}"/>
              </a:ext>
            </a:extLst>
          </p:cNvPr>
          <p:cNvSpPr txBox="1"/>
          <p:nvPr/>
        </p:nvSpPr>
        <p:spPr>
          <a:xfrm>
            <a:off x="8390626" y="3617345"/>
            <a:ext cx="284384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>
                <a:solidFill>
                  <a:srgbClr val="EA4E60"/>
                </a:solidFill>
                <a:latin typeface="Century Gothic"/>
              </a:rPr>
              <a:t>ORM </a:t>
            </a:r>
            <a:endParaRPr lang="en-US" sz="6000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F7E60EB3-540A-23C0-7290-C3646C6FA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6249" y="5669567"/>
            <a:ext cx="2743200" cy="1097280"/>
          </a:xfrm>
          <a:prstGeom prst="rect">
            <a:avLst/>
          </a:prstGeom>
        </p:spPr>
      </p:pic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AA2BA2D-F7B4-BE14-A51A-A17BBBCC5E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0216" y="5670594"/>
            <a:ext cx="2743200" cy="1097280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65DE7AB7-829D-4B05-C2F0-DB88EADD64B7}"/>
              </a:ext>
            </a:extLst>
          </p:cNvPr>
          <p:cNvSpPr/>
          <p:nvPr/>
        </p:nvSpPr>
        <p:spPr>
          <a:xfrm>
            <a:off x="4071668" y="1167356"/>
            <a:ext cx="3968149" cy="1308337"/>
          </a:xfrm>
          <a:prstGeom prst="wedgeRound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Se </a:t>
            </a:r>
            <a:r>
              <a:rPr lang="en-US" dirty="0" err="1">
                <a:cs typeface="Arial"/>
              </a:rPr>
              <a:t>pergunte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como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está</a:t>
            </a:r>
            <a:r>
              <a:rPr lang="en-US" dirty="0">
                <a:cs typeface="Arial"/>
              </a:rPr>
              <a:t> </a:t>
            </a:r>
          </a:p>
          <a:p>
            <a:pPr algn="ctr"/>
            <a:r>
              <a:rPr lang="en-US" dirty="0" err="1">
                <a:cs typeface="Arial"/>
              </a:rPr>
              <a:t>seu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modelo</a:t>
            </a:r>
            <a:r>
              <a:rPr lang="en-US" dirty="0">
                <a:cs typeface="Arial"/>
              </a:rPr>
              <a:t> de dados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9270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94AF8EB0-6A6D-6C5E-9A6D-BAA8696BDD1C}"/>
              </a:ext>
            </a:extLst>
          </p:cNvPr>
          <p:cNvSpPr/>
          <p:nvPr/>
        </p:nvSpPr>
        <p:spPr>
          <a:xfrm>
            <a:off x="9389616" y="2474968"/>
            <a:ext cx="603848" cy="3076754"/>
          </a:xfrm>
          <a:prstGeom prst="up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3"/>
          <p:cNvSpPr txBox="1"/>
          <p:nvPr/>
        </p:nvSpPr>
        <p:spPr>
          <a:xfrm>
            <a:off x="754033" y="2735759"/>
            <a:ext cx="7193777" cy="263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Perda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de performance</a:t>
            </a:r>
            <a:endParaRPr lang="en-US"/>
          </a:p>
          <a:p>
            <a:pPr marL="101600" lvl="1" algn="just"/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Deixa de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estudar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SQL 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perde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eficiência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na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construção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Número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instâncias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x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velocidade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ORM 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16</a:t>
            </a:fld>
            <a:r>
              <a:rPr lang="en-US"/>
              <a:t>]</a:t>
            </a:r>
            <a:endParaRPr/>
          </a:p>
        </p:txBody>
      </p:sp>
      <p:pic>
        <p:nvPicPr>
          <p:cNvPr id="9" name="Graphic 9" descr="Database with solid fill">
            <a:extLst>
              <a:ext uri="{FF2B5EF4-FFF2-40B4-BE49-F238E27FC236}">
                <a16:creationId xmlns:a16="http://schemas.microsoft.com/office/drawing/2014/main" id="{A85D6384-55AE-E44B-0A78-A255BFE61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4875" y="355121"/>
            <a:ext cx="1906437" cy="1892060"/>
          </a:xfrm>
          <a:prstGeom prst="rect">
            <a:avLst/>
          </a:prstGeom>
        </p:spPr>
      </p:pic>
      <p:pic>
        <p:nvPicPr>
          <p:cNvPr id="10" name="Graphic 10" descr="Table with solid fill">
            <a:extLst>
              <a:ext uri="{FF2B5EF4-FFF2-40B4-BE49-F238E27FC236}">
                <a16:creationId xmlns:a16="http://schemas.microsoft.com/office/drawing/2014/main" id="{92F3F643-4604-ACE7-B4C2-41EB3C4C2C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2315" y="1087467"/>
            <a:ext cx="1489494" cy="15182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28FDB3-3EBC-99BA-A79E-BDFCA9044AA9}"/>
              </a:ext>
            </a:extLst>
          </p:cNvPr>
          <p:cNvSpPr txBox="1"/>
          <p:nvPr/>
        </p:nvSpPr>
        <p:spPr>
          <a:xfrm>
            <a:off x="8390626" y="3617345"/>
            <a:ext cx="284384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>
                <a:solidFill>
                  <a:srgbClr val="EA4E60"/>
                </a:solidFill>
                <a:latin typeface="Century Gothic"/>
              </a:rPr>
              <a:t>ORM </a:t>
            </a:r>
            <a:endParaRPr lang="en-US" sz="6000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F7E60EB3-540A-23C0-7290-C3646C6FA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6249" y="5669567"/>
            <a:ext cx="2743200" cy="1097280"/>
          </a:xfrm>
          <a:prstGeom prst="rect">
            <a:avLst/>
          </a:prstGeom>
        </p:spPr>
      </p:pic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AA2BA2D-F7B4-BE14-A51A-A17BBBCC5E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8782" y="926066"/>
            <a:ext cx="2743200" cy="1097280"/>
          </a:xfrm>
          <a:prstGeom prst="rect">
            <a:avLst/>
          </a:prstGeom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FB535E64-4E89-7609-6BA4-E3941D109638}"/>
              </a:ext>
            </a:extLst>
          </p:cNvPr>
          <p:cNvSpPr/>
          <p:nvPr/>
        </p:nvSpPr>
        <p:spPr>
          <a:xfrm>
            <a:off x="5509404" y="1914979"/>
            <a:ext cx="3177395" cy="1107055"/>
          </a:xfrm>
          <a:prstGeom prst="wedgeRound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Nem sempre </a:t>
            </a:r>
            <a:r>
              <a:rPr lang="en-US" dirty="0" err="1">
                <a:cs typeface="Arial"/>
              </a:rPr>
              <a:t>será</a:t>
            </a:r>
            <a:r>
              <a:rPr lang="en-US" dirty="0">
                <a:cs typeface="Arial"/>
              </a:rPr>
              <a:t> a query </a:t>
            </a:r>
            <a:r>
              <a:rPr lang="en-US" dirty="0" err="1">
                <a:cs typeface="Arial"/>
              </a:rPr>
              <a:t>mais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otimizada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32249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94AF8EB0-6A6D-6C5E-9A6D-BAA8696BDD1C}"/>
              </a:ext>
            </a:extLst>
          </p:cNvPr>
          <p:cNvSpPr/>
          <p:nvPr/>
        </p:nvSpPr>
        <p:spPr>
          <a:xfrm>
            <a:off x="9389616" y="2474968"/>
            <a:ext cx="603848" cy="3076754"/>
          </a:xfrm>
          <a:prstGeom prst="up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3"/>
          <p:cNvSpPr txBox="1"/>
          <p:nvPr/>
        </p:nvSpPr>
        <p:spPr>
          <a:xfrm>
            <a:off x="754033" y="2735759"/>
            <a:ext cx="7193777" cy="2637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600" lvl="1" algn="just"/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Por que usar?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Troca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de SGBD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mais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 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facilitada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Modelo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MVC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Diminuição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do DRY</a:t>
            </a:r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Evita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problemas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segurança</a:t>
            </a:r>
            <a:endParaRPr lang="en-US" sz="320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ORM 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17</a:t>
            </a:fld>
            <a:r>
              <a:rPr lang="en-US"/>
              <a:t>]</a:t>
            </a:r>
            <a:endParaRPr/>
          </a:p>
        </p:txBody>
      </p:sp>
      <p:pic>
        <p:nvPicPr>
          <p:cNvPr id="9" name="Graphic 9" descr="Database with solid fill">
            <a:extLst>
              <a:ext uri="{FF2B5EF4-FFF2-40B4-BE49-F238E27FC236}">
                <a16:creationId xmlns:a16="http://schemas.microsoft.com/office/drawing/2014/main" id="{A85D6384-55AE-E44B-0A78-A255BFE61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4875" y="355121"/>
            <a:ext cx="1906437" cy="1892060"/>
          </a:xfrm>
          <a:prstGeom prst="rect">
            <a:avLst/>
          </a:prstGeom>
        </p:spPr>
      </p:pic>
      <p:pic>
        <p:nvPicPr>
          <p:cNvPr id="10" name="Graphic 10" descr="Table with solid fill">
            <a:extLst>
              <a:ext uri="{FF2B5EF4-FFF2-40B4-BE49-F238E27FC236}">
                <a16:creationId xmlns:a16="http://schemas.microsoft.com/office/drawing/2014/main" id="{92F3F643-4604-ACE7-B4C2-41EB3C4C2C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92315" y="1087467"/>
            <a:ext cx="1489494" cy="15182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28FDB3-3EBC-99BA-A79E-BDFCA9044AA9}"/>
              </a:ext>
            </a:extLst>
          </p:cNvPr>
          <p:cNvSpPr txBox="1"/>
          <p:nvPr/>
        </p:nvSpPr>
        <p:spPr>
          <a:xfrm>
            <a:off x="8390626" y="3617345"/>
            <a:ext cx="284384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>
                <a:solidFill>
                  <a:srgbClr val="EA4E60"/>
                </a:solidFill>
                <a:latin typeface="Century Gothic"/>
              </a:rPr>
              <a:t>ORM </a:t>
            </a:r>
            <a:endParaRPr lang="en-US" sz="6000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F7E60EB3-540A-23C0-7290-C3646C6FA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6249" y="5669567"/>
            <a:ext cx="2743200" cy="1097280"/>
          </a:xfrm>
          <a:prstGeom prst="rect">
            <a:avLst/>
          </a:prstGeom>
        </p:spPr>
      </p:pic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01307B1-950C-A81A-B169-270E19F968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0216" y="5670594"/>
            <a:ext cx="27432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1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4FD50150-85ED-1247-2A5C-C86784326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307" y="853057"/>
            <a:ext cx="4986067" cy="2319546"/>
          </a:xfrm>
          <a:prstGeom prst="rect">
            <a:avLst/>
          </a:prstGeom>
        </p:spPr>
      </p:pic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94AF8EB0-6A6D-6C5E-9A6D-BAA8696BDD1C}"/>
              </a:ext>
            </a:extLst>
          </p:cNvPr>
          <p:cNvSpPr/>
          <p:nvPr/>
        </p:nvSpPr>
        <p:spPr>
          <a:xfrm>
            <a:off x="9389616" y="2474968"/>
            <a:ext cx="603848" cy="3076754"/>
          </a:xfrm>
          <a:prstGeom prst="upDownArrow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3"/>
          <p:cNvSpPr txBox="1"/>
          <p:nvPr/>
        </p:nvSpPr>
        <p:spPr>
          <a:xfrm>
            <a:off x="912184" y="3684665"/>
            <a:ext cx="5928570" cy="220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800" lvl="1" indent="-457200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Melhor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dos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dois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mundos</a:t>
            </a:r>
            <a:endParaRPr lang="en-US"/>
          </a:p>
          <a:p>
            <a:pPr marL="558800" lvl="1" indent="-457200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Qual 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melhor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ferramenta para o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seu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problema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ORM &amp; SQL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18</a:t>
            </a:fld>
            <a:r>
              <a:rPr lang="en-US"/>
              <a:t>]</a:t>
            </a: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8FDB3-3EBC-99BA-A79E-BDFCA9044AA9}"/>
              </a:ext>
            </a:extLst>
          </p:cNvPr>
          <p:cNvSpPr txBox="1"/>
          <p:nvPr/>
        </p:nvSpPr>
        <p:spPr>
          <a:xfrm>
            <a:off x="8390626" y="3617345"/>
            <a:ext cx="284384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>
                <a:solidFill>
                  <a:srgbClr val="EA4E60"/>
                </a:solidFill>
                <a:latin typeface="Century Gothic"/>
              </a:rPr>
              <a:t>ORM </a:t>
            </a:r>
            <a:endParaRPr lang="en-US" sz="6000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F7E60EB3-540A-23C0-7290-C3646C6FA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6249" y="5669567"/>
            <a:ext cx="2743200" cy="109728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AF3B860-C0FE-CC82-B350-7943181B819E}"/>
              </a:ext>
            </a:extLst>
          </p:cNvPr>
          <p:cNvSpPr/>
          <p:nvPr/>
        </p:nvSpPr>
        <p:spPr>
          <a:xfrm>
            <a:off x="1857554" y="2353574"/>
            <a:ext cx="3421810" cy="66135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cs typeface="Arial"/>
              </a:rPr>
              <a:t>Uso</a:t>
            </a:r>
            <a:r>
              <a:rPr lang="en-US" sz="2400" dirty="0">
                <a:cs typeface="Arial"/>
              </a:rPr>
              <a:t> de views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3192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>
              <a:buSzPts val="1600"/>
            </a:pPr>
            <a:r>
              <a:rPr lang="en-US" sz="32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>
              <a:spcBef>
                <a:spcPts val="1333"/>
              </a:spcBef>
              <a:buSzPts val="1600"/>
            </a:pPr>
            <a:r>
              <a:rPr lang="en-US" sz="320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3200"/>
            </a:pPr>
            <a:r>
              <a:rPr lang="en-US" sz="7333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7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7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19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74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9ffa863cd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268" name="Imagem 268" descr="Menina de cabelo longo sorrindo&#10;&#10;Descrição gerada automaticamente">
            <a:extLst>
              <a:ext uri="{FF2B5EF4-FFF2-40B4-BE49-F238E27FC236}">
                <a16:creationId xmlns:a16="http://schemas.microsoft.com/office/drawing/2014/main" id="{FB1DD8DC-4D54-4400-A8C0-76C9EDA71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92" y="910089"/>
            <a:ext cx="3556957" cy="3571335"/>
          </a:xfrm>
          <a:prstGeom prst="rect">
            <a:avLst/>
          </a:prstGeom>
        </p:spPr>
      </p:pic>
      <p:sp>
        <p:nvSpPr>
          <p:cNvPr id="270" name="Google Shape;168;p3">
            <a:extLst>
              <a:ext uri="{FF2B5EF4-FFF2-40B4-BE49-F238E27FC236}">
                <a16:creationId xmlns:a16="http://schemas.microsoft.com/office/drawing/2014/main" id="{F33F3CEA-CEC1-4E97-A5B8-AEC9F054FAAA}"/>
              </a:ext>
            </a:extLst>
          </p:cNvPr>
          <p:cNvSpPr txBox="1"/>
          <p:nvPr/>
        </p:nvSpPr>
        <p:spPr>
          <a:xfrm>
            <a:off x="5067241" y="1714969"/>
            <a:ext cx="6404748" cy="426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597" lvl="1" algn="just">
              <a:buSzPts val="1600"/>
            </a:pPr>
            <a:r>
              <a:rPr lang="en-US" sz="3733" b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Mascarenhas</a:t>
            </a:r>
            <a:endParaRPr lang="en-US" sz="3733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algn="just">
              <a:buSzPts val="1600"/>
            </a:pPr>
            <a:r>
              <a:rPr lang="en-US" sz="2667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Tech Education Specialist</a:t>
            </a:r>
          </a:p>
          <a:p>
            <a:pPr marL="101597" lvl="1" algn="just">
              <a:buSzPts val="1600"/>
            </a:pPr>
            <a:r>
              <a:rPr lang="en-US" sz="2667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@SimplificandoRedes</a:t>
            </a:r>
          </a:p>
          <a:p>
            <a:pPr marL="101597" lvl="1" algn="just">
              <a:buSzPts val="1600"/>
            </a:pPr>
            <a:r>
              <a:rPr lang="en-US" sz="2667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@SimplificandoProgramação</a:t>
            </a:r>
          </a:p>
          <a:p>
            <a:pPr marL="101597" lvl="1" algn="just">
              <a:buSzPts val="1600"/>
            </a:pPr>
            <a:endParaRPr lang="en-US" sz="2667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algn="just">
              <a:buSzPts val="1600"/>
            </a:pPr>
            <a:r>
              <a:rPr lang="en-US" sz="2667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Cientista</a:t>
            </a:r>
            <a:r>
              <a:rPr lang="en-US" sz="2667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dados</a:t>
            </a:r>
            <a:endParaRPr lang="en-US" sz="2667"/>
          </a:p>
          <a:p>
            <a:pPr marL="101597" lvl="1" algn="just">
              <a:buSzPts val="1600"/>
            </a:pPr>
            <a:r>
              <a:rPr lang="en-US" sz="2667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Desenvolvedora</a:t>
            </a:r>
            <a:r>
              <a:rPr lang="en-US" sz="2667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Java/Python</a:t>
            </a:r>
          </a:p>
          <a:p>
            <a:pPr marL="101597" lvl="1" algn="just">
              <a:buSzPts val="1600"/>
            </a:pPr>
            <a:r>
              <a:rPr lang="en-US" sz="2667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Me </a:t>
            </a:r>
            <a:r>
              <a:rPr lang="en-US" sz="2667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Modelagem</a:t>
            </a:r>
            <a:r>
              <a:rPr lang="en-US" sz="2667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Computacional - LNCC</a:t>
            </a:r>
          </a:p>
        </p:txBody>
      </p:sp>
      <p:grpSp>
        <p:nvGrpSpPr>
          <p:cNvPr id="273" name="Agrupar 272">
            <a:extLst>
              <a:ext uri="{FF2B5EF4-FFF2-40B4-BE49-F238E27FC236}">
                <a16:creationId xmlns:a16="http://schemas.microsoft.com/office/drawing/2014/main" id="{711281BD-BAA1-44B9-AF6B-6AB5D3FFA3DE}"/>
              </a:ext>
            </a:extLst>
          </p:cNvPr>
          <p:cNvGrpSpPr/>
          <p:nvPr/>
        </p:nvGrpSpPr>
        <p:grpSpPr>
          <a:xfrm>
            <a:off x="874143" y="4605070"/>
            <a:ext cx="3202485" cy="940280"/>
            <a:chOff x="655607" y="2990131"/>
            <a:chExt cx="2401864" cy="705210"/>
          </a:xfrm>
        </p:grpSpPr>
        <p:sp>
          <p:nvSpPr>
            <p:cNvPr id="271" name="CaixaDeTexto 270">
              <a:extLst>
                <a:ext uri="{FF2B5EF4-FFF2-40B4-BE49-F238E27FC236}">
                  <a16:creationId xmlns:a16="http://schemas.microsoft.com/office/drawing/2014/main" id="{5B8D6F7C-F774-4571-BDBD-71535D984EBB}"/>
                </a:ext>
              </a:extLst>
            </p:cNvPr>
            <p:cNvSpPr txBox="1"/>
            <p:nvPr/>
          </p:nvSpPr>
          <p:spPr>
            <a:xfrm>
              <a:off x="1475117" y="3173442"/>
              <a:ext cx="1582354" cy="5078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https://github.com/julianazanelatto</a:t>
              </a:r>
            </a:p>
          </p:txBody>
        </p:sp>
        <p:pic>
          <p:nvPicPr>
            <p:cNvPr id="272" name="Imagem 272">
              <a:extLst>
                <a:ext uri="{FF2B5EF4-FFF2-40B4-BE49-F238E27FC236}">
                  <a16:creationId xmlns:a16="http://schemas.microsoft.com/office/drawing/2014/main" id="{12A9920E-8E10-4253-B8F3-1A7289534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07" y="2990131"/>
              <a:ext cx="705210" cy="7052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4615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754033" y="2295533"/>
            <a:ext cx="10689200" cy="4051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2400"/>
              </a:spcBef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Python e SQLite</a:t>
            </a: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  <a:hlinkClick r:id="rId3"/>
              </a:rPr>
              <a:t>https://www.sqlalchemy.org/</a:t>
            </a:r>
            <a:endParaRPr lang="en-US" sz="2400">
              <a:solidFill>
                <a:schemeClr val="dk1"/>
              </a:solidFill>
              <a:latin typeface="Calibri"/>
              <a:cs typeface="Arial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  <a:hlinkClick r:id="rId4"/>
              </a:rPr>
              <a:t>https://docs.sqlalchemy.org/en/14/tutorial/index.html</a:t>
            </a:r>
            <a:endParaRPr lang="en-US" sz="2400">
              <a:solidFill>
                <a:schemeClr val="dk1"/>
              </a:solidFill>
              <a:latin typeface="Calibri"/>
              <a:ea typeface="+mn-lt"/>
              <a:cs typeface="+mn-lt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  <a:hlinkClick r:id="rId5"/>
              </a:rPr>
              <a:t>https://docs.sqlalchemy.org/en/14/orm/quickstart.html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marL="456565" indent="-456565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  <a:hlinkClick r:id="rId6"/>
              </a:rPr>
              <a:t>https://docs.sqlalchemy.org/en/14/orm/tutorial.html</a:t>
            </a:r>
            <a:endParaRPr lang="en-US" sz="2400">
              <a:latin typeface="Calibri"/>
              <a:ea typeface="+mn-lt"/>
              <a:cs typeface="+mn-lt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3617" y="4789577"/>
            <a:ext cx="1734391" cy="206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34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754033" y="2145855"/>
            <a:ext cx="10689200" cy="4200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 err="1">
                <a:latin typeface="Calibri"/>
                <a:ea typeface="+mn-lt"/>
                <a:cs typeface="+mn-lt"/>
              </a:rPr>
              <a:t>Dialetos</a:t>
            </a:r>
            <a:endParaRPr lang="en-US" sz="2400">
              <a:latin typeface="Calibri"/>
              <a:cs typeface="Arial"/>
            </a:endParaRPr>
          </a:p>
          <a:p>
            <a:endParaRPr lang="en-US" sz="2400" dirty="0">
              <a:latin typeface="Calibri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  <a:hlinkClick r:id="rId3"/>
              </a:rPr>
              <a:t>https://docs.sqlalchemy.org/en/14/dialects/index.html</a:t>
            </a:r>
            <a:endParaRPr lang="en-US" sz="2400" dirty="0">
              <a:latin typeface="Calibri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Calibri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</a:rPr>
              <a:t>SQLite - </a:t>
            </a:r>
            <a:r>
              <a:rPr lang="en-US" sz="2400" dirty="0">
                <a:latin typeface="Calibri"/>
                <a:ea typeface="+mn-lt"/>
                <a:cs typeface="+mn-lt"/>
                <a:hlinkClick r:id="rId4"/>
              </a:rPr>
              <a:t>https://docs.sqlalchemy.org/en/14/dialects/sqlite.html</a:t>
            </a:r>
            <a:endParaRPr lang="en-US" sz="2400">
              <a:latin typeface="Calibri"/>
              <a:ea typeface="+mn-lt"/>
              <a:cs typeface="+mn-lt"/>
              <a:hlinkClick r:id="" action="ppaction://noaction"/>
            </a:endParaRPr>
          </a:p>
          <a:p>
            <a:pPr marL="342900" indent="-342900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</a:rPr>
              <a:t>MySQL - </a:t>
            </a:r>
            <a:r>
              <a:rPr lang="en-US" sz="2400" dirty="0">
                <a:latin typeface="Calibri"/>
                <a:ea typeface="+mn-lt"/>
                <a:cs typeface="+mn-lt"/>
                <a:hlinkClick r:id="rId5"/>
              </a:rPr>
              <a:t>https://docs.sqlalchemy.org/en/14/dialects/mysql.html</a:t>
            </a:r>
            <a:endParaRPr lang="en-US" sz="2400">
              <a:latin typeface="Calibri"/>
              <a:ea typeface="+mn-lt"/>
              <a:cs typeface="+mn-lt"/>
            </a:endParaRPr>
          </a:p>
          <a:p>
            <a:endParaRPr lang="en-US" sz="2400" dirty="0">
              <a:latin typeface="Calibri"/>
              <a:ea typeface="+mn-lt"/>
              <a:cs typeface="+mn-lt"/>
            </a:endParaRPr>
          </a:p>
          <a:p>
            <a:r>
              <a:rPr lang="en-US" sz="2400" dirty="0">
                <a:latin typeface="Calibri"/>
                <a:ea typeface="+mn-lt"/>
                <a:cs typeface="+mn-lt"/>
              </a:rPr>
              <a:t>Subqueries e </a:t>
            </a:r>
            <a:r>
              <a:rPr lang="en-US" sz="2400" dirty="0" err="1">
                <a:latin typeface="Calibri"/>
                <a:ea typeface="+mn-lt"/>
                <a:cs typeface="+mn-lt"/>
              </a:rPr>
              <a:t>demais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dirty="0" err="1">
                <a:latin typeface="Calibri"/>
                <a:ea typeface="+mn-lt"/>
                <a:cs typeface="+mn-lt"/>
              </a:rPr>
              <a:t>recursos</a:t>
            </a:r>
            <a:r>
              <a:rPr lang="en-US" sz="2400" dirty="0">
                <a:latin typeface="Calibri"/>
                <a:ea typeface="+mn-lt"/>
                <a:cs typeface="+mn-lt"/>
              </a:rPr>
              <a:t> </a:t>
            </a:r>
            <a:endParaRPr lang="en-US" sz="2400">
              <a:latin typeface="Calibri"/>
              <a:cs typeface="Arial"/>
            </a:endParaRPr>
          </a:p>
          <a:p>
            <a:pPr marL="342900" indent="-342900">
              <a:spcBef>
                <a:spcPts val="2400"/>
              </a:spcBef>
              <a:buFont typeface="Arial"/>
              <a:buChar char="•"/>
            </a:pPr>
            <a:r>
              <a:rPr lang="en-US" sz="2400" dirty="0">
                <a:latin typeface="Calibri"/>
                <a:ea typeface="+mn-lt"/>
                <a:cs typeface="+mn-lt"/>
                <a:hlinkClick r:id="rId6"/>
              </a:rPr>
              <a:t>https://docs.sqlalchemy.org/en/14/tutorial/data_select.html#tutorial-selecting-data</a:t>
            </a:r>
            <a:endParaRPr lang="en-US" sz="2400">
              <a:latin typeface="Calibri"/>
              <a:ea typeface="+mn-lt"/>
              <a:cs typeface="+mn-lt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21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3617" y="4789577"/>
            <a:ext cx="1734391" cy="206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65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754033" y="1941748"/>
            <a:ext cx="10689200" cy="4405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 err="1">
                <a:ea typeface="+mn-lt"/>
                <a:cs typeface="+mn-lt"/>
              </a:rPr>
              <a:t>Modelo</a:t>
            </a:r>
            <a:r>
              <a:rPr lang="en-US" sz="2400" dirty="0">
                <a:ea typeface="+mn-lt"/>
                <a:cs typeface="+mn-lt"/>
              </a:rPr>
              <a:t> ORM</a:t>
            </a:r>
            <a:endParaRPr lang="en-US" dirty="0">
              <a:cs typeface="Arial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3"/>
              </a:rPr>
              <a:t>https://docs.sqlalchemy.org/en/14/orm/index.html</a:t>
            </a:r>
            <a:endParaRPr lang="en-US">
              <a:ea typeface="+mn-lt"/>
              <a:cs typeface="+mn-lt"/>
              <a:hlinkClick r:id="rId3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4"/>
              </a:rPr>
              <a:t>https://docs.sqlalchemy.org/en/14/orm/quickstart.html</a:t>
            </a: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r>
              <a:rPr lang="en-US" sz="2400" dirty="0" err="1">
                <a:ea typeface="+mn-lt"/>
                <a:cs typeface="+mn-lt"/>
              </a:rPr>
              <a:t>Modelo</a:t>
            </a:r>
            <a:r>
              <a:rPr lang="en-US" sz="2400" dirty="0">
                <a:ea typeface="+mn-lt"/>
                <a:cs typeface="+mn-lt"/>
              </a:rPr>
              <a:t> Core</a:t>
            </a:r>
            <a:endParaRPr lang="en-US" dirty="0">
              <a:cs typeface="Arial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5"/>
              </a:rPr>
              <a:t>https://docs.sqlalchemy.org/en/14/core/index.html</a:t>
            </a:r>
            <a:endParaRPr lang="en-US">
              <a:ea typeface="+mn-lt"/>
              <a:cs typeface="+mn-lt"/>
              <a:hlinkClick r:id="rId5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6"/>
              </a:rPr>
              <a:t>https://docs.sqlalchemy.org/en/14/core/tutorial.html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22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3617" y="4789577"/>
            <a:ext cx="1734391" cy="206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3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10658720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0965" lvl="1" algn="just"/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Trabalhar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 com a principal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biblioteca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ORM de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integração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SGBDs com Python –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SQLAlchemy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.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Além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disso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não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podemos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deixar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fora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bancos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dados NoSQL. Sendo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assim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,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utilizaremos</a:t>
            </a:r>
            <a:r>
              <a:rPr lang="en-US" sz="320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Pymongo.</a:t>
            </a:r>
            <a:endParaRPr lang="en-US"/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33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5333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2215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754033" y="4606984"/>
            <a:ext cx="9880400" cy="10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2400"/>
            </a:pP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32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32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32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32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754033" y="2390911"/>
            <a:ext cx="9880400" cy="21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Integrando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Python com SQLite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usando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SQLAlchemy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30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754033" y="4606984"/>
            <a:ext cx="9880400" cy="10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2400"/>
            </a:pP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32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32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32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754033" y="2390911"/>
            <a:ext cx="9880400" cy="214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Conhecendo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a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Biblioteca</a:t>
            </a:r>
            <a:r>
              <a:rPr lang="en-US" sz="53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SQLAlchemy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5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45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10658720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Framework – open source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Licença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MIT – 2019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Mapeamento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Objeto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Relacional</a:t>
            </a:r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SQLAlchemy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CB358D-120F-CD89-27C3-A56C18DBA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971" y="5656217"/>
            <a:ext cx="2743200" cy="1097280"/>
          </a:xfrm>
          <a:prstGeom prst="rect">
            <a:avLst/>
          </a:prstGeom>
        </p:spPr>
      </p:pic>
      <p:pic>
        <p:nvPicPr>
          <p:cNvPr id="3" name="Picture 3" descr="Logo&#10;&#10;Description automatically generated">
            <a:extLst>
              <a:ext uri="{FF2B5EF4-FFF2-40B4-BE49-F238E27FC236}">
                <a16:creationId xmlns:a16="http://schemas.microsoft.com/office/drawing/2014/main" id="{34B2715F-516E-99CC-5908-912E1D47C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15" y="5455649"/>
            <a:ext cx="2743200" cy="818061"/>
          </a:xfrm>
          <a:prstGeom prst="rect">
            <a:avLst/>
          </a:prstGeom>
        </p:spPr>
      </p:pic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FBFBB61B-7292-9105-543C-FFF19D61C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3437" y="1698171"/>
            <a:ext cx="2743200" cy="1828800"/>
          </a:xfrm>
          <a:prstGeom prst="rect">
            <a:avLst/>
          </a:prstGeom>
        </p:spPr>
      </p:pic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4B11B348-3177-A571-EC1B-AC180087BB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9114" y="450637"/>
            <a:ext cx="2743200" cy="1411941"/>
          </a:xfrm>
          <a:prstGeom prst="rect">
            <a:avLst/>
          </a:prstGeom>
        </p:spPr>
      </p:pic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94856752-716C-5D76-811E-5FCF69485A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7829" y="5214312"/>
            <a:ext cx="2743200" cy="1300734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F2FD82FE-3434-7B48-9BB5-0F9FDCE358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1651" y="2000416"/>
            <a:ext cx="2743200" cy="1006599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BBBDA75D-2C9E-EF0B-ABFF-851B064975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6471" y="3526972"/>
            <a:ext cx="1872343" cy="184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4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SQLAlchemy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CB358D-120F-CD89-27C3-A56C18DBA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293" y="1165859"/>
            <a:ext cx="2743200" cy="1097280"/>
          </a:xfrm>
          <a:prstGeom prst="rect">
            <a:avLst/>
          </a:prstGeom>
        </p:spPr>
      </p:pic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A7FFCB48-5BBE-7F4C-8E2E-A540E42EB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2829" y="2123162"/>
            <a:ext cx="6580414" cy="383632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AC4465-1388-1399-4688-A6998FF0857F}"/>
              </a:ext>
            </a:extLst>
          </p:cNvPr>
          <p:cNvSpPr/>
          <p:nvPr/>
        </p:nvSpPr>
        <p:spPr>
          <a:xfrm>
            <a:off x="481693" y="6115049"/>
            <a:ext cx="2367642" cy="44903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  <a:hlinkClick r:id="rId5"/>
              </a:rPr>
              <a:t>Documentação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09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5857994" y="2476967"/>
            <a:ext cx="5540382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Dialetos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externos</a:t>
            </a:r>
          </a:p>
          <a:p>
            <a:pPr marL="101600" lvl="1" algn="just"/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101600" lvl="1" algn="just"/>
            <a:endParaRPr lang="en-US" sz="32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5857995" y="848733"/>
            <a:ext cx="5542107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SQLAlchemy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CB358D-120F-CD89-27C3-A56C18DBA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329" y="4132217"/>
            <a:ext cx="2743200" cy="1097280"/>
          </a:xfrm>
          <a:prstGeom prst="rect">
            <a:avLst/>
          </a:prstGeom>
        </p:spPr>
      </p:pic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8490083C-62FE-76A4-9F66-3F6B9A93A4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0" b="2434"/>
          <a:stretch/>
        </p:blipFill>
        <p:spPr>
          <a:xfrm>
            <a:off x="310551" y="266816"/>
            <a:ext cx="5316756" cy="633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6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754033" y="2476967"/>
            <a:ext cx="10658720" cy="32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Vastamento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utilizado</a:t>
            </a:r>
            <a:endParaRPr lang="en-US" dirty="0" err="1"/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Framework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completo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Flexibilização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do SQL</a:t>
            </a:r>
          </a:p>
          <a:p>
            <a:pPr marL="558165" lvl="1" indent="-456565" algn="just">
              <a:buFont typeface="Arial"/>
              <a:buChar char="•"/>
            </a:pP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Segurança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nas</a:t>
            </a:r>
            <a:r>
              <a:rPr lang="en-US" sz="3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3200" dirty="0" err="1">
                <a:solidFill>
                  <a:srgbClr val="040A24"/>
                </a:solidFill>
                <a:latin typeface="Calibri"/>
                <a:cs typeface="Calibri"/>
              </a:rPr>
              <a:t>instruções</a:t>
            </a:r>
          </a:p>
        </p:txBody>
      </p:sp>
      <p:sp>
        <p:nvSpPr>
          <p:cNvPr id="80" name="Google Shape;80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3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SQLAlchemy</a:t>
            </a:r>
            <a:endParaRPr lang="en-US" sz="5333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9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2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CB358D-120F-CD89-27C3-A56C18DBA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971" y="5656217"/>
            <a:ext cx="2743200" cy="1097280"/>
          </a:xfrm>
          <a:prstGeom prst="rect">
            <a:avLst/>
          </a:prstGeom>
        </p:spPr>
      </p:pic>
      <p:pic>
        <p:nvPicPr>
          <p:cNvPr id="3" name="Picture 3" descr="Logo&#10;&#10;Description automatically generated">
            <a:extLst>
              <a:ext uri="{FF2B5EF4-FFF2-40B4-BE49-F238E27FC236}">
                <a16:creationId xmlns:a16="http://schemas.microsoft.com/office/drawing/2014/main" id="{34B2715F-516E-99CC-5908-912E1D47C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15" y="5455649"/>
            <a:ext cx="2743200" cy="818061"/>
          </a:xfrm>
          <a:prstGeom prst="rect">
            <a:avLst/>
          </a:prstGeom>
        </p:spPr>
      </p:pic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FBFBB61B-7292-9105-543C-FFF19D61C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3437" y="1698171"/>
            <a:ext cx="2743200" cy="1828800"/>
          </a:xfrm>
          <a:prstGeom prst="rect">
            <a:avLst/>
          </a:prstGeom>
        </p:spPr>
      </p:pic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4B11B348-3177-A571-EC1B-AC180087BB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9114" y="450637"/>
            <a:ext cx="2743200" cy="1411941"/>
          </a:xfrm>
          <a:prstGeom prst="rect">
            <a:avLst/>
          </a:prstGeom>
        </p:spPr>
      </p:pic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94856752-716C-5D76-811E-5FCF69485A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7829" y="5214312"/>
            <a:ext cx="2743200" cy="1300734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F2FD82FE-3434-7B48-9BB5-0F9FDCE358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1651" y="2000416"/>
            <a:ext cx="2743200" cy="1006599"/>
          </a:xfrm>
          <a:prstGeom prst="rect">
            <a:avLst/>
          </a:prstGeom>
        </p:spPr>
      </p:pic>
      <p:pic>
        <p:nvPicPr>
          <p:cNvPr id="8" name="Picture 8" descr="Icon&#10;&#10;Description automatically generated">
            <a:extLst>
              <a:ext uri="{FF2B5EF4-FFF2-40B4-BE49-F238E27FC236}">
                <a16:creationId xmlns:a16="http://schemas.microsoft.com/office/drawing/2014/main" id="{BBBDA75D-2C9E-EF0B-ABFF-851B064975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6471" y="3526972"/>
            <a:ext cx="1872343" cy="184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621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F303B4-2D44-4417-AE4B-B821F16887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955CC3-38BE-4045-B032-B6ADABF0AD73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905034A0-C586-4FFD-A0AF-EB637B8067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22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690</cp:revision>
  <dcterms:created xsi:type="dcterms:W3CDTF">2022-09-21T01:53:18Z</dcterms:created>
  <dcterms:modified xsi:type="dcterms:W3CDTF">2023-09-08T00:17:30Z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