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726" r:id="rId2"/>
    <p:sldId id="719" r:id="rId3"/>
    <p:sldId id="757" r:id="rId4"/>
    <p:sldId id="758" r:id="rId5"/>
    <p:sldId id="759" r:id="rId6"/>
    <p:sldId id="760" r:id="rId7"/>
    <p:sldId id="761" r:id="rId8"/>
    <p:sldId id="762" r:id="rId9"/>
    <p:sldId id="763" r:id="rId10"/>
    <p:sldId id="764" r:id="rId11"/>
    <p:sldId id="765" r:id="rId12"/>
    <p:sldId id="766" r:id="rId13"/>
    <p:sldId id="767" r:id="rId14"/>
    <p:sldId id="768" r:id="rId15"/>
    <p:sldId id="769" r:id="rId16"/>
    <p:sldId id="770" r:id="rId17"/>
    <p:sldId id="771" r:id="rId18"/>
    <p:sldId id="772" r:id="rId19"/>
    <p:sldId id="773" r:id="rId20"/>
    <p:sldId id="774" r:id="rId21"/>
    <p:sldId id="784" r:id="rId22"/>
    <p:sldId id="785" r:id="rId23"/>
    <p:sldId id="786" r:id="rId24"/>
    <p:sldId id="787" r:id="rId25"/>
    <p:sldId id="788" r:id="rId26"/>
    <p:sldId id="789" r:id="rId27"/>
    <p:sldId id="790" r:id="rId28"/>
    <p:sldId id="795" r:id="rId29"/>
    <p:sldId id="796" r:id="rId30"/>
    <p:sldId id="797" r:id="rId31"/>
    <p:sldId id="799" r:id="rId32"/>
    <p:sldId id="798" r:id="rId33"/>
    <p:sldId id="781" r:id="rId34"/>
    <p:sldId id="782" r:id="rId3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2641" autoAdjust="0"/>
  </p:normalViewPr>
  <p:slideViewPr>
    <p:cSldViewPr>
      <p:cViewPr varScale="1">
        <p:scale>
          <a:sx n="59" d="100"/>
          <a:sy n="59" d="100"/>
        </p:scale>
        <p:origin x="7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B78ABE7-9675-4F4D-86A3-7617BCD481E7}" type="datetimeFigureOut">
              <a:rPr lang="pt-BR"/>
              <a:pPr>
                <a:defRPr/>
              </a:pPr>
              <a:t>13/04/2019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602D209-2870-46D0-B035-AC671FD9F2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6C740-CD3D-484D-97F0-611FC50C909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F36B4-5D00-4560-9056-BA428B57059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53956-5C7C-470B-97FD-3F18447DDAF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2EAAA-9F98-4E3A-BDC2-5C083D14566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9F171-1D14-44C1-AE28-B8A0CED90E9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EFC1E-A3B1-4A38-9F11-4C6C8A9DD2F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D60FF-4778-44FB-8355-50C56E61205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0EFEA-7D35-493C-A7E4-064543D16B0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E8AEB-3319-4977-AD27-AFF05065DED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44F54-ACA9-47F1-9F02-EFDE750FAD4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2431E-7CA3-4D74-B488-90C7C53308E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5897A-3F36-42EC-A162-A26AF4F8C10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 mestre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1CFD8F4-1696-498D-A936-461B7A318A3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itchFamily="34" charset="0"/>
              </a:rPr>
              <a:t>Introdução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ao</a:t>
            </a:r>
            <a:r>
              <a:rPr lang="en-US" sz="2400" dirty="0">
                <a:latin typeface="Verdana" pitchFamily="34" charset="0"/>
              </a:rPr>
              <a:t> MYSQL</a:t>
            </a:r>
          </a:p>
        </p:txBody>
      </p:sp>
    </p:spTree>
    <p:extLst>
      <p:ext uri="{BB962C8B-B14F-4D97-AF65-F5344CB8AC3E}">
        <p14:creationId xmlns:p14="http://schemas.microsoft.com/office/powerpoint/2010/main" val="118245092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itchFamily="34" charset="0"/>
              </a:rPr>
              <a:t>Introdução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ao</a:t>
            </a:r>
            <a:r>
              <a:rPr lang="en-US" sz="2400" dirty="0">
                <a:latin typeface="Verdana" pitchFamily="34" charset="0"/>
              </a:rPr>
              <a:t> MYSQL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7FA58DE-DAB5-40E5-93CC-8BBC0ADDEE53}"/>
              </a:ext>
            </a:extLst>
          </p:cNvPr>
          <p:cNvCxnSpPr/>
          <p:nvPr/>
        </p:nvCxnSpPr>
        <p:spPr bwMode="auto">
          <a:xfrm flipV="1">
            <a:off x="1828800" y="1676400"/>
            <a:ext cx="1981200" cy="457200"/>
          </a:xfrm>
          <a:prstGeom prst="straightConnector1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A4D0B51F-E88D-490B-8A6C-D3743CD7CE5F}"/>
              </a:ext>
            </a:extLst>
          </p:cNvPr>
          <p:cNvSpPr/>
          <p:nvPr/>
        </p:nvSpPr>
        <p:spPr bwMode="auto">
          <a:xfrm rot="16200000">
            <a:off x="4440326" y="1592158"/>
            <a:ext cx="1219200" cy="1876467"/>
          </a:xfrm>
          <a:prstGeom prst="leftBrac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tângulo: Único Canto Recortado 10">
            <a:extLst>
              <a:ext uri="{FF2B5EF4-FFF2-40B4-BE49-F238E27FC236}">
                <a16:creationId xmlns:a16="http://schemas.microsoft.com/office/drawing/2014/main" id="{E389F93C-E1D2-4BB1-8009-85AE8DD2DC6F}"/>
              </a:ext>
            </a:extLst>
          </p:cNvPr>
          <p:cNvSpPr/>
          <p:nvPr/>
        </p:nvSpPr>
        <p:spPr bwMode="auto">
          <a:xfrm>
            <a:off x="360397" y="1336482"/>
            <a:ext cx="1295400" cy="13716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4BBD31B-0E7C-409F-BAD2-470799C5EEAC}"/>
              </a:ext>
            </a:extLst>
          </p:cNvPr>
          <p:cNvSpPr txBox="1"/>
          <p:nvPr/>
        </p:nvSpPr>
        <p:spPr>
          <a:xfrm>
            <a:off x="4191000" y="1371709"/>
            <a:ext cx="1695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Tabela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175347DB-8432-4CB9-8294-7DE9CC02CB43}"/>
              </a:ext>
            </a:extLst>
          </p:cNvPr>
          <p:cNvSpPr/>
          <p:nvPr/>
        </p:nvSpPr>
        <p:spPr bwMode="auto">
          <a:xfrm>
            <a:off x="3568724" y="3685761"/>
            <a:ext cx="3622608" cy="27051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C979FA5-5D6C-4565-8AC2-179FA528C610}"/>
              </a:ext>
            </a:extLst>
          </p:cNvPr>
          <p:cNvCxnSpPr>
            <a:cxnSpLocks/>
          </p:cNvCxnSpPr>
          <p:nvPr/>
        </p:nvCxnSpPr>
        <p:spPr bwMode="auto">
          <a:xfrm>
            <a:off x="4191000" y="3689074"/>
            <a:ext cx="0" cy="2701787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4778838-2392-49E0-A779-806B882F5188}"/>
              </a:ext>
            </a:extLst>
          </p:cNvPr>
          <p:cNvCxnSpPr>
            <a:cxnSpLocks/>
          </p:cNvCxnSpPr>
          <p:nvPr/>
        </p:nvCxnSpPr>
        <p:spPr bwMode="auto">
          <a:xfrm>
            <a:off x="5105400" y="3689074"/>
            <a:ext cx="0" cy="2701787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7530A6E-E2C0-4097-986C-1C3826F5133D}"/>
              </a:ext>
            </a:extLst>
          </p:cNvPr>
          <p:cNvCxnSpPr>
            <a:cxnSpLocks/>
          </p:cNvCxnSpPr>
          <p:nvPr/>
        </p:nvCxnSpPr>
        <p:spPr bwMode="auto">
          <a:xfrm>
            <a:off x="5974245" y="3685761"/>
            <a:ext cx="0" cy="2701787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18E8829-F68F-4BBA-AC2F-B71F92658368}"/>
              </a:ext>
            </a:extLst>
          </p:cNvPr>
          <p:cNvCxnSpPr>
            <a:cxnSpLocks/>
          </p:cNvCxnSpPr>
          <p:nvPr/>
        </p:nvCxnSpPr>
        <p:spPr bwMode="auto">
          <a:xfrm>
            <a:off x="6629400" y="3685760"/>
            <a:ext cx="0" cy="2701787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7838BD2-80A4-4C0E-B75B-B9C9C5309649}"/>
              </a:ext>
            </a:extLst>
          </p:cNvPr>
          <p:cNvCxnSpPr/>
          <p:nvPr/>
        </p:nvCxnSpPr>
        <p:spPr bwMode="auto">
          <a:xfrm>
            <a:off x="3568724" y="4191000"/>
            <a:ext cx="3622608" cy="0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18B7DC7-F193-489C-8C7A-15142966283E}"/>
              </a:ext>
            </a:extLst>
          </p:cNvPr>
          <p:cNvCxnSpPr/>
          <p:nvPr/>
        </p:nvCxnSpPr>
        <p:spPr bwMode="auto">
          <a:xfrm>
            <a:off x="3568724" y="4724400"/>
            <a:ext cx="3622608" cy="0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BCD862A-82D3-4536-B7B7-D1A70E45B768}"/>
              </a:ext>
            </a:extLst>
          </p:cNvPr>
          <p:cNvCxnSpPr/>
          <p:nvPr/>
        </p:nvCxnSpPr>
        <p:spPr bwMode="auto">
          <a:xfrm>
            <a:off x="3570712" y="5257800"/>
            <a:ext cx="3622608" cy="0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9243BBE-7287-44E5-91DD-36F79B2E391E}"/>
              </a:ext>
            </a:extLst>
          </p:cNvPr>
          <p:cNvCxnSpPr/>
          <p:nvPr/>
        </p:nvCxnSpPr>
        <p:spPr bwMode="auto">
          <a:xfrm>
            <a:off x="3568724" y="5791200"/>
            <a:ext cx="3622608" cy="0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D0D74F3-75A1-4645-98E8-2DC21282A55A}"/>
              </a:ext>
            </a:extLst>
          </p:cNvPr>
          <p:cNvCxnSpPr/>
          <p:nvPr/>
        </p:nvCxnSpPr>
        <p:spPr bwMode="auto">
          <a:xfrm>
            <a:off x="3556710" y="6248400"/>
            <a:ext cx="3622608" cy="0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5F1235E-5DE7-4381-8FED-FB38BD5251BC}"/>
              </a:ext>
            </a:extLst>
          </p:cNvPr>
          <p:cNvSpPr txBox="1"/>
          <p:nvPr/>
        </p:nvSpPr>
        <p:spPr>
          <a:xfrm>
            <a:off x="3482953" y="3166250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Chave Primária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83A746F-ECF9-4C27-89C9-DFFA7A2A7AD9}"/>
              </a:ext>
            </a:extLst>
          </p:cNvPr>
          <p:cNvSpPr txBox="1"/>
          <p:nvPr/>
        </p:nvSpPr>
        <p:spPr>
          <a:xfrm>
            <a:off x="3485694" y="3435302"/>
            <a:ext cx="72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(*)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80E312C-47F3-4E0A-B1FB-CD6C29C36308}"/>
              </a:ext>
            </a:extLst>
          </p:cNvPr>
          <p:cNvSpPr txBox="1"/>
          <p:nvPr/>
        </p:nvSpPr>
        <p:spPr>
          <a:xfrm>
            <a:off x="4261381" y="3435302"/>
            <a:ext cx="72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(*)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8C90C6-7840-4910-B808-CFE962BFD277}"/>
              </a:ext>
            </a:extLst>
          </p:cNvPr>
          <p:cNvSpPr txBox="1"/>
          <p:nvPr/>
        </p:nvSpPr>
        <p:spPr>
          <a:xfrm>
            <a:off x="5886529" y="322730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Chave Estrangeira</a:t>
            </a:r>
            <a:endParaRPr lang="pt-BR" dirty="0"/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8A1A17E0-86E5-4933-BAD4-3AF034180A7C}"/>
              </a:ext>
            </a:extLst>
          </p:cNvPr>
          <p:cNvCxnSpPr>
            <a:cxnSpLocks/>
            <a:endCxn id="24" idx="1"/>
          </p:cNvCxnSpPr>
          <p:nvPr/>
        </p:nvCxnSpPr>
        <p:spPr bwMode="auto">
          <a:xfrm flipV="1">
            <a:off x="6289852" y="2606591"/>
            <a:ext cx="1846051" cy="1399746"/>
          </a:xfrm>
          <a:prstGeom prst="bentConnector2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Retângulo: Único Canto Recortado 23">
            <a:extLst>
              <a:ext uri="{FF2B5EF4-FFF2-40B4-BE49-F238E27FC236}">
                <a16:creationId xmlns:a16="http://schemas.microsoft.com/office/drawing/2014/main" id="{42E4511D-1E0A-4C44-BD54-3B71A3472359}"/>
              </a:ext>
            </a:extLst>
          </p:cNvPr>
          <p:cNvSpPr/>
          <p:nvPr/>
        </p:nvSpPr>
        <p:spPr bwMode="auto">
          <a:xfrm>
            <a:off x="7488203" y="1234991"/>
            <a:ext cx="1295400" cy="13716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DE9B5F7-8D26-4E90-BB3F-671B7D9DC472}"/>
              </a:ext>
            </a:extLst>
          </p:cNvPr>
          <p:cNvSpPr txBox="1"/>
          <p:nvPr/>
        </p:nvSpPr>
        <p:spPr>
          <a:xfrm>
            <a:off x="7317132" y="3578081"/>
            <a:ext cx="72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7650592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itchFamily="34" charset="0"/>
              </a:rPr>
              <a:t>Introdução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ao</a:t>
            </a:r>
            <a:r>
              <a:rPr lang="en-US" sz="2400" dirty="0">
                <a:latin typeface="Verdana" pitchFamily="34" charset="0"/>
              </a:rPr>
              <a:t> MYSQL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7FA58DE-DAB5-40E5-93CC-8BBC0ADDEE53}"/>
              </a:ext>
            </a:extLst>
          </p:cNvPr>
          <p:cNvCxnSpPr/>
          <p:nvPr/>
        </p:nvCxnSpPr>
        <p:spPr bwMode="auto">
          <a:xfrm flipV="1">
            <a:off x="1828800" y="1676400"/>
            <a:ext cx="1981200" cy="457200"/>
          </a:xfrm>
          <a:prstGeom prst="straightConnector1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A4D0B51F-E88D-490B-8A6C-D3743CD7CE5F}"/>
              </a:ext>
            </a:extLst>
          </p:cNvPr>
          <p:cNvSpPr/>
          <p:nvPr/>
        </p:nvSpPr>
        <p:spPr bwMode="auto">
          <a:xfrm rot="16200000">
            <a:off x="4440326" y="1592158"/>
            <a:ext cx="1219200" cy="1876467"/>
          </a:xfrm>
          <a:prstGeom prst="leftBrac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tângulo: Único Canto Recortado 10">
            <a:extLst>
              <a:ext uri="{FF2B5EF4-FFF2-40B4-BE49-F238E27FC236}">
                <a16:creationId xmlns:a16="http://schemas.microsoft.com/office/drawing/2014/main" id="{E389F93C-E1D2-4BB1-8009-85AE8DD2DC6F}"/>
              </a:ext>
            </a:extLst>
          </p:cNvPr>
          <p:cNvSpPr/>
          <p:nvPr/>
        </p:nvSpPr>
        <p:spPr bwMode="auto">
          <a:xfrm>
            <a:off x="360397" y="1336482"/>
            <a:ext cx="1295400" cy="13716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4BBD31B-0E7C-409F-BAD2-470799C5EEAC}"/>
              </a:ext>
            </a:extLst>
          </p:cNvPr>
          <p:cNvSpPr txBox="1"/>
          <p:nvPr/>
        </p:nvSpPr>
        <p:spPr>
          <a:xfrm>
            <a:off x="4191000" y="1371709"/>
            <a:ext cx="1695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Tabela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175347DB-8432-4CB9-8294-7DE9CC02CB43}"/>
              </a:ext>
            </a:extLst>
          </p:cNvPr>
          <p:cNvSpPr/>
          <p:nvPr/>
        </p:nvSpPr>
        <p:spPr bwMode="auto">
          <a:xfrm>
            <a:off x="3568724" y="3685761"/>
            <a:ext cx="3622608" cy="27051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C979FA5-5D6C-4565-8AC2-179FA528C610}"/>
              </a:ext>
            </a:extLst>
          </p:cNvPr>
          <p:cNvCxnSpPr>
            <a:cxnSpLocks/>
          </p:cNvCxnSpPr>
          <p:nvPr/>
        </p:nvCxnSpPr>
        <p:spPr bwMode="auto">
          <a:xfrm>
            <a:off x="4191000" y="3689074"/>
            <a:ext cx="0" cy="2701787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4778838-2392-49E0-A779-806B882F5188}"/>
              </a:ext>
            </a:extLst>
          </p:cNvPr>
          <p:cNvCxnSpPr>
            <a:cxnSpLocks/>
          </p:cNvCxnSpPr>
          <p:nvPr/>
        </p:nvCxnSpPr>
        <p:spPr bwMode="auto">
          <a:xfrm>
            <a:off x="5105400" y="3689074"/>
            <a:ext cx="0" cy="2701787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7530A6E-E2C0-4097-986C-1C3826F5133D}"/>
              </a:ext>
            </a:extLst>
          </p:cNvPr>
          <p:cNvCxnSpPr>
            <a:cxnSpLocks/>
          </p:cNvCxnSpPr>
          <p:nvPr/>
        </p:nvCxnSpPr>
        <p:spPr bwMode="auto">
          <a:xfrm>
            <a:off x="5974245" y="3685761"/>
            <a:ext cx="0" cy="2701787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18E8829-F68F-4BBA-AC2F-B71F92658368}"/>
              </a:ext>
            </a:extLst>
          </p:cNvPr>
          <p:cNvCxnSpPr>
            <a:cxnSpLocks/>
          </p:cNvCxnSpPr>
          <p:nvPr/>
        </p:nvCxnSpPr>
        <p:spPr bwMode="auto">
          <a:xfrm>
            <a:off x="6629400" y="3685760"/>
            <a:ext cx="0" cy="2701787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7838BD2-80A4-4C0E-B75B-B9C9C5309649}"/>
              </a:ext>
            </a:extLst>
          </p:cNvPr>
          <p:cNvCxnSpPr/>
          <p:nvPr/>
        </p:nvCxnSpPr>
        <p:spPr bwMode="auto">
          <a:xfrm>
            <a:off x="3568724" y="4191000"/>
            <a:ext cx="3622608" cy="0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18B7DC7-F193-489C-8C7A-15142966283E}"/>
              </a:ext>
            </a:extLst>
          </p:cNvPr>
          <p:cNvCxnSpPr/>
          <p:nvPr/>
        </p:nvCxnSpPr>
        <p:spPr bwMode="auto">
          <a:xfrm>
            <a:off x="3568724" y="4724400"/>
            <a:ext cx="3622608" cy="0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BCD862A-82D3-4536-B7B7-D1A70E45B768}"/>
              </a:ext>
            </a:extLst>
          </p:cNvPr>
          <p:cNvCxnSpPr/>
          <p:nvPr/>
        </p:nvCxnSpPr>
        <p:spPr bwMode="auto">
          <a:xfrm>
            <a:off x="3570712" y="5257800"/>
            <a:ext cx="3622608" cy="0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9243BBE-7287-44E5-91DD-36F79B2E391E}"/>
              </a:ext>
            </a:extLst>
          </p:cNvPr>
          <p:cNvCxnSpPr/>
          <p:nvPr/>
        </p:nvCxnSpPr>
        <p:spPr bwMode="auto">
          <a:xfrm>
            <a:off x="3568724" y="5791200"/>
            <a:ext cx="3622608" cy="0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D0D74F3-75A1-4645-98E8-2DC21282A55A}"/>
              </a:ext>
            </a:extLst>
          </p:cNvPr>
          <p:cNvCxnSpPr/>
          <p:nvPr/>
        </p:nvCxnSpPr>
        <p:spPr bwMode="auto">
          <a:xfrm>
            <a:off x="3556710" y="6248400"/>
            <a:ext cx="3622608" cy="0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tângulo: Único Canto Recortado 23">
            <a:extLst>
              <a:ext uri="{FF2B5EF4-FFF2-40B4-BE49-F238E27FC236}">
                <a16:creationId xmlns:a16="http://schemas.microsoft.com/office/drawing/2014/main" id="{42E4511D-1E0A-4C44-BD54-3B71A3472359}"/>
              </a:ext>
            </a:extLst>
          </p:cNvPr>
          <p:cNvSpPr/>
          <p:nvPr/>
        </p:nvSpPr>
        <p:spPr bwMode="auto">
          <a:xfrm>
            <a:off x="2798439" y="3682448"/>
            <a:ext cx="602143" cy="2705099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B8BB4DE-43FB-492B-892C-CDB652C56B51}"/>
              </a:ext>
            </a:extLst>
          </p:cNvPr>
          <p:cNvSpPr txBox="1"/>
          <p:nvPr/>
        </p:nvSpPr>
        <p:spPr>
          <a:xfrm>
            <a:off x="2699400" y="324433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Índice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190296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itchFamily="34" charset="0"/>
              </a:rPr>
              <a:t>Introdução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ao</a:t>
            </a:r>
            <a:r>
              <a:rPr lang="en-US" sz="2400" dirty="0">
                <a:latin typeface="Verdana" pitchFamily="34" charset="0"/>
              </a:rPr>
              <a:t> MYSQL</a:t>
            </a:r>
          </a:p>
        </p:txBody>
      </p:sp>
      <p:sp>
        <p:nvSpPr>
          <p:cNvPr id="3" name="Fluxograma: Disco Magnético 2">
            <a:extLst>
              <a:ext uri="{FF2B5EF4-FFF2-40B4-BE49-F238E27FC236}">
                <a16:creationId xmlns:a16="http://schemas.microsoft.com/office/drawing/2014/main" id="{7888660E-39DF-4228-9432-F9210278144A}"/>
              </a:ext>
            </a:extLst>
          </p:cNvPr>
          <p:cNvSpPr/>
          <p:nvPr/>
        </p:nvSpPr>
        <p:spPr bwMode="auto">
          <a:xfrm>
            <a:off x="533400" y="1371600"/>
            <a:ext cx="990600" cy="1295400"/>
          </a:xfrm>
          <a:prstGeom prst="flowChartMagneticDisk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A4D0B51F-E88D-490B-8A6C-D3743CD7CE5F}"/>
              </a:ext>
            </a:extLst>
          </p:cNvPr>
          <p:cNvSpPr/>
          <p:nvPr/>
        </p:nvSpPr>
        <p:spPr bwMode="auto">
          <a:xfrm>
            <a:off x="1752600" y="1534931"/>
            <a:ext cx="1219200" cy="3505200"/>
          </a:xfrm>
          <a:prstGeom prst="leftBrace">
            <a:avLst>
              <a:gd name="adj1" fmla="val 8333"/>
              <a:gd name="adj2" fmla="val 15520"/>
            </a:avLst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tângulo: Único Canto Recortado 10">
            <a:extLst>
              <a:ext uri="{FF2B5EF4-FFF2-40B4-BE49-F238E27FC236}">
                <a16:creationId xmlns:a16="http://schemas.microsoft.com/office/drawing/2014/main" id="{E389F93C-E1D2-4BB1-8009-85AE8DD2DC6F}"/>
              </a:ext>
            </a:extLst>
          </p:cNvPr>
          <p:cNvSpPr/>
          <p:nvPr/>
        </p:nvSpPr>
        <p:spPr bwMode="auto">
          <a:xfrm>
            <a:off x="3352800" y="1676400"/>
            <a:ext cx="533400" cy="4572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tângulo: Único Canto Recortado 13">
            <a:extLst>
              <a:ext uri="{FF2B5EF4-FFF2-40B4-BE49-F238E27FC236}">
                <a16:creationId xmlns:a16="http://schemas.microsoft.com/office/drawing/2014/main" id="{41D7611E-8F69-4D6C-9BCA-D5F04639F9BE}"/>
              </a:ext>
            </a:extLst>
          </p:cNvPr>
          <p:cNvSpPr/>
          <p:nvPr/>
        </p:nvSpPr>
        <p:spPr bwMode="auto">
          <a:xfrm>
            <a:off x="4114800" y="2286000"/>
            <a:ext cx="533400" cy="4572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tângulo: Único Canto Recortado 14">
            <a:extLst>
              <a:ext uri="{FF2B5EF4-FFF2-40B4-BE49-F238E27FC236}">
                <a16:creationId xmlns:a16="http://schemas.microsoft.com/office/drawing/2014/main" id="{0409E4A6-99E5-4C7E-9F54-9DBD80C40703}"/>
              </a:ext>
            </a:extLst>
          </p:cNvPr>
          <p:cNvSpPr/>
          <p:nvPr/>
        </p:nvSpPr>
        <p:spPr bwMode="auto">
          <a:xfrm>
            <a:off x="3276600" y="2362200"/>
            <a:ext cx="533400" cy="4572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tângulo: Único Canto Recortado 15">
            <a:extLst>
              <a:ext uri="{FF2B5EF4-FFF2-40B4-BE49-F238E27FC236}">
                <a16:creationId xmlns:a16="http://schemas.microsoft.com/office/drawing/2014/main" id="{3E7CB527-9619-480E-9F4A-257A44B06A4D}"/>
              </a:ext>
            </a:extLst>
          </p:cNvPr>
          <p:cNvSpPr/>
          <p:nvPr/>
        </p:nvSpPr>
        <p:spPr bwMode="auto">
          <a:xfrm>
            <a:off x="3543300" y="3373010"/>
            <a:ext cx="533400" cy="4572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tângulo: Único Canto Recortado 16">
            <a:extLst>
              <a:ext uri="{FF2B5EF4-FFF2-40B4-BE49-F238E27FC236}">
                <a16:creationId xmlns:a16="http://schemas.microsoft.com/office/drawing/2014/main" id="{2A729CEE-6F36-4EC8-85BC-04171A36C35A}"/>
              </a:ext>
            </a:extLst>
          </p:cNvPr>
          <p:cNvSpPr/>
          <p:nvPr/>
        </p:nvSpPr>
        <p:spPr bwMode="auto">
          <a:xfrm>
            <a:off x="4381500" y="3058931"/>
            <a:ext cx="533400" cy="4572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tângulo: Único Canto Recortado 17">
            <a:extLst>
              <a:ext uri="{FF2B5EF4-FFF2-40B4-BE49-F238E27FC236}">
                <a16:creationId xmlns:a16="http://schemas.microsoft.com/office/drawing/2014/main" id="{8F2AFB9E-11CC-416E-8998-0FA2CF0158F5}"/>
              </a:ext>
            </a:extLst>
          </p:cNvPr>
          <p:cNvSpPr/>
          <p:nvPr/>
        </p:nvSpPr>
        <p:spPr bwMode="auto">
          <a:xfrm>
            <a:off x="4132028" y="4114801"/>
            <a:ext cx="533400" cy="4572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tângulo: Único Canto Recortado 18">
            <a:extLst>
              <a:ext uri="{FF2B5EF4-FFF2-40B4-BE49-F238E27FC236}">
                <a16:creationId xmlns:a16="http://schemas.microsoft.com/office/drawing/2014/main" id="{F8180D61-C2CC-49FA-B4BB-73D5C9F44F3A}"/>
              </a:ext>
            </a:extLst>
          </p:cNvPr>
          <p:cNvSpPr/>
          <p:nvPr/>
        </p:nvSpPr>
        <p:spPr bwMode="auto">
          <a:xfrm>
            <a:off x="3315031" y="4419600"/>
            <a:ext cx="533400" cy="4572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tângulo: Único Canto Recortado 19">
            <a:extLst>
              <a:ext uri="{FF2B5EF4-FFF2-40B4-BE49-F238E27FC236}">
                <a16:creationId xmlns:a16="http://schemas.microsoft.com/office/drawing/2014/main" id="{06FBEF3D-FBF2-4FFC-8289-958B93445392}"/>
              </a:ext>
            </a:extLst>
          </p:cNvPr>
          <p:cNvSpPr/>
          <p:nvPr/>
        </p:nvSpPr>
        <p:spPr bwMode="auto">
          <a:xfrm>
            <a:off x="4225787" y="1338965"/>
            <a:ext cx="533400" cy="4572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0360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8C2126A-89AD-49B0-8EEB-AA911037F780}"/>
              </a:ext>
            </a:extLst>
          </p:cNvPr>
          <p:cNvSpPr/>
          <p:nvPr/>
        </p:nvSpPr>
        <p:spPr bwMode="auto">
          <a:xfrm>
            <a:off x="3048000" y="1066800"/>
            <a:ext cx="2209800" cy="1905000"/>
          </a:xfrm>
          <a:prstGeom prst="roundRect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itchFamily="34" charset="0"/>
              </a:rPr>
              <a:t>Introdução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ao</a:t>
            </a:r>
            <a:r>
              <a:rPr lang="en-US" sz="2400" dirty="0">
                <a:latin typeface="Verdana" pitchFamily="34" charset="0"/>
              </a:rPr>
              <a:t> MYSQL</a:t>
            </a:r>
          </a:p>
        </p:txBody>
      </p:sp>
      <p:sp>
        <p:nvSpPr>
          <p:cNvPr id="3" name="Fluxograma: Disco Magnético 2">
            <a:extLst>
              <a:ext uri="{FF2B5EF4-FFF2-40B4-BE49-F238E27FC236}">
                <a16:creationId xmlns:a16="http://schemas.microsoft.com/office/drawing/2014/main" id="{7888660E-39DF-4228-9432-F9210278144A}"/>
              </a:ext>
            </a:extLst>
          </p:cNvPr>
          <p:cNvSpPr/>
          <p:nvPr/>
        </p:nvSpPr>
        <p:spPr bwMode="auto">
          <a:xfrm>
            <a:off x="533400" y="1371600"/>
            <a:ext cx="990600" cy="1295400"/>
          </a:xfrm>
          <a:prstGeom prst="flowChartMagneticDisk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A4D0B51F-E88D-490B-8A6C-D3743CD7CE5F}"/>
              </a:ext>
            </a:extLst>
          </p:cNvPr>
          <p:cNvSpPr/>
          <p:nvPr/>
        </p:nvSpPr>
        <p:spPr bwMode="auto">
          <a:xfrm>
            <a:off x="1752600" y="1534931"/>
            <a:ext cx="1219200" cy="3505200"/>
          </a:xfrm>
          <a:prstGeom prst="leftBrace">
            <a:avLst>
              <a:gd name="adj1" fmla="val 8333"/>
              <a:gd name="adj2" fmla="val 15520"/>
            </a:avLst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tângulo: Único Canto Recortado 10">
            <a:extLst>
              <a:ext uri="{FF2B5EF4-FFF2-40B4-BE49-F238E27FC236}">
                <a16:creationId xmlns:a16="http://schemas.microsoft.com/office/drawing/2014/main" id="{E389F93C-E1D2-4BB1-8009-85AE8DD2DC6F}"/>
              </a:ext>
            </a:extLst>
          </p:cNvPr>
          <p:cNvSpPr/>
          <p:nvPr/>
        </p:nvSpPr>
        <p:spPr bwMode="auto">
          <a:xfrm>
            <a:off x="3352800" y="1676400"/>
            <a:ext cx="533400" cy="4572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tângulo: Único Canto Recortado 13">
            <a:extLst>
              <a:ext uri="{FF2B5EF4-FFF2-40B4-BE49-F238E27FC236}">
                <a16:creationId xmlns:a16="http://schemas.microsoft.com/office/drawing/2014/main" id="{41D7611E-8F69-4D6C-9BCA-D5F04639F9BE}"/>
              </a:ext>
            </a:extLst>
          </p:cNvPr>
          <p:cNvSpPr/>
          <p:nvPr/>
        </p:nvSpPr>
        <p:spPr bwMode="auto">
          <a:xfrm>
            <a:off x="4114800" y="2286000"/>
            <a:ext cx="533400" cy="4572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tângulo: Único Canto Recortado 14">
            <a:extLst>
              <a:ext uri="{FF2B5EF4-FFF2-40B4-BE49-F238E27FC236}">
                <a16:creationId xmlns:a16="http://schemas.microsoft.com/office/drawing/2014/main" id="{0409E4A6-99E5-4C7E-9F54-9DBD80C40703}"/>
              </a:ext>
            </a:extLst>
          </p:cNvPr>
          <p:cNvSpPr/>
          <p:nvPr/>
        </p:nvSpPr>
        <p:spPr bwMode="auto">
          <a:xfrm>
            <a:off x="3276600" y="2362200"/>
            <a:ext cx="533400" cy="4572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tângulo: Único Canto Recortado 15">
            <a:extLst>
              <a:ext uri="{FF2B5EF4-FFF2-40B4-BE49-F238E27FC236}">
                <a16:creationId xmlns:a16="http://schemas.microsoft.com/office/drawing/2014/main" id="{3E7CB527-9619-480E-9F4A-257A44B06A4D}"/>
              </a:ext>
            </a:extLst>
          </p:cNvPr>
          <p:cNvSpPr/>
          <p:nvPr/>
        </p:nvSpPr>
        <p:spPr bwMode="auto">
          <a:xfrm>
            <a:off x="3543300" y="3373010"/>
            <a:ext cx="533400" cy="4572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tângulo: Único Canto Recortado 16">
            <a:extLst>
              <a:ext uri="{FF2B5EF4-FFF2-40B4-BE49-F238E27FC236}">
                <a16:creationId xmlns:a16="http://schemas.microsoft.com/office/drawing/2014/main" id="{2A729CEE-6F36-4EC8-85BC-04171A36C35A}"/>
              </a:ext>
            </a:extLst>
          </p:cNvPr>
          <p:cNvSpPr/>
          <p:nvPr/>
        </p:nvSpPr>
        <p:spPr bwMode="auto">
          <a:xfrm>
            <a:off x="4381500" y="3058931"/>
            <a:ext cx="533400" cy="4572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tângulo: Único Canto Recortado 17">
            <a:extLst>
              <a:ext uri="{FF2B5EF4-FFF2-40B4-BE49-F238E27FC236}">
                <a16:creationId xmlns:a16="http://schemas.microsoft.com/office/drawing/2014/main" id="{8F2AFB9E-11CC-416E-8998-0FA2CF0158F5}"/>
              </a:ext>
            </a:extLst>
          </p:cNvPr>
          <p:cNvSpPr/>
          <p:nvPr/>
        </p:nvSpPr>
        <p:spPr bwMode="auto">
          <a:xfrm>
            <a:off x="4132028" y="4114801"/>
            <a:ext cx="533400" cy="4572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tângulo: Único Canto Recortado 18">
            <a:extLst>
              <a:ext uri="{FF2B5EF4-FFF2-40B4-BE49-F238E27FC236}">
                <a16:creationId xmlns:a16="http://schemas.microsoft.com/office/drawing/2014/main" id="{F8180D61-C2CC-49FA-B4BB-73D5C9F44F3A}"/>
              </a:ext>
            </a:extLst>
          </p:cNvPr>
          <p:cNvSpPr/>
          <p:nvPr/>
        </p:nvSpPr>
        <p:spPr bwMode="auto">
          <a:xfrm>
            <a:off x="3315031" y="4419600"/>
            <a:ext cx="533400" cy="4572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tângulo: Único Canto Recortado 19">
            <a:extLst>
              <a:ext uri="{FF2B5EF4-FFF2-40B4-BE49-F238E27FC236}">
                <a16:creationId xmlns:a16="http://schemas.microsoft.com/office/drawing/2014/main" id="{06FBEF3D-FBF2-4FFC-8289-958B93445392}"/>
              </a:ext>
            </a:extLst>
          </p:cNvPr>
          <p:cNvSpPr/>
          <p:nvPr/>
        </p:nvSpPr>
        <p:spPr bwMode="auto">
          <a:xfrm>
            <a:off x="4225787" y="1338965"/>
            <a:ext cx="533400" cy="4572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DCE1291-C0E4-48D2-8A6E-025764534F01}"/>
              </a:ext>
            </a:extLst>
          </p:cNvPr>
          <p:cNvSpPr/>
          <p:nvPr/>
        </p:nvSpPr>
        <p:spPr bwMode="auto">
          <a:xfrm>
            <a:off x="3074504" y="3009899"/>
            <a:ext cx="2209800" cy="2030231"/>
          </a:xfrm>
          <a:prstGeom prst="roundRect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2360859-DA61-4901-8F79-6A2204E195B8}"/>
              </a:ext>
            </a:extLst>
          </p:cNvPr>
          <p:cNvSpPr txBox="1"/>
          <p:nvPr/>
        </p:nvSpPr>
        <p:spPr>
          <a:xfrm>
            <a:off x="5562600" y="1567565"/>
            <a:ext cx="2608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Esquemas</a:t>
            </a:r>
          </a:p>
        </p:txBody>
      </p:sp>
    </p:spTree>
    <p:extLst>
      <p:ext uri="{BB962C8B-B14F-4D97-AF65-F5344CB8AC3E}">
        <p14:creationId xmlns:p14="http://schemas.microsoft.com/office/powerpoint/2010/main" val="331343874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itchFamily="34" charset="0"/>
              </a:rPr>
              <a:t>Introdução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ao</a:t>
            </a:r>
            <a:r>
              <a:rPr lang="en-US" sz="2400" dirty="0">
                <a:latin typeface="Verdana" pitchFamily="34" charset="0"/>
              </a:rPr>
              <a:t> MYSQL</a:t>
            </a:r>
          </a:p>
        </p:txBody>
      </p:sp>
      <p:sp>
        <p:nvSpPr>
          <p:cNvPr id="3" name="Fluxograma: Disco Magnético 2">
            <a:extLst>
              <a:ext uri="{FF2B5EF4-FFF2-40B4-BE49-F238E27FC236}">
                <a16:creationId xmlns:a16="http://schemas.microsoft.com/office/drawing/2014/main" id="{7888660E-39DF-4228-9432-F9210278144A}"/>
              </a:ext>
            </a:extLst>
          </p:cNvPr>
          <p:cNvSpPr/>
          <p:nvPr/>
        </p:nvSpPr>
        <p:spPr bwMode="auto">
          <a:xfrm>
            <a:off x="533400" y="1371600"/>
            <a:ext cx="990600" cy="1295400"/>
          </a:xfrm>
          <a:prstGeom prst="flowChartMagneticDisk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FD36FA-971E-4A31-84DC-DC3A1F498600}"/>
              </a:ext>
            </a:extLst>
          </p:cNvPr>
          <p:cNvSpPr txBox="1"/>
          <p:nvPr/>
        </p:nvSpPr>
        <p:spPr>
          <a:xfrm>
            <a:off x="4459170" y="4686188"/>
            <a:ext cx="3045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Visão (</a:t>
            </a:r>
            <a:r>
              <a:rPr lang="pt-BR" dirty="0" err="1"/>
              <a:t>View</a:t>
            </a:r>
            <a:r>
              <a:rPr lang="pt-BR" dirty="0"/>
              <a:t>)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7FA58DE-DAB5-40E5-93CC-8BBC0ADDEE53}"/>
              </a:ext>
            </a:extLst>
          </p:cNvPr>
          <p:cNvCxnSpPr/>
          <p:nvPr/>
        </p:nvCxnSpPr>
        <p:spPr bwMode="auto">
          <a:xfrm flipV="1">
            <a:off x="1828800" y="1676400"/>
            <a:ext cx="1981200" cy="457200"/>
          </a:xfrm>
          <a:prstGeom prst="straightConnector1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A4D0B51F-E88D-490B-8A6C-D3743CD7CE5F}"/>
              </a:ext>
            </a:extLst>
          </p:cNvPr>
          <p:cNvSpPr/>
          <p:nvPr/>
        </p:nvSpPr>
        <p:spPr bwMode="auto">
          <a:xfrm rot="16200000">
            <a:off x="5299006" y="777683"/>
            <a:ext cx="1219200" cy="3505200"/>
          </a:xfrm>
          <a:prstGeom prst="leftBrac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tângulo: Único Canto Recortado 10">
            <a:extLst>
              <a:ext uri="{FF2B5EF4-FFF2-40B4-BE49-F238E27FC236}">
                <a16:creationId xmlns:a16="http://schemas.microsoft.com/office/drawing/2014/main" id="{E389F93C-E1D2-4BB1-8009-85AE8DD2DC6F}"/>
              </a:ext>
            </a:extLst>
          </p:cNvPr>
          <p:cNvSpPr/>
          <p:nvPr/>
        </p:nvSpPr>
        <p:spPr bwMode="auto">
          <a:xfrm>
            <a:off x="5334000" y="3276600"/>
            <a:ext cx="1295400" cy="1371600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4BBD31B-0E7C-409F-BAD2-470799C5EEAC}"/>
              </a:ext>
            </a:extLst>
          </p:cNvPr>
          <p:cNvSpPr txBox="1"/>
          <p:nvPr/>
        </p:nvSpPr>
        <p:spPr>
          <a:xfrm>
            <a:off x="4114800" y="1371600"/>
            <a:ext cx="3892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02241870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itchFamily="34" charset="0"/>
              </a:rPr>
              <a:t>Introdução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ao</a:t>
            </a:r>
            <a:r>
              <a:rPr lang="en-US" sz="2400" dirty="0">
                <a:latin typeface="Verdana" pitchFamily="34" charset="0"/>
              </a:rPr>
              <a:t> MYSQL</a:t>
            </a:r>
          </a:p>
        </p:txBody>
      </p:sp>
      <p:sp>
        <p:nvSpPr>
          <p:cNvPr id="11" name="Retângulo: Único Canto Recortado 10">
            <a:extLst>
              <a:ext uri="{FF2B5EF4-FFF2-40B4-BE49-F238E27FC236}">
                <a16:creationId xmlns:a16="http://schemas.microsoft.com/office/drawing/2014/main" id="{E389F93C-E1D2-4BB1-8009-85AE8DD2DC6F}"/>
              </a:ext>
            </a:extLst>
          </p:cNvPr>
          <p:cNvSpPr/>
          <p:nvPr/>
        </p:nvSpPr>
        <p:spPr bwMode="auto">
          <a:xfrm>
            <a:off x="609600" y="2514600"/>
            <a:ext cx="533400" cy="4572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tângulo: Único Canto Recortado 14">
            <a:extLst>
              <a:ext uri="{FF2B5EF4-FFF2-40B4-BE49-F238E27FC236}">
                <a16:creationId xmlns:a16="http://schemas.microsoft.com/office/drawing/2014/main" id="{0409E4A6-99E5-4C7E-9F54-9DBD80C40703}"/>
              </a:ext>
            </a:extLst>
          </p:cNvPr>
          <p:cNvSpPr/>
          <p:nvPr/>
        </p:nvSpPr>
        <p:spPr bwMode="auto">
          <a:xfrm>
            <a:off x="1806603" y="2832319"/>
            <a:ext cx="533400" cy="4572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tângulo: Único Canto Recortado 19">
            <a:extLst>
              <a:ext uri="{FF2B5EF4-FFF2-40B4-BE49-F238E27FC236}">
                <a16:creationId xmlns:a16="http://schemas.microsoft.com/office/drawing/2014/main" id="{06FBEF3D-FBF2-4FFC-8289-958B93445392}"/>
              </a:ext>
            </a:extLst>
          </p:cNvPr>
          <p:cNvSpPr/>
          <p:nvPr/>
        </p:nvSpPr>
        <p:spPr bwMode="auto">
          <a:xfrm>
            <a:off x="1539903" y="1496005"/>
            <a:ext cx="533400" cy="4572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EBF25D4-694C-4229-9B14-912AF808F74E}"/>
              </a:ext>
            </a:extLst>
          </p:cNvPr>
          <p:cNvCxnSpPr>
            <a:stCxn id="11" idx="0"/>
            <a:endCxn id="20" idx="1"/>
          </p:cNvCxnSpPr>
          <p:nvPr/>
        </p:nvCxnSpPr>
        <p:spPr bwMode="auto">
          <a:xfrm flipV="1">
            <a:off x="1143000" y="1953205"/>
            <a:ext cx="663603" cy="789995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D9D2A6A-6A6A-428B-A3CF-E9BC73E601DA}"/>
              </a:ext>
            </a:extLst>
          </p:cNvPr>
          <p:cNvCxnSpPr>
            <a:stCxn id="20" idx="1"/>
            <a:endCxn id="15" idx="3"/>
          </p:cNvCxnSpPr>
          <p:nvPr/>
        </p:nvCxnSpPr>
        <p:spPr bwMode="auto">
          <a:xfrm>
            <a:off x="1806603" y="1953205"/>
            <a:ext cx="266700" cy="879114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Chave Direita 8">
            <a:extLst>
              <a:ext uri="{FF2B5EF4-FFF2-40B4-BE49-F238E27FC236}">
                <a16:creationId xmlns:a16="http://schemas.microsoft.com/office/drawing/2014/main" id="{8FAF619C-04C4-432B-93CA-7B61916A199B}"/>
              </a:ext>
            </a:extLst>
          </p:cNvPr>
          <p:cNvSpPr/>
          <p:nvPr/>
        </p:nvSpPr>
        <p:spPr bwMode="auto">
          <a:xfrm>
            <a:off x="2743200" y="1295400"/>
            <a:ext cx="228600" cy="2286000"/>
          </a:xfrm>
          <a:prstGeom prst="rightBrac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59CF5B1-B607-4721-BDB7-5BFBC3382A09}"/>
              </a:ext>
            </a:extLst>
          </p:cNvPr>
          <p:cNvSpPr txBox="1"/>
          <p:nvPr/>
        </p:nvSpPr>
        <p:spPr>
          <a:xfrm>
            <a:off x="2996317" y="2238345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Consulta</a:t>
            </a:r>
          </a:p>
        </p:txBody>
      </p:sp>
      <p:sp>
        <p:nvSpPr>
          <p:cNvPr id="10" name="Retângulo: Único Canto Recortado 9">
            <a:extLst>
              <a:ext uri="{FF2B5EF4-FFF2-40B4-BE49-F238E27FC236}">
                <a16:creationId xmlns:a16="http://schemas.microsoft.com/office/drawing/2014/main" id="{AF4CCA54-34AB-4185-8306-0D18F0D22879}"/>
              </a:ext>
            </a:extLst>
          </p:cNvPr>
          <p:cNvSpPr/>
          <p:nvPr/>
        </p:nvSpPr>
        <p:spPr bwMode="auto">
          <a:xfrm>
            <a:off x="4419600" y="1600200"/>
            <a:ext cx="1447800" cy="1828800"/>
          </a:xfrm>
          <a:prstGeom prst="snip1Rect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110101001010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/>
              <a:t>010001010100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110100100101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/>
              <a:t>100010010010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001001010010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/>
              <a:t>001001000111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010001001011</a:t>
            </a:r>
          </a:p>
        </p:txBody>
      </p:sp>
    </p:spTree>
    <p:extLst>
      <p:ext uri="{BB962C8B-B14F-4D97-AF65-F5344CB8AC3E}">
        <p14:creationId xmlns:p14="http://schemas.microsoft.com/office/powerpoint/2010/main" val="233562311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itchFamily="34" charset="0"/>
              </a:rPr>
              <a:t>Introdução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ao</a:t>
            </a:r>
            <a:r>
              <a:rPr lang="en-US" sz="2400" dirty="0">
                <a:latin typeface="Verdana" pitchFamily="34" charset="0"/>
              </a:rPr>
              <a:t> MYSQL</a:t>
            </a:r>
          </a:p>
        </p:txBody>
      </p:sp>
      <p:sp>
        <p:nvSpPr>
          <p:cNvPr id="11" name="Retângulo: Único Canto Recortado 10">
            <a:extLst>
              <a:ext uri="{FF2B5EF4-FFF2-40B4-BE49-F238E27FC236}">
                <a16:creationId xmlns:a16="http://schemas.microsoft.com/office/drawing/2014/main" id="{E389F93C-E1D2-4BB1-8009-85AE8DD2DC6F}"/>
              </a:ext>
            </a:extLst>
          </p:cNvPr>
          <p:cNvSpPr/>
          <p:nvPr/>
        </p:nvSpPr>
        <p:spPr bwMode="auto">
          <a:xfrm>
            <a:off x="609600" y="2514600"/>
            <a:ext cx="533400" cy="4572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tângulo: Único Canto Recortado 14">
            <a:extLst>
              <a:ext uri="{FF2B5EF4-FFF2-40B4-BE49-F238E27FC236}">
                <a16:creationId xmlns:a16="http://schemas.microsoft.com/office/drawing/2014/main" id="{0409E4A6-99E5-4C7E-9F54-9DBD80C40703}"/>
              </a:ext>
            </a:extLst>
          </p:cNvPr>
          <p:cNvSpPr/>
          <p:nvPr/>
        </p:nvSpPr>
        <p:spPr bwMode="auto">
          <a:xfrm>
            <a:off x="1806603" y="2832319"/>
            <a:ext cx="533400" cy="4572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tângulo: Único Canto Recortado 19">
            <a:extLst>
              <a:ext uri="{FF2B5EF4-FFF2-40B4-BE49-F238E27FC236}">
                <a16:creationId xmlns:a16="http://schemas.microsoft.com/office/drawing/2014/main" id="{06FBEF3D-FBF2-4FFC-8289-958B93445392}"/>
              </a:ext>
            </a:extLst>
          </p:cNvPr>
          <p:cNvSpPr/>
          <p:nvPr/>
        </p:nvSpPr>
        <p:spPr bwMode="auto">
          <a:xfrm>
            <a:off x="1539903" y="1496005"/>
            <a:ext cx="533400" cy="4572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EBF25D4-694C-4229-9B14-912AF808F74E}"/>
              </a:ext>
            </a:extLst>
          </p:cNvPr>
          <p:cNvCxnSpPr>
            <a:stCxn id="11" idx="0"/>
            <a:endCxn id="20" idx="1"/>
          </p:cNvCxnSpPr>
          <p:nvPr/>
        </p:nvCxnSpPr>
        <p:spPr bwMode="auto">
          <a:xfrm flipV="1">
            <a:off x="1143000" y="1953205"/>
            <a:ext cx="663603" cy="789995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D9D2A6A-6A6A-428B-A3CF-E9BC73E601DA}"/>
              </a:ext>
            </a:extLst>
          </p:cNvPr>
          <p:cNvCxnSpPr>
            <a:stCxn id="20" idx="1"/>
            <a:endCxn id="15" idx="3"/>
          </p:cNvCxnSpPr>
          <p:nvPr/>
        </p:nvCxnSpPr>
        <p:spPr bwMode="auto">
          <a:xfrm>
            <a:off x="1806603" y="1953205"/>
            <a:ext cx="266700" cy="879114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Chave Direita 8">
            <a:extLst>
              <a:ext uri="{FF2B5EF4-FFF2-40B4-BE49-F238E27FC236}">
                <a16:creationId xmlns:a16="http://schemas.microsoft.com/office/drawing/2014/main" id="{8FAF619C-04C4-432B-93CA-7B61916A199B}"/>
              </a:ext>
            </a:extLst>
          </p:cNvPr>
          <p:cNvSpPr/>
          <p:nvPr/>
        </p:nvSpPr>
        <p:spPr bwMode="auto">
          <a:xfrm>
            <a:off x="2743200" y="1295400"/>
            <a:ext cx="228600" cy="2286000"/>
          </a:xfrm>
          <a:prstGeom prst="rightBrac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59CF5B1-B607-4721-BDB7-5BFBC3382A09}"/>
              </a:ext>
            </a:extLst>
          </p:cNvPr>
          <p:cNvSpPr txBox="1"/>
          <p:nvPr/>
        </p:nvSpPr>
        <p:spPr>
          <a:xfrm>
            <a:off x="2996317" y="2238345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Consulta</a:t>
            </a:r>
          </a:p>
        </p:txBody>
      </p:sp>
      <p:sp>
        <p:nvSpPr>
          <p:cNvPr id="10" name="Retângulo: Único Canto Recortado 9">
            <a:extLst>
              <a:ext uri="{FF2B5EF4-FFF2-40B4-BE49-F238E27FC236}">
                <a16:creationId xmlns:a16="http://schemas.microsoft.com/office/drawing/2014/main" id="{AF4CCA54-34AB-4185-8306-0D18F0D22879}"/>
              </a:ext>
            </a:extLst>
          </p:cNvPr>
          <p:cNvSpPr/>
          <p:nvPr/>
        </p:nvSpPr>
        <p:spPr bwMode="auto">
          <a:xfrm>
            <a:off x="4419600" y="1600200"/>
            <a:ext cx="1447800" cy="1828800"/>
          </a:xfrm>
          <a:prstGeom prst="snip1Rect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110101001010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/>
              <a:t>010001010100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110100100101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/>
              <a:t>100010010010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001001010010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dirty="0"/>
              <a:t>001001000111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010001001011</a:t>
            </a:r>
          </a:p>
        </p:txBody>
      </p:sp>
      <p:sp>
        <p:nvSpPr>
          <p:cNvPr id="13" name="Retângulo: Único Canto Recortado 12">
            <a:extLst>
              <a:ext uri="{FF2B5EF4-FFF2-40B4-BE49-F238E27FC236}">
                <a16:creationId xmlns:a16="http://schemas.microsoft.com/office/drawing/2014/main" id="{E3EF8AFE-2B23-4D9E-B9F5-A8F016535028}"/>
              </a:ext>
            </a:extLst>
          </p:cNvPr>
          <p:cNvSpPr/>
          <p:nvPr/>
        </p:nvSpPr>
        <p:spPr bwMode="auto">
          <a:xfrm>
            <a:off x="6956397" y="1752600"/>
            <a:ext cx="1295400" cy="1371600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59C7F7B4-5812-4023-BAE4-CA3CE81B4751}"/>
              </a:ext>
            </a:extLst>
          </p:cNvPr>
          <p:cNvCxnSpPr/>
          <p:nvPr/>
        </p:nvCxnSpPr>
        <p:spPr bwMode="auto">
          <a:xfrm>
            <a:off x="6092919" y="2514600"/>
            <a:ext cx="612681" cy="0"/>
          </a:xfrm>
          <a:prstGeom prst="straightConnector1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5E508B3-B110-4280-BF72-DFC23E30C01A}"/>
              </a:ext>
            </a:extLst>
          </p:cNvPr>
          <p:cNvSpPr txBox="1"/>
          <p:nvPr/>
        </p:nvSpPr>
        <p:spPr>
          <a:xfrm>
            <a:off x="6096232" y="3124200"/>
            <a:ext cx="3045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Visão (</a:t>
            </a:r>
            <a:r>
              <a:rPr lang="pt-BR" dirty="0" err="1"/>
              <a:t>View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965970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itchFamily="34" charset="0"/>
              </a:rPr>
              <a:t>Introdução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ao</a:t>
            </a:r>
            <a:r>
              <a:rPr lang="en-US" sz="2400" dirty="0">
                <a:latin typeface="Verdana" pitchFamily="34" charset="0"/>
              </a:rPr>
              <a:t> MYSQL</a:t>
            </a:r>
          </a:p>
        </p:txBody>
      </p:sp>
      <p:sp>
        <p:nvSpPr>
          <p:cNvPr id="3" name="Fluxograma: Disco Magnético 2">
            <a:extLst>
              <a:ext uri="{FF2B5EF4-FFF2-40B4-BE49-F238E27FC236}">
                <a16:creationId xmlns:a16="http://schemas.microsoft.com/office/drawing/2014/main" id="{7888660E-39DF-4228-9432-F9210278144A}"/>
              </a:ext>
            </a:extLst>
          </p:cNvPr>
          <p:cNvSpPr/>
          <p:nvPr/>
        </p:nvSpPr>
        <p:spPr bwMode="auto">
          <a:xfrm>
            <a:off x="533400" y="1371600"/>
            <a:ext cx="990600" cy="1295400"/>
          </a:xfrm>
          <a:prstGeom prst="flowChartMagneticDisk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FD36FA-971E-4A31-84DC-DC3A1F498600}"/>
              </a:ext>
            </a:extLst>
          </p:cNvPr>
          <p:cNvSpPr txBox="1"/>
          <p:nvPr/>
        </p:nvSpPr>
        <p:spPr>
          <a:xfrm>
            <a:off x="4577311" y="4686188"/>
            <a:ext cx="2808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Procedures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7FA58DE-DAB5-40E5-93CC-8BBC0ADDEE53}"/>
              </a:ext>
            </a:extLst>
          </p:cNvPr>
          <p:cNvCxnSpPr/>
          <p:nvPr/>
        </p:nvCxnSpPr>
        <p:spPr bwMode="auto">
          <a:xfrm flipV="1">
            <a:off x="1828800" y="1676400"/>
            <a:ext cx="1981200" cy="457200"/>
          </a:xfrm>
          <a:prstGeom prst="straightConnector1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A4D0B51F-E88D-490B-8A6C-D3743CD7CE5F}"/>
              </a:ext>
            </a:extLst>
          </p:cNvPr>
          <p:cNvSpPr/>
          <p:nvPr/>
        </p:nvSpPr>
        <p:spPr bwMode="auto">
          <a:xfrm rot="16200000">
            <a:off x="5299006" y="777683"/>
            <a:ext cx="1219200" cy="3505200"/>
          </a:xfrm>
          <a:prstGeom prst="leftBrac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4BBD31B-0E7C-409F-BAD2-470799C5EEAC}"/>
              </a:ext>
            </a:extLst>
          </p:cNvPr>
          <p:cNvSpPr txBox="1"/>
          <p:nvPr/>
        </p:nvSpPr>
        <p:spPr>
          <a:xfrm>
            <a:off x="4114800" y="1371600"/>
            <a:ext cx="3892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Banco de dados</a:t>
            </a:r>
          </a:p>
        </p:txBody>
      </p:sp>
      <p:sp>
        <p:nvSpPr>
          <p:cNvPr id="4" name="Estrela: 7 Pontas 3">
            <a:extLst>
              <a:ext uri="{FF2B5EF4-FFF2-40B4-BE49-F238E27FC236}">
                <a16:creationId xmlns:a16="http://schemas.microsoft.com/office/drawing/2014/main" id="{9DF9DE67-21E2-4F91-8514-4E512064CE4E}"/>
              </a:ext>
            </a:extLst>
          </p:cNvPr>
          <p:cNvSpPr/>
          <p:nvPr/>
        </p:nvSpPr>
        <p:spPr bwMode="auto">
          <a:xfrm>
            <a:off x="5108506" y="3276600"/>
            <a:ext cx="1600200" cy="1485788"/>
          </a:xfrm>
          <a:prstGeom prst="star7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8838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itchFamily="34" charset="0"/>
              </a:rPr>
              <a:t>Introdução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ao</a:t>
            </a:r>
            <a:r>
              <a:rPr lang="en-US" sz="2400" dirty="0">
                <a:latin typeface="Verdana" pitchFamily="34" charset="0"/>
              </a:rPr>
              <a:t> MYSQL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7FA58DE-DAB5-40E5-93CC-8BBC0ADDEE53}"/>
              </a:ext>
            </a:extLst>
          </p:cNvPr>
          <p:cNvCxnSpPr>
            <a:cxnSpLocks/>
          </p:cNvCxnSpPr>
          <p:nvPr/>
        </p:nvCxnSpPr>
        <p:spPr bwMode="auto">
          <a:xfrm flipV="1">
            <a:off x="1828800" y="1752600"/>
            <a:ext cx="1676400" cy="381000"/>
          </a:xfrm>
          <a:prstGeom prst="straightConnector1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A4D0B51F-E88D-490B-8A6C-D3743CD7CE5F}"/>
              </a:ext>
            </a:extLst>
          </p:cNvPr>
          <p:cNvSpPr/>
          <p:nvPr/>
        </p:nvSpPr>
        <p:spPr bwMode="auto">
          <a:xfrm rot="16200000">
            <a:off x="4584831" y="1736662"/>
            <a:ext cx="930192" cy="1876467"/>
          </a:xfrm>
          <a:prstGeom prst="leftBrac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4BBD31B-0E7C-409F-BAD2-470799C5EEAC}"/>
              </a:ext>
            </a:extLst>
          </p:cNvPr>
          <p:cNvSpPr txBox="1"/>
          <p:nvPr/>
        </p:nvSpPr>
        <p:spPr>
          <a:xfrm>
            <a:off x="3702442" y="862280"/>
            <a:ext cx="26949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Procedure </a:t>
            </a:r>
          </a:p>
          <a:p>
            <a:r>
              <a:rPr lang="pt-BR" dirty="0"/>
              <a:t>e Funções</a:t>
            </a:r>
          </a:p>
        </p:txBody>
      </p:sp>
      <p:sp>
        <p:nvSpPr>
          <p:cNvPr id="22" name="Estrela: 7 Pontas 21">
            <a:extLst>
              <a:ext uri="{FF2B5EF4-FFF2-40B4-BE49-F238E27FC236}">
                <a16:creationId xmlns:a16="http://schemas.microsoft.com/office/drawing/2014/main" id="{41C07B89-E9C4-46F8-BDA7-FC7D503AACF4}"/>
              </a:ext>
            </a:extLst>
          </p:cNvPr>
          <p:cNvSpPr/>
          <p:nvPr/>
        </p:nvSpPr>
        <p:spPr bwMode="auto">
          <a:xfrm>
            <a:off x="190831" y="1524000"/>
            <a:ext cx="1600200" cy="1485788"/>
          </a:xfrm>
          <a:prstGeom prst="star7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5CEC4E-5BAC-4F29-8315-82AAAFAB330E}"/>
              </a:ext>
            </a:extLst>
          </p:cNvPr>
          <p:cNvSpPr txBox="1"/>
          <p:nvPr/>
        </p:nvSpPr>
        <p:spPr>
          <a:xfrm>
            <a:off x="3810000" y="3429000"/>
            <a:ext cx="31085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&gt; 0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</a:p>
          <a:p>
            <a:pPr algn="l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(z+1)</a:t>
            </a:r>
          </a:p>
          <a:p>
            <a:pPr algn="l"/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apha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alpha in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tableX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620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itchFamily="34" charset="0"/>
              </a:rPr>
              <a:t>Introdução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ao</a:t>
            </a:r>
            <a:r>
              <a:rPr lang="en-US" sz="2400" dirty="0">
                <a:latin typeface="Verdana" pitchFamily="34" charset="0"/>
              </a:rPr>
              <a:t> MYSQL</a:t>
            </a:r>
          </a:p>
        </p:txBody>
      </p:sp>
      <p:sp>
        <p:nvSpPr>
          <p:cNvPr id="3" name="Fluxograma: Disco Magnético 2">
            <a:extLst>
              <a:ext uri="{FF2B5EF4-FFF2-40B4-BE49-F238E27FC236}">
                <a16:creationId xmlns:a16="http://schemas.microsoft.com/office/drawing/2014/main" id="{7888660E-39DF-4228-9432-F9210278144A}"/>
              </a:ext>
            </a:extLst>
          </p:cNvPr>
          <p:cNvSpPr/>
          <p:nvPr/>
        </p:nvSpPr>
        <p:spPr bwMode="auto">
          <a:xfrm>
            <a:off x="533400" y="1371600"/>
            <a:ext cx="990600" cy="1295400"/>
          </a:xfrm>
          <a:prstGeom prst="flowChartMagneticDisk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7FA58DE-DAB5-40E5-93CC-8BBC0ADDEE53}"/>
              </a:ext>
            </a:extLst>
          </p:cNvPr>
          <p:cNvCxnSpPr/>
          <p:nvPr/>
        </p:nvCxnSpPr>
        <p:spPr bwMode="auto">
          <a:xfrm flipV="1">
            <a:off x="1828800" y="1676400"/>
            <a:ext cx="1981200" cy="457200"/>
          </a:xfrm>
          <a:prstGeom prst="straightConnector1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A4D0B51F-E88D-490B-8A6C-D3743CD7CE5F}"/>
              </a:ext>
            </a:extLst>
          </p:cNvPr>
          <p:cNvSpPr/>
          <p:nvPr/>
        </p:nvSpPr>
        <p:spPr bwMode="auto">
          <a:xfrm rot="16200000">
            <a:off x="5299006" y="777683"/>
            <a:ext cx="1219200" cy="3505200"/>
          </a:xfrm>
          <a:prstGeom prst="leftBrac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4BBD31B-0E7C-409F-BAD2-470799C5EEAC}"/>
              </a:ext>
            </a:extLst>
          </p:cNvPr>
          <p:cNvSpPr txBox="1"/>
          <p:nvPr/>
        </p:nvSpPr>
        <p:spPr>
          <a:xfrm>
            <a:off x="5165473" y="1371600"/>
            <a:ext cx="1791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Trigger</a:t>
            </a:r>
          </a:p>
        </p:txBody>
      </p:sp>
      <p:sp>
        <p:nvSpPr>
          <p:cNvPr id="4" name="Estrela: 7 Pontas 3">
            <a:extLst>
              <a:ext uri="{FF2B5EF4-FFF2-40B4-BE49-F238E27FC236}">
                <a16:creationId xmlns:a16="http://schemas.microsoft.com/office/drawing/2014/main" id="{9DF9DE67-21E2-4F91-8514-4E512064CE4E}"/>
              </a:ext>
            </a:extLst>
          </p:cNvPr>
          <p:cNvSpPr/>
          <p:nvPr/>
        </p:nvSpPr>
        <p:spPr bwMode="auto">
          <a:xfrm>
            <a:off x="5108506" y="3276600"/>
            <a:ext cx="1600200" cy="1485788"/>
          </a:xfrm>
          <a:prstGeom prst="star7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9904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itchFamily="34" charset="0"/>
              </a:rPr>
              <a:t>Introdução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ao</a:t>
            </a:r>
            <a:r>
              <a:rPr lang="en-US" sz="2400" dirty="0">
                <a:latin typeface="Verdana" pitchFamily="34" charset="0"/>
              </a:rPr>
              <a:t> MYSQL</a:t>
            </a:r>
          </a:p>
        </p:txBody>
      </p:sp>
      <p:sp>
        <p:nvSpPr>
          <p:cNvPr id="3" name="Fluxograma: Disco Magnético 2">
            <a:extLst>
              <a:ext uri="{FF2B5EF4-FFF2-40B4-BE49-F238E27FC236}">
                <a16:creationId xmlns:a16="http://schemas.microsoft.com/office/drawing/2014/main" id="{7888660E-39DF-4228-9432-F9210278144A}"/>
              </a:ext>
            </a:extLst>
          </p:cNvPr>
          <p:cNvSpPr/>
          <p:nvPr/>
        </p:nvSpPr>
        <p:spPr bwMode="auto">
          <a:xfrm>
            <a:off x="533400" y="1371600"/>
            <a:ext cx="990600" cy="1295400"/>
          </a:xfrm>
          <a:prstGeom prst="flowChartMagneticDisk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AFCCBEA0-F40C-4140-9D7B-F0C8289418C9}"/>
              </a:ext>
            </a:extLst>
          </p:cNvPr>
          <p:cNvSpPr/>
          <p:nvPr/>
        </p:nvSpPr>
        <p:spPr bwMode="auto">
          <a:xfrm>
            <a:off x="533400" y="2964511"/>
            <a:ext cx="990600" cy="1295400"/>
          </a:xfrm>
          <a:prstGeom prst="flowChartMagneticDisk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luxograma: Disco Magnético 7">
            <a:extLst>
              <a:ext uri="{FF2B5EF4-FFF2-40B4-BE49-F238E27FC236}">
                <a16:creationId xmlns:a16="http://schemas.microsoft.com/office/drawing/2014/main" id="{805F7381-1E53-4DDF-ABE5-0BA3B2E8871E}"/>
              </a:ext>
            </a:extLst>
          </p:cNvPr>
          <p:cNvSpPr/>
          <p:nvPr/>
        </p:nvSpPr>
        <p:spPr bwMode="auto">
          <a:xfrm>
            <a:off x="522881" y="5257800"/>
            <a:ext cx="990600" cy="1295400"/>
          </a:xfrm>
          <a:prstGeom prst="flowChartMagneticDisk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C33C54-E6E3-470F-AA75-8A04A9C758BF}"/>
              </a:ext>
            </a:extLst>
          </p:cNvPr>
          <p:cNvSpPr txBox="1"/>
          <p:nvPr/>
        </p:nvSpPr>
        <p:spPr>
          <a:xfrm>
            <a:off x="722366" y="4259911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2223675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itchFamily="34" charset="0"/>
              </a:rPr>
              <a:t>Introdução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ao</a:t>
            </a:r>
            <a:r>
              <a:rPr lang="en-US" sz="2400" dirty="0">
                <a:latin typeface="Verdana" pitchFamily="34" charset="0"/>
              </a:rPr>
              <a:t> MYSQL</a:t>
            </a:r>
          </a:p>
        </p:txBody>
      </p:sp>
      <p:sp>
        <p:nvSpPr>
          <p:cNvPr id="3" name="Fluxograma: Disco Magnético 2">
            <a:extLst>
              <a:ext uri="{FF2B5EF4-FFF2-40B4-BE49-F238E27FC236}">
                <a16:creationId xmlns:a16="http://schemas.microsoft.com/office/drawing/2014/main" id="{7888660E-39DF-4228-9432-F9210278144A}"/>
              </a:ext>
            </a:extLst>
          </p:cNvPr>
          <p:cNvSpPr/>
          <p:nvPr/>
        </p:nvSpPr>
        <p:spPr bwMode="auto">
          <a:xfrm>
            <a:off x="2590800" y="2133600"/>
            <a:ext cx="990600" cy="1295400"/>
          </a:xfrm>
          <a:prstGeom prst="flowChartMagneticDisk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tângulo: Único Canto Recortado 8">
            <a:extLst>
              <a:ext uri="{FF2B5EF4-FFF2-40B4-BE49-F238E27FC236}">
                <a16:creationId xmlns:a16="http://schemas.microsoft.com/office/drawing/2014/main" id="{E31364CD-1B30-4857-815B-33FA8E47B45F}"/>
              </a:ext>
            </a:extLst>
          </p:cNvPr>
          <p:cNvSpPr/>
          <p:nvPr/>
        </p:nvSpPr>
        <p:spPr bwMode="auto">
          <a:xfrm>
            <a:off x="3962400" y="1981200"/>
            <a:ext cx="533400" cy="4572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tângulo: Único Canto Recortado 10">
            <a:extLst>
              <a:ext uri="{FF2B5EF4-FFF2-40B4-BE49-F238E27FC236}">
                <a16:creationId xmlns:a16="http://schemas.microsoft.com/office/drawing/2014/main" id="{4923C38C-0340-4D03-8F58-C2A10EC56FD4}"/>
              </a:ext>
            </a:extLst>
          </p:cNvPr>
          <p:cNvSpPr/>
          <p:nvPr/>
        </p:nvSpPr>
        <p:spPr bwMode="auto">
          <a:xfrm>
            <a:off x="4100223" y="2133600"/>
            <a:ext cx="533400" cy="4572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tângulo: Único Canto Recortado 13">
            <a:extLst>
              <a:ext uri="{FF2B5EF4-FFF2-40B4-BE49-F238E27FC236}">
                <a16:creationId xmlns:a16="http://schemas.microsoft.com/office/drawing/2014/main" id="{8E628091-D148-4768-8C7C-5F1AF6794B57}"/>
              </a:ext>
            </a:extLst>
          </p:cNvPr>
          <p:cNvSpPr/>
          <p:nvPr/>
        </p:nvSpPr>
        <p:spPr bwMode="auto">
          <a:xfrm>
            <a:off x="4254942" y="2333045"/>
            <a:ext cx="533400" cy="4572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tângulo: Único Canto Recortado 15">
            <a:extLst>
              <a:ext uri="{FF2B5EF4-FFF2-40B4-BE49-F238E27FC236}">
                <a16:creationId xmlns:a16="http://schemas.microsoft.com/office/drawing/2014/main" id="{877E230F-42AB-4D3A-82E6-1681F2EF86E3}"/>
              </a:ext>
            </a:extLst>
          </p:cNvPr>
          <p:cNvSpPr/>
          <p:nvPr/>
        </p:nvSpPr>
        <p:spPr bwMode="auto">
          <a:xfrm>
            <a:off x="5051729" y="1981200"/>
            <a:ext cx="533400" cy="457200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tângulo: Único Canto Recortado 16">
            <a:extLst>
              <a:ext uri="{FF2B5EF4-FFF2-40B4-BE49-F238E27FC236}">
                <a16:creationId xmlns:a16="http://schemas.microsoft.com/office/drawing/2014/main" id="{D066EAD7-0D48-4FE2-BB11-555E3A765954}"/>
              </a:ext>
            </a:extLst>
          </p:cNvPr>
          <p:cNvSpPr/>
          <p:nvPr/>
        </p:nvSpPr>
        <p:spPr bwMode="auto">
          <a:xfrm>
            <a:off x="5204129" y="2133600"/>
            <a:ext cx="533400" cy="457200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tângulo: Único Canto Recortado 17">
            <a:extLst>
              <a:ext uri="{FF2B5EF4-FFF2-40B4-BE49-F238E27FC236}">
                <a16:creationId xmlns:a16="http://schemas.microsoft.com/office/drawing/2014/main" id="{6023D7D5-15BD-4CD9-9597-7782198FE741}"/>
              </a:ext>
            </a:extLst>
          </p:cNvPr>
          <p:cNvSpPr/>
          <p:nvPr/>
        </p:nvSpPr>
        <p:spPr bwMode="auto">
          <a:xfrm>
            <a:off x="5356529" y="2286000"/>
            <a:ext cx="533400" cy="457200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Estrela: 7 Pontas 18">
            <a:extLst>
              <a:ext uri="{FF2B5EF4-FFF2-40B4-BE49-F238E27FC236}">
                <a16:creationId xmlns:a16="http://schemas.microsoft.com/office/drawing/2014/main" id="{04D86CDC-ECCE-4D2D-86B1-5EFFF044FD0D}"/>
              </a:ext>
            </a:extLst>
          </p:cNvPr>
          <p:cNvSpPr/>
          <p:nvPr/>
        </p:nvSpPr>
        <p:spPr bwMode="auto">
          <a:xfrm>
            <a:off x="3900322" y="3057057"/>
            <a:ext cx="765106" cy="571388"/>
          </a:xfrm>
          <a:prstGeom prst="star7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Estrela: 7 Pontas 19">
            <a:extLst>
              <a:ext uri="{FF2B5EF4-FFF2-40B4-BE49-F238E27FC236}">
                <a16:creationId xmlns:a16="http://schemas.microsoft.com/office/drawing/2014/main" id="{236369A5-95D6-4EA5-8DF8-8B58694028FD}"/>
              </a:ext>
            </a:extLst>
          </p:cNvPr>
          <p:cNvSpPr/>
          <p:nvPr/>
        </p:nvSpPr>
        <p:spPr bwMode="auto">
          <a:xfrm>
            <a:off x="4052722" y="3209457"/>
            <a:ext cx="765106" cy="571388"/>
          </a:xfrm>
          <a:prstGeom prst="star7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Estrela: 7 Pontas 20">
            <a:extLst>
              <a:ext uri="{FF2B5EF4-FFF2-40B4-BE49-F238E27FC236}">
                <a16:creationId xmlns:a16="http://schemas.microsoft.com/office/drawing/2014/main" id="{BFC1A905-554C-4ED8-9443-04DA5D62F195}"/>
              </a:ext>
            </a:extLst>
          </p:cNvPr>
          <p:cNvSpPr/>
          <p:nvPr/>
        </p:nvSpPr>
        <p:spPr bwMode="auto">
          <a:xfrm>
            <a:off x="5204129" y="3010012"/>
            <a:ext cx="765106" cy="571388"/>
          </a:xfrm>
          <a:prstGeom prst="star7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strela: 7 Pontas 21">
            <a:extLst>
              <a:ext uri="{FF2B5EF4-FFF2-40B4-BE49-F238E27FC236}">
                <a16:creationId xmlns:a16="http://schemas.microsoft.com/office/drawing/2014/main" id="{73935B2F-D0FA-46D0-A31E-D5C73DBD5320}"/>
              </a:ext>
            </a:extLst>
          </p:cNvPr>
          <p:cNvSpPr/>
          <p:nvPr/>
        </p:nvSpPr>
        <p:spPr bwMode="auto">
          <a:xfrm>
            <a:off x="5356529" y="3162412"/>
            <a:ext cx="765106" cy="571388"/>
          </a:xfrm>
          <a:prstGeom prst="star7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Estrela: 7 Pontas 22">
            <a:extLst>
              <a:ext uri="{FF2B5EF4-FFF2-40B4-BE49-F238E27FC236}">
                <a16:creationId xmlns:a16="http://schemas.microsoft.com/office/drawing/2014/main" id="{92A6E266-7DE0-4021-8681-0740CEF09163}"/>
              </a:ext>
            </a:extLst>
          </p:cNvPr>
          <p:cNvSpPr/>
          <p:nvPr/>
        </p:nvSpPr>
        <p:spPr bwMode="auto">
          <a:xfrm>
            <a:off x="5508929" y="3314812"/>
            <a:ext cx="765106" cy="571388"/>
          </a:xfrm>
          <a:prstGeom prst="star7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D4D51F13-9761-4812-A950-850D5C7B8BA8}"/>
              </a:ext>
            </a:extLst>
          </p:cNvPr>
          <p:cNvSpPr/>
          <p:nvPr/>
        </p:nvSpPr>
        <p:spPr bwMode="auto">
          <a:xfrm>
            <a:off x="3566492" y="1780210"/>
            <a:ext cx="381000" cy="2209800"/>
          </a:xfrm>
          <a:prstGeom prst="rightBrac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38523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itchFamily="34" charset="0"/>
              </a:rPr>
              <a:t>Criando Tabela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34C614-9CF7-49B9-BD25-FFAAD4868C5E}"/>
              </a:ext>
            </a:extLst>
          </p:cNvPr>
          <p:cNvSpPr txBox="1"/>
          <p:nvPr/>
        </p:nvSpPr>
        <p:spPr>
          <a:xfrm>
            <a:off x="91181" y="3534717"/>
            <a:ext cx="7924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/>
              <a:t>Propriedade UNSIGNED: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Não permite sinal no número. Por isso o conjunto de valores válidos aumentam.</a:t>
            </a:r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800" dirty="0"/>
          </a:p>
          <a:p>
            <a:pPr algn="l"/>
            <a:endParaRPr lang="pt-BR" sz="18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3D31EB3-553D-4BBC-B409-9940E5B1B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066800"/>
            <a:ext cx="8961638" cy="2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1170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itchFamily="34" charset="0"/>
              </a:rPr>
              <a:t>Criando Tabela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99D1BF4-E071-4E3A-9295-F2A4DE26F8CA}"/>
              </a:ext>
            </a:extLst>
          </p:cNvPr>
          <p:cNvSpPr txBox="1"/>
          <p:nvPr/>
        </p:nvSpPr>
        <p:spPr>
          <a:xfrm>
            <a:off x="81116" y="1219200"/>
            <a:ext cx="7924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/>
              <a:t>Ponto Flutuante: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FLOAT – Precisão simples (4 bytes)</a:t>
            </a:r>
          </a:p>
          <a:p>
            <a:pPr algn="l"/>
            <a:r>
              <a:rPr lang="pt-BR" sz="1800" dirty="0"/>
              <a:t>DOUBLE: Precisão dupla (8 bytes)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Exemplo: Se declaramos um campo FLOAT(7,4) se incluímos o número 999,00009 o valor armazenado será 999,0001</a:t>
            </a:r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800" dirty="0"/>
          </a:p>
          <a:p>
            <a:pPr algn="l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63635447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itchFamily="34" charset="0"/>
              </a:rPr>
              <a:t>Criando Tabela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1BEB19-78A8-44AF-A415-03F0662546F1}"/>
              </a:ext>
            </a:extLst>
          </p:cNvPr>
          <p:cNvSpPr txBox="1"/>
          <p:nvPr/>
        </p:nvSpPr>
        <p:spPr>
          <a:xfrm>
            <a:off x="76200" y="1066800"/>
            <a:ext cx="7924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/>
              <a:t>Fixos: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DECIMAL ou NUMERIC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Tamanho: Até 65 dígitos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Especificamos o número de dígitos e o número de casas decimais.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Exemplo: Se declaramos um campo DECIMAL(5,2) iremos poder armazenar valores somente entre -999,99 e 999,99.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Número máximo de dígitos são 65.</a:t>
            </a:r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800" dirty="0"/>
          </a:p>
          <a:p>
            <a:pPr algn="l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72093437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itchFamily="34" charset="0"/>
              </a:rPr>
              <a:t>Criando Tabela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1BEB19-78A8-44AF-A415-03F0662546F1}"/>
              </a:ext>
            </a:extLst>
          </p:cNvPr>
          <p:cNvSpPr txBox="1"/>
          <p:nvPr/>
        </p:nvSpPr>
        <p:spPr>
          <a:xfrm>
            <a:off x="76200" y="10668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/>
              <a:t>Único: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BIT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Tamanho: Até 64 Bits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Exemplo: BIT(1) – Pode ser 1 ou 0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BIT(2) – Pode ser 01,10,00,11</a:t>
            </a:r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800" dirty="0"/>
          </a:p>
          <a:p>
            <a:pPr algn="l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07476815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itchFamily="34" charset="0"/>
              </a:rPr>
              <a:t>Criando Tabela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1BEB19-78A8-44AF-A415-03F0662546F1}"/>
              </a:ext>
            </a:extLst>
          </p:cNvPr>
          <p:cNvSpPr txBox="1"/>
          <p:nvPr/>
        </p:nvSpPr>
        <p:spPr>
          <a:xfrm>
            <a:off x="76200" y="1066800"/>
            <a:ext cx="79248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/>
              <a:t>Atributos dos campos numéricos: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SIGNED ou UNSIGNED – Vai possuir ou não sinal no número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ZEROFILL – Preenche com Zeros os espaços: </a:t>
            </a:r>
          </a:p>
          <a:p>
            <a:pPr algn="l"/>
            <a:r>
              <a:rPr lang="pt-BR" sz="1800" dirty="0"/>
              <a:t>Exemplo: INT(4). Se armazenarmos o valor 5 será gravado 0005.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AUTO_INCREMENT – Sequencia auto incrementada.</a:t>
            </a:r>
          </a:p>
          <a:p>
            <a:pPr algn="l"/>
            <a:r>
              <a:rPr lang="pt-BR" sz="1800" dirty="0"/>
              <a:t>Exemplo: 1,2,3,4,5 ......</a:t>
            </a:r>
          </a:p>
          <a:p>
            <a:pPr algn="l"/>
            <a:endParaRPr lang="pt-BR" sz="1800" dirty="0"/>
          </a:p>
          <a:p>
            <a:pPr algn="l"/>
            <a:endParaRPr lang="pt-BR" sz="1800" dirty="0"/>
          </a:p>
          <a:p>
            <a:pPr algn="l"/>
            <a:endParaRPr lang="pt-BR" sz="1800" dirty="0"/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Erros de OUT OF RANGE: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Vão ocorrer quando os valores estourarem os limites.</a:t>
            </a:r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800" dirty="0"/>
          </a:p>
          <a:p>
            <a:pPr algn="l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5261307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itchFamily="34" charset="0"/>
              </a:rPr>
              <a:t>Criando Tabela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56BDB7-AF7E-4B6C-9C51-AC4B39466AE4}"/>
              </a:ext>
            </a:extLst>
          </p:cNvPr>
          <p:cNvSpPr txBox="1"/>
          <p:nvPr/>
        </p:nvSpPr>
        <p:spPr>
          <a:xfrm>
            <a:off x="228600" y="982176"/>
            <a:ext cx="7924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/>
              <a:t>Data e Hora:</a:t>
            </a:r>
          </a:p>
          <a:p>
            <a:pPr algn="l"/>
            <a:endParaRPr lang="pt-BR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DATE – 1000-01-01 até 9999-12-31.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DATETIME – 1000-01-01 00:00:00 até 9999-12-31 23:59:59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TIMESTAMP – 1970-01-01 00:00:01 UTC até 2038-01-19 UTC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TIME – -838:59:59 e 839:59:59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YEAR – 1901 – 2155 (Pode ser expresso no formato 2 ou 4 dígitos)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dirty="0"/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800" dirty="0"/>
          </a:p>
          <a:p>
            <a:pPr algn="l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02425003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itchFamily="34" charset="0"/>
              </a:rPr>
              <a:t>Criando Tabela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56BDB7-AF7E-4B6C-9C51-AC4B39466AE4}"/>
              </a:ext>
            </a:extLst>
          </p:cNvPr>
          <p:cNvSpPr txBox="1"/>
          <p:nvPr/>
        </p:nvSpPr>
        <p:spPr>
          <a:xfrm>
            <a:off x="228600" y="990600"/>
            <a:ext cx="79248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/>
              <a:t>STRINGS:</a:t>
            </a:r>
          </a:p>
          <a:p>
            <a:pPr algn="l"/>
            <a:endParaRPr lang="pt-BR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CHAR – Cadeia de caracteres com valor fixo (de 0 a 255).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VARCHAR – Cadeia de caracteres com valor variado (de 0 a 255)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CHAR(4) – “aa” – “  aa”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VARCHAR(4) – “aa” – “aa”</a:t>
            </a:r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800" dirty="0"/>
          </a:p>
          <a:p>
            <a:pPr algn="l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831359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itchFamily="34" charset="0"/>
              </a:rPr>
              <a:t>Criando Tabela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56BDB7-AF7E-4B6C-9C51-AC4B39466AE4}"/>
              </a:ext>
            </a:extLst>
          </p:cNvPr>
          <p:cNvSpPr txBox="1"/>
          <p:nvPr/>
        </p:nvSpPr>
        <p:spPr>
          <a:xfrm>
            <a:off x="228600" y="990600"/>
            <a:ext cx="7924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/>
              <a:t>STRINGS:</a:t>
            </a:r>
          </a:p>
          <a:p>
            <a:pPr algn="l"/>
            <a:endParaRPr lang="pt-BR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BINARY – Cadeia de caracteres com valor fixo (de 0 a 255). Expressos em Binário.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VARBINAY – Cadeia de caracteres com valor variado (de 0 a 255). Expressos em Binário.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dirty="0"/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800" dirty="0"/>
          </a:p>
          <a:p>
            <a:pPr algn="l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18666114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itchFamily="34" charset="0"/>
              </a:rPr>
              <a:t>Criando Tabela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56BDB7-AF7E-4B6C-9C51-AC4B39466AE4}"/>
              </a:ext>
            </a:extLst>
          </p:cNvPr>
          <p:cNvSpPr txBox="1"/>
          <p:nvPr/>
        </p:nvSpPr>
        <p:spPr>
          <a:xfrm>
            <a:off x="228600" y="990600"/>
            <a:ext cx="7924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/>
              <a:t>STRINGS:</a:t>
            </a:r>
          </a:p>
          <a:p>
            <a:pPr algn="l"/>
            <a:endParaRPr lang="pt-BR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BLOB – Binário longo. Podemos ter: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TINYBLOB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BLOB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MEDIUMBLOB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LONGBLOB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TEXT – Texto longo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TINYTEXT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TEXT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MEDIUMTEXT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LONGTEXT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dirty="0"/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800" dirty="0"/>
          </a:p>
          <a:p>
            <a:pPr algn="l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2081193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itchFamily="34" charset="0"/>
              </a:rPr>
              <a:t>Introdução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ao</a:t>
            </a:r>
            <a:r>
              <a:rPr lang="en-US" sz="2400" dirty="0">
                <a:latin typeface="Verdana" pitchFamily="34" charset="0"/>
              </a:rPr>
              <a:t> MYSQL</a:t>
            </a:r>
          </a:p>
        </p:txBody>
      </p:sp>
      <p:sp>
        <p:nvSpPr>
          <p:cNvPr id="3" name="Fluxograma: Disco Magnético 2">
            <a:extLst>
              <a:ext uri="{FF2B5EF4-FFF2-40B4-BE49-F238E27FC236}">
                <a16:creationId xmlns:a16="http://schemas.microsoft.com/office/drawing/2014/main" id="{7888660E-39DF-4228-9432-F9210278144A}"/>
              </a:ext>
            </a:extLst>
          </p:cNvPr>
          <p:cNvSpPr/>
          <p:nvPr/>
        </p:nvSpPr>
        <p:spPr bwMode="auto">
          <a:xfrm>
            <a:off x="533400" y="1371600"/>
            <a:ext cx="990600" cy="1295400"/>
          </a:xfrm>
          <a:prstGeom prst="flowChartMagneticDisk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AFCCBEA0-F40C-4140-9D7B-F0C8289418C9}"/>
              </a:ext>
            </a:extLst>
          </p:cNvPr>
          <p:cNvSpPr/>
          <p:nvPr/>
        </p:nvSpPr>
        <p:spPr bwMode="auto">
          <a:xfrm>
            <a:off x="533400" y="2964511"/>
            <a:ext cx="990600" cy="1295400"/>
          </a:xfrm>
          <a:prstGeom prst="flowChartMagneticDisk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luxograma: Disco Magnético 7">
            <a:extLst>
              <a:ext uri="{FF2B5EF4-FFF2-40B4-BE49-F238E27FC236}">
                <a16:creationId xmlns:a16="http://schemas.microsoft.com/office/drawing/2014/main" id="{805F7381-1E53-4DDF-ABE5-0BA3B2E8871E}"/>
              </a:ext>
            </a:extLst>
          </p:cNvPr>
          <p:cNvSpPr/>
          <p:nvPr/>
        </p:nvSpPr>
        <p:spPr bwMode="auto">
          <a:xfrm>
            <a:off x="522881" y="5257800"/>
            <a:ext cx="990600" cy="1295400"/>
          </a:xfrm>
          <a:prstGeom prst="flowChartMagneticDisk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C33C54-E6E3-470F-AA75-8A04A9C758BF}"/>
              </a:ext>
            </a:extLst>
          </p:cNvPr>
          <p:cNvSpPr txBox="1"/>
          <p:nvPr/>
        </p:nvSpPr>
        <p:spPr>
          <a:xfrm>
            <a:off x="722366" y="4259911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FD36FA-971E-4A31-84DC-DC3A1F498600}"/>
              </a:ext>
            </a:extLst>
          </p:cNvPr>
          <p:cNvSpPr txBox="1"/>
          <p:nvPr/>
        </p:nvSpPr>
        <p:spPr>
          <a:xfrm>
            <a:off x="3962400" y="1219200"/>
            <a:ext cx="3892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Banco de dados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7FA58DE-DAB5-40E5-93CC-8BBC0ADDEE53}"/>
              </a:ext>
            </a:extLst>
          </p:cNvPr>
          <p:cNvCxnSpPr/>
          <p:nvPr/>
        </p:nvCxnSpPr>
        <p:spPr bwMode="auto">
          <a:xfrm flipV="1">
            <a:off x="1828800" y="1676400"/>
            <a:ext cx="1981200" cy="457200"/>
          </a:xfrm>
          <a:prstGeom prst="straightConnector1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3764948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itchFamily="34" charset="0"/>
              </a:rPr>
              <a:t>Criando Tabela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56BDB7-AF7E-4B6C-9C51-AC4B39466AE4}"/>
              </a:ext>
            </a:extLst>
          </p:cNvPr>
          <p:cNvSpPr txBox="1"/>
          <p:nvPr/>
        </p:nvSpPr>
        <p:spPr>
          <a:xfrm>
            <a:off x="228600" y="990600"/>
            <a:ext cx="79248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/>
              <a:t>STRINGS: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ENUM</a:t>
            </a:r>
          </a:p>
          <a:p>
            <a:pPr algn="l"/>
            <a:endParaRPr lang="pt-BR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Permite armazenar uma lista pré-definida de valores.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Exemplo: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dirty="0"/>
          </a:p>
          <a:p>
            <a:pPr algn="l"/>
            <a:r>
              <a:rPr lang="pt-BR" sz="1800" dirty="0" err="1"/>
              <a:t>Size</a:t>
            </a:r>
            <a:r>
              <a:rPr lang="pt-BR" sz="1800" dirty="0"/>
              <a:t> ENUM('x-</a:t>
            </a:r>
            <a:r>
              <a:rPr lang="pt-BR" sz="1800" dirty="0" err="1"/>
              <a:t>small</a:t>
            </a:r>
            <a:r>
              <a:rPr lang="pt-BR" sz="1800" dirty="0"/>
              <a:t>', '</a:t>
            </a:r>
            <a:r>
              <a:rPr lang="pt-BR" sz="1800" dirty="0" err="1"/>
              <a:t>small</a:t>
            </a:r>
            <a:r>
              <a:rPr lang="pt-BR" sz="1800" dirty="0"/>
              <a:t>', '</a:t>
            </a:r>
            <a:r>
              <a:rPr lang="pt-BR" sz="1800" dirty="0" err="1"/>
              <a:t>medium</a:t>
            </a:r>
            <a:r>
              <a:rPr lang="pt-BR" sz="1800" dirty="0"/>
              <a:t>', '</a:t>
            </a:r>
            <a:r>
              <a:rPr lang="pt-BR" sz="1800" dirty="0" err="1"/>
              <a:t>large</a:t>
            </a:r>
            <a:r>
              <a:rPr lang="pt-BR" sz="1800" dirty="0"/>
              <a:t>', 'x-</a:t>
            </a:r>
            <a:r>
              <a:rPr lang="pt-BR" sz="1800" dirty="0" err="1"/>
              <a:t>large</a:t>
            </a:r>
            <a:r>
              <a:rPr lang="pt-BR" sz="1800" dirty="0"/>
              <a:t>')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dirty="0"/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800" dirty="0"/>
          </a:p>
          <a:p>
            <a:pPr algn="l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67769395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itchFamily="34" charset="0"/>
              </a:rPr>
              <a:t>Criando Tabela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1BEB19-78A8-44AF-A415-03F0662546F1}"/>
              </a:ext>
            </a:extLst>
          </p:cNvPr>
          <p:cNvSpPr txBox="1"/>
          <p:nvPr/>
        </p:nvSpPr>
        <p:spPr>
          <a:xfrm>
            <a:off x="76200" y="1066800"/>
            <a:ext cx="7924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/>
              <a:t>Atributos dos campos </a:t>
            </a:r>
            <a:r>
              <a:rPr lang="pt-BR" sz="1800" dirty="0" err="1"/>
              <a:t>String</a:t>
            </a:r>
            <a:r>
              <a:rPr lang="pt-BR" sz="1800" dirty="0"/>
              <a:t>: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SET e COLLATE – Que tipo de conjunto de caracteres serão suportados.</a:t>
            </a:r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800" dirty="0"/>
          </a:p>
          <a:p>
            <a:pPr algn="l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275314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itchFamily="34" charset="0"/>
              </a:rPr>
              <a:t>Criando Tabela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56BDB7-AF7E-4B6C-9C51-AC4B39466AE4}"/>
              </a:ext>
            </a:extLst>
          </p:cNvPr>
          <p:cNvSpPr txBox="1"/>
          <p:nvPr/>
        </p:nvSpPr>
        <p:spPr>
          <a:xfrm>
            <a:off x="228600" y="990600"/>
            <a:ext cx="7924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/>
              <a:t>SPACIAL:</a:t>
            </a:r>
          </a:p>
          <a:p>
            <a:pPr algn="l"/>
            <a:endParaRPr lang="pt-BR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GEOMETRY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POINT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LINESTRING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POLYGON</a:t>
            </a:r>
          </a:p>
          <a:p>
            <a:pPr algn="l"/>
            <a:endParaRPr lang="pt-BR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dirty="0"/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800" dirty="0"/>
          </a:p>
          <a:p>
            <a:pPr algn="l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34418326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itchFamily="34" charset="0"/>
              </a:rPr>
              <a:t>Criando Tabela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56BDB7-AF7E-4B6C-9C51-AC4B39466AE4}"/>
              </a:ext>
            </a:extLst>
          </p:cNvPr>
          <p:cNvSpPr txBox="1"/>
          <p:nvPr/>
        </p:nvSpPr>
        <p:spPr>
          <a:xfrm>
            <a:off x="228600" y="796483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/>
              <a:t>Cadastro de Clientes</a:t>
            </a:r>
          </a:p>
          <a:p>
            <a:pPr algn="l"/>
            <a:endParaRPr lang="pt-BR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CPF do cliente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O nome completo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Endereço (Rua, bairro, cidade, estado e CEP)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Data de nascimento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A idade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O sexo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O limite de crédito para ele comprar produtos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O volume mínimo de sucos que ele pode comprar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Se ele já realizou a primeira compra</a:t>
            </a:r>
          </a:p>
          <a:p>
            <a:pPr algn="l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29937992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Verdana" pitchFamily="34" charset="0"/>
              </a:rPr>
              <a:t>Criando Tabela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56BDB7-AF7E-4B6C-9C51-AC4B39466AE4}"/>
              </a:ext>
            </a:extLst>
          </p:cNvPr>
          <p:cNvSpPr txBox="1"/>
          <p:nvPr/>
        </p:nvSpPr>
        <p:spPr>
          <a:xfrm>
            <a:off x="228600" y="796483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dirty="0"/>
              <a:t>Cadastro de Produtos</a:t>
            </a:r>
          </a:p>
          <a:p>
            <a:pPr algn="l"/>
            <a:endParaRPr lang="pt-BR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Código do produto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Nome do produto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Embalagem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Tamanho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Sabor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/>
              <a:t>Preço de Lista</a:t>
            </a:r>
          </a:p>
        </p:txBody>
      </p:sp>
    </p:spTree>
    <p:extLst>
      <p:ext uri="{BB962C8B-B14F-4D97-AF65-F5344CB8AC3E}">
        <p14:creationId xmlns:p14="http://schemas.microsoft.com/office/powerpoint/2010/main" val="27223105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itchFamily="34" charset="0"/>
              </a:rPr>
              <a:t>Introdução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ao</a:t>
            </a:r>
            <a:r>
              <a:rPr lang="en-US" sz="2400" dirty="0">
                <a:latin typeface="Verdana" pitchFamily="34" charset="0"/>
              </a:rPr>
              <a:t> MYSQL</a:t>
            </a:r>
          </a:p>
        </p:txBody>
      </p:sp>
      <p:sp>
        <p:nvSpPr>
          <p:cNvPr id="3" name="Fluxograma: Disco Magnético 2">
            <a:extLst>
              <a:ext uri="{FF2B5EF4-FFF2-40B4-BE49-F238E27FC236}">
                <a16:creationId xmlns:a16="http://schemas.microsoft.com/office/drawing/2014/main" id="{7888660E-39DF-4228-9432-F9210278144A}"/>
              </a:ext>
            </a:extLst>
          </p:cNvPr>
          <p:cNvSpPr/>
          <p:nvPr/>
        </p:nvSpPr>
        <p:spPr bwMode="auto">
          <a:xfrm>
            <a:off x="533400" y="1371600"/>
            <a:ext cx="990600" cy="1295400"/>
          </a:xfrm>
          <a:prstGeom prst="flowChartMagneticDisk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AFCCBEA0-F40C-4140-9D7B-F0C8289418C9}"/>
              </a:ext>
            </a:extLst>
          </p:cNvPr>
          <p:cNvSpPr/>
          <p:nvPr/>
        </p:nvSpPr>
        <p:spPr bwMode="auto">
          <a:xfrm>
            <a:off x="533400" y="2964511"/>
            <a:ext cx="990600" cy="1295400"/>
          </a:xfrm>
          <a:prstGeom prst="flowChartMagneticDisk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luxograma: Disco Magnético 7">
            <a:extLst>
              <a:ext uri="{FF2B5EF4-FFF2-40B4-BE49-F238E27FC236}">
                <a16:creationId xmlns:a16="http://schemas.microsoft.com/office/drawing/2014/main" id="{805F7381-1E53-4DDF-ABE5-0BA3B2E8871E}"/>
              </a:ext>
            </a:extLst>
          </p:cNvPr>
          <p:cNvSpPr/>
          <p:nvPr/>
        </p:nvSpPr>
        <p:spPr bwMode="auto">
          <a:xfrm>
            <a:off x="522881" y="5257800"/>
            <a:ext cx="990600" cy="1295400"/>
          </a:xfrm>
          <a:prstGeom prst="flowChartMagneticDisk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C33C54-E6E3-470F-AA75-8A04A9C758BF}"/>
              </a:ext>
            </a:extLst>
          </p:cNvPr>
          <p:cNvSpPr txBox="1"/>
          <p:nvPr/>
        </p:nvSpPr>
        <p:spPr>
          <a:xfrm>
            <a:off x="722366" y="4259911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FD36FA-971E-4A31-84DC-DC3A1F498600}"/>
              </a:ext>
            </a:extLst>
          </p:cNvPr>
          <p:cNvSpPr txBox="1"/>
          <p:nvPr/>
        </p:nvSpPr>
        <p:spPr>
          <a:xfrm>
            <a:off x="3962400" y="1219200"/>
            <a:ext cx="3892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Banco de dados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7FA58DE-DAB5-40E5-93CC-8BBC0ADDEE53}"/>
              </a:ext>
            </a:extLst>
          </p:cNvPr>
          <p:cNvCxnSpPr/>
          <p:nvPr/>
        </p:nvCxnSpPr>
        <p:spPr bwMode="auto">
          <a:xfrm flipV="1">
            <a:off x="1828800" y="1676400"/>
            <a:ext cx="1981200" cy="457200"/>
          </a:xfrm>
          <a:prstGeom prst="straightConnector1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A4D0B51F-E88D-490B-8A6C-D3743CD7CE5F}"/>
              </a:ext>
            </a:extLst>
          </p:cNvPr>
          <p:cNvSpPr/>
          <p:nvPr/>
        </p:nvSpPr>
        <p:spPr bwMode="auto">
          <a:xfrm rot="16200000">
            <a:off x="5299006" y="777683"/>
            <a:ext cx="1219200" cy="3505200"/>
          </a:xfrm>
          <a:prstGeom prst="leftBrac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ED791FA-B121-40B7-B560-A98C42B59B27}"/>
              </a:ext>
            </a:extLst>
          </p:cNvPr>
          <p:cNvSpPr txBox="1"/>
          <p:nvPr/>
        </p:nvSpPr>
        <p:spPr>
          <a:xfrm>
            <a:off x="4185218" y="3166033"/>
            <a:ext cx="3669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/>
              <a:t>Diversas entidades</a:t>
            </a:r>
          </a:p>
        </p:txBody>
      </p:sp>
    </p:spTree>
    <p:extLst>
      <p:ext uri="{BB962C8B-B14F-4D97-AF65-F5344CB8AC3E}">
        <p14:creationId xmlns:p14="http://schemas.microsoft.com/office/powerpoint/2010/main" val="44342015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itchFamily="34" charset="0"/>
              </a:rPr>
              <a:t>Introdução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ao</a:t>
            </a:r>
            <a:r>
              <a:rPr lang="en-US" sz="2400" dirty="0">
                <a:latin typeface="Verdana" pitchFamily="34" charset="0"/>
              </a:rPr>
              <a:t> MYSQL</a:t>
            </a:r>
          </a:p>
        </p:txBody>
      </p:sp>
      <p:sp>
        <p:nvSpPr>
          <p:cNvPr id="3" name="Fluxograma: Disco Magnético 2">
            <a:extLst>
              <a:ext uri="{FF2B5EF4-FFF2-40B4-BE49-F238E27FC236}">
                <a16:creationId xmlns:a16="http://schemas.microsoft.com/office/drawing/2014/main" id="{7888660E-39DF-4228-9432-F9210278144A}"/>
              </a:ext>
            </a:extLst>
          </p:cNvPr>
          <p:cNvSpPr/>
          <p:nvPr/>
        </p:nvSpPr>
        <p:spPr bwMode="auto">
          <a:xfrm>
            <a:off x="533400" y="1371600"/>
            <a:ext cx="990600" cy="1295400"/>
          </a:xfrm>
          <a:prstGeom prst="flowChartMagneticDisk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FD36FA-971E-4A31-84DC-DC3A1F498600}"/>
              </a:ext>
            </a:extLst>
          </p:cNvPr>
          <p:cNvSpPr txBox="1"/>
          <p:nvPr/>
        </p:nvSpPr>
        <p:spPr>
          <a:xfrm>
            <a:off x="5133935" y="4686188"/>
            <a:ext cx="1695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Tabela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7FA58DE-DAB5-40E5-93CC-8BBC0ADDEE53}"/>
              </a:ext>
            </a:extLst>
          </p:cNvPr>
          <p:cNvCxnSpPr/>
          <p:nvPr/>
        </p:nvCxnSpPr>
        <p:spPr bwMode="auto">
          <a:xfrm flipV="1">
            <a:off x="1828800" y="1676400"/>
            <a:ext cx="1981200" cy="457200"/>
          </a:xfrm>
          <a:prstGeom prst="straightConnector1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A4D0B51F-E88D-490B-8A6C-D3743CD7CE5F}"/>
              </a:ext>
            </a:extLst>
          </p:cNvPr>
          <p:cNvSpPr/>
          <p:nvPr/>
        </p:nvSpPr>
        <p:spPr bwMode="auto">
          <a:xfrm rot="16200000">
            <a:off x="5299006" y="777683"/>
            <a:ext cx="1219200" cy="3505200"/>
          </a:xfrm>
          <a:prstGeom prst="leftBrac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tângulo: Único Canto Recortado 10">
            <a:extLst>
              <a:ext uri="{FF2B5EF4-FFF2-40B4-BE49-F238E27FC236}">
                <a16:creationId xmlns:a16="http://schemas.microsoft.com/office/drawing/2014/main" id="{E389F93C-E1D2-4BB1-8009-85AE8DD2DC6F}"/>
              </a:ext>
            </a:extLst>
          </p:cNvPr>
          <p:cNvSpPr/>
          <p:nvPr/>
        </p:nvSpPr>
        <p:spPr bwMode="auto">
          <a:xfrm>
            <a:off x="5334000" y="3276600"/>
            <a:ext cx="1295400" cy="13716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4BBD31B-0E7C-409F-BAD2-470799C5EEAC}"/>
              </a:ext>
            </a:extLst>
          </p:cNvPr>
          <p:cNvSpPr txBox="1"/>
          <p:nvPr/>
        </p:nvSpPr>
        <p:spPr>
          <a:xfrm>
            <a:off x="4114800" y="1371600"/>
            <a:ext cx="3892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8262233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itchFamily="34" charset="0"/>
              </a:rPr>
              <a:t>Introdução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ao</a:t>
            </a:r>
            <a:r>
              <a:rPr lang="en-US" sz="2400" dirty="0">
                <a:latin typeface="Verdana" pitchFamily="34" charset="0"/>
              </a:rPr>
              <a:t> MYSQL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7FA58DE-DAB5-40E5-93CC-8BBC0ADDEE53}"/>
              </a:ext>
            </a:extLst>
          </p:cNvPr>
          <p:cNvCxnSpPr/>
          <p:nvPr/>
        </p:nvCxnSpPr>
        <p:spPr bwMode="auto">
          <a:xfrm flipV="1">
            <a:off x="1828800" y="1676400"/>
            <a:ext cx="1981200" cy="457200"/>
          </a:xfrm>
          <a:prstGeom prst="straightConnector1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A4D0B51F-E88D-490B-8A6C-D3743CD7CE5F}"/>
              </a:ext>
            </a:extLst>
          </p:cNvPr>
          <p:cNvSpPr/>
          <p:nvPr/>
        </p:nvSpPr>
        <p:spPr bwMode="auto">
          <a:xfrm rot="16200000">
            <a:off x="4440326" y="1592158"/>
            <a:ext cx="1219200" cy="1876467"/>
          </a:xfrm>
          <a:prstGeom prst="leftBrac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tângulo: Único Canto Recortado 10">
            <a:extLst>
              <a:ext uri="{FF2B5EF4-FFF2-40B4-BE49-F238E27FC236}">
                <a16:creationId xmlns:a16="http://schemas.microsoft.com/office/drawing/2014/main" id="{E389F93C-E1D2-4BB1-8009-85AE8DD2DC6F}"/>
              </a:ext>
            </a:extLst>
          </p:cNvPr>
          <p:cNvSpPr/>
          <p:nvPr/>
        </p:nvSpPr>
        <p:spPr bwMode="auto">
          <a:xfrm>
            <a:off x="360397" y="1336482"/>
            <a:ext cx="1295400" cy="13716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4BBD31B-0E7C-409F-BAD2-470799C5EEAC}"/>
              </a:ext>
            </a:extLst>
          </p:cNvPr>
          <p:cNvSpPr txBox="1"/>
          <p:nvPr/>
        </p:nvSpPr>
        <p:spPr>
          <a:xfrm>
            <a:off x="4191000" y="1371709"/>
            <a:ext cx="1695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Tabela</a:t>
            </a:r>
          </a:p>
        </p:txBody>
      </p:sp>
    </p:spTree>
    <p:extLst>
      <p:ext uri="{BB962C8B-B14F-4D97-AF65-F5344CB8AC3E}">
        <p14:creationId xmlns:p14="http://schemas.microsoft.com/office/powerpoint/2010/main" val="30036860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itchFamily="34" charset="0"/>
              </a:rPr>
              <a:t>Introdução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ao</a:t>
            </a:r>
            <a:r>
              <a:rPr lang="en-US" sz="2400" dirty="0">
                <a:latin typeface="Verdana" pitchFamily="34" charset="0"/>
              </a:rPr>
              <a:t> MYSQL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7FA58DE-DAB5-40E5-93CC-8BBC0ADDEE53}"/>
              </a:ext>
            </a:extLst>
          </p:cNvPr>
          <p:cNvCxnSpPr/>
          <p:nvPr/>
        </p:nvCxnSpPr>
        <p:spPr bwMode="auto">
          <a:xfrm flipV="1">
            <a:off x="1828800" y="1676400"/>
            <a:ext cx="1981200" cy="457200"/>
          </a:xfrm>
          <a:prstGeom prst="straightConnector1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A4D0B51F-E88D-490B-8A6C-D3743CD7CE5F}"/>
              </a:ext>
            </a:extLst>
          </p:cNvPr>
          <p:cNvSpPr/>
          <p:nvPr/>
        </p:nvSpPr>
        <p:spPr bwMode="auto">
          <a:xfrm rot="16200000">
            <a:off x="4440326" y="1592158"/>
            <a:ext cx="1219200" cy="1876467"/>
          </a:xfrm>
          <a:prstGeom prst="leftBrac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tângulo: Único Canto Recortado 10">
            <a:extLst>
              <a:ext uri="{FF2B5EF4-FFF2-40B4-BE49-F238E27FC236}">
                <a16:creationId xmlns:a16="http://schemas.microsoft.com/office/drawing/2014/main" id="{E389F93C-E1D2-4BB1-8009-85AE8DD2DC6F}"/>
              </a:ext>
            </a:extLst>
          </p:cNvPr>
          <p:cNvSpPr/>
          <p:nvPr/>
        </p:nvSpPr>
        <p:spPr bwMode="auto">
          <a:xfrm>
            <a:off x="360397" y="1336482"/>
            <a:ext cx="1295400" cy="13716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4BBD31B-0E7C-409F-BAD2-470799C5EEAC}"/>
              </a:ext>
            </a:extLst>
          </p:cNvPr>
          <p:cNvSpPr txBox="1"/>
          <p:nvPr/>
        </p:nvSpPr>
        <p:spPr>
          <a:xfrm>
            <a:off x="4191000" y="1371709"/>
            <a:ext cx="1695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Tabela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175347DB-8432-4CB9-8294-7DE9CC02CB43}"/>
              </a:ext>
            </a:extLst>
          </p:cNvPr>
          <p:cNvSpPr/>
          <p:nvPr/>
        </p:nvSpPr>
        <p:spPr bwMode="auto">
          <a:xfrm>
            <a:off x="3568724" y="3685761"/>
            <a:ext cx="3622608" cy="27051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C979FA5-5D6C-4565-8AC2-179FA528C610}"/>
              </a:ext>
            </a:extLst>
          </p:cNvPr>
          <p:cNvCxnSpPr>
            <a:cxnSpLocks/>
          </p:cNvCxnSpPr>
          <p:nvPr/>
        </p:nvCxnSpPr>
        <p:spPr bwMode="auto">
          <a:xfrm>
            <a:off x="4191000" y="3689074"/>
            <a:ext cx="0" cy="2701787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4778838-2392-49E0-A779-806B882F5188}"/>
              </a:ext>
            </a:extLst>
          </p:cNvPr>
          <p:cNvCxnSpPr>
            <a:cxnSpLocks/>
          </p:cNvCxnSpPr>
          <p:nvPr/>
        </p:nvCxnSpPr>
        <p:spPr bwMode="auto">
          <a:xfrm>
            <a:off x="5105400" y="3689074"/>
            <a:ext cx="0" cy="2701787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7530A6E-E2C0-4097-986C-1C3826F5133D}"/>
              </a:ext>
            </a:extLst>
          </p:cNvPr>
          <p:cNvCxnSpPr>
            <a:cxnSpLocks/>
          </p:cNvCxnSpPr>
          <p:nvPr/>
        </p:nvCxnSpPr>
        <p:spPr bwMode="auto">
          <a:xfrm>
            <a:off x="5974245" y="3685761"/>
            <a:ext cx="0" cy="2701787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18E8829-F68F-4BBA-AC2F-B71F92658368}"/>
              </a:ext>
            </a:extLst>
          </p:cNvPr>
          <p:cNvCxnSpPr>
            <a:cxnSpLocks/>
          </p:cNvCxnSpPr>
          <p:nvPr/>
        </p:nvCxnSpPr>
        <p:spPr bwMode="auto">
          <a:xfrm>
            <a:off x="6629400" y="3685760"/>
            <a:ext cx="0" cy="2701787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7838BD2-80A4-4C0E-B75B-B9C9C5309649}"/>
              </a:ext>
            </a:extLst>
          </p:cNvPr>
          <p:cNvCxnSpPr/>
          <p:nvPr/>
        </p:nvCxnSpPr>
        <p:spPr bwMode="auto">
          <a:xfrm>
            <a:off x="3568724" y="4191000"/>
            <a:ext cx="3622608" cy="0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18B7DC7-F193-489C-8C7A-15142966283E}"/>
              </a:ext>
            </a:extLst>
          </p:cNvPr>
          <p:cNvCxnSpPr/>
          <p:nvPr/>
        </p:nvCxnSpPr>
        <p:spPr bwMode="auto">
          <a:xfrm>
            <a:off x="3568724" y="4724400"/>
            <a:ext cx="3622608" cy="0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BCD862A-82D3-4536-B7B7-D1A70E45B768}"/>
              </a:ext>
            </a:extLst>
          </p:cNvPr>
          <p:cNvCxnSpPr/>
          <p:nvPr/>
        </p:nvCxnSpPr>
        <p:spPr bwMode="auto">
          <a:xfrm>
            <a:off x="3570712" y="5257800"/>
            <a:ext cx="3622608" cy="0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9243BBE-7287-44E5-91DD-36F79B2E391E}"/>
              </a:ext>
            </a:extLst>
          </p:cNvPr>
          <p:cNvCxnSpPr/>
          <p:nvPr/>
        </p:nvCxnSpPr>
        <p:spPr bwMode="auto">
          <a:xfrm>
            <a:off x="3568724" y="5791200"/>
            <a:ext cx="3622608" cy="0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D0D74F3-75A1-4645-98E8-2DC21282A55A}"/>
              </a:ext>
            </a:extLst>
          </p:cNvPr>
          <p:cNvCxnSpPr/>
          <p:nvPr/>
        </p:nvCxnSpPr>
        <p:spPr bwMode="auto">
          <a:xfrm>
            <a:off x="3556710" y="6248400"/>
            <a:ext cx="3622608" cy="0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5F1235E-5DE7-4381-8FED-FB38BD5251BC}"/>
              </a:ext>
            </a:extLst>
          </p:cNvPr>
          <p:cNvSpPr txBox="1"/>
          <p:nvPr/>
        </p:nvSpPr>
        <p:spPr>
          <a:xfrm>
            <a:off x="4089354" y="330405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Campos</a:t>
            </a:r>
            <a:endParaRPr lang="pt-BR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740AC79-68E9-444F-B79E-A89A149307E4}"/>
              </a:ext>
            </a:extLst>
          </p:cNvPr>
          <p:cNvCxnSpPr/>
          <p:nvPr/>
        </p:nvCxnSpPr>
        <p:spPr bwMode="auto">
          <a:xfrm>
            <a:off x="4648200" y="3753715"/>
            <a:ext cx="0" cy="773668"/>
          </a:xfrm>
          <a:prstGeom prst="straightConnector1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6238804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itchFamily="34" charset="0"/>
              </a:rPr>
              <a:t>Introdução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ao</a:t>
            </a:r>
            <a:r>
              <a:rPr lang="en-US" sz="2400" dirty="0">
                <a:latin typeface="Verdana" pitchFamily="34" charset="0"/>
              </a:rPr>
              <a:t> MYSQL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7FA58DE-DAB5-40E5-93CC-8BBC0ADDEE53}"/>
              </a:ext>
            </a:extLst>
          </p:cNvPr>
          <p:cNvCxnSpPr/>
          <p:nvPr/>
        </p:nvCxnSpPr>
        <p:spPr bwMode="auto">
          <a:xfrm flipV="1">
            <a:off x="1828800" y="1676400"/>
            <a:ext cx="1981200" cy="457200"/>
          </a:xfrm>
          <a:prstGeom prst="straightConnector1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A4D0B51F-E88D-490B-8A6C-D3743CD7CE5F}"/>
              </a:ext>
            </a:extLst>
          </p:cNvPr>
          <p:cNvSpPr/>
          <p:nvPr/>
        </p:nvSpPr>
        <p:spPr bwMode="auto">
          <a:xfrm rot="16200000">
            <a:off x="4440326" y="1592158"/>
            <a:ext cx="1219200" cy="1876467"/>
          </a:xfrm>
          <a:prstGeom prst="leftBrac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tângulo: Único Canto Recortado 10">
            <a:extLst>
              <a:ext uri="{FF2B5EF4-FFF2-40B4-BE49-F238E27FC236}">
                <a16:creationId xmlns:a16="http://schemas.microsoft.com/office/drawing/2014/main" id="{E389F93C-E1D2-4BB1-8009-85AE8DD2DC6F}"/>
              </a:ext>
            </a:extLst>
          </p:cNvPr>
          <p:cNvSpPr/>
          <p:nvPr/>
        </p:nvSpPr>
        <p:spPr bwMode="auto">
          <a:xfrm>
            <a:off x="360397" y="1336482"/>
            <a:ext cx="1295400" cy="13716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4BBD31B-0E7C-409F-BAD2-470799C5EEAC}"/>
              </a:ext>
            </a:extLst>
          </p:cNvPr>
          <p:cNvSpPr txBox="1"/>
          <p:nvPr/>
        </p:nvSpPr>
        <p:spPr>
          <a:xfrm>
            <a:off x="4191000" y="1371709"/>
            <a:ext cx="1695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Tabela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175347DB-8432-4CB9-8294-7DE9CC02CB43}"/>
              </a:ext>
            </a:extLst>
          </p:cNvPr>
          <p:cNvSpPr/>
          <p:nvPr/>
        </p:nvSpPr>
        <p:spPr bwMode="auto">
          <a:xfrm>
            <a:off x="3568724" y="3685761"/>
            <a:ext cx="3622608" cy="27051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C979FA5-5D6C-4565-8AC2-179FA528C610}"/>
              </a:ext>
            </a:extLst>
          </p:cNvPr>
          <p:cNvCxnSpPr>
            <a:cxnSpLocks/>
          </p:cNvCxnSpPr>
          <p:nvPr/>
        </p:nvCxnSpPr>
        <p:spPr bwMode="auto">
          <a:xfrm>
            <a:off x="4191000" y="3689074"/>
            <a:ext cx="0" cy="2701787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4778838-2392-49E0-A779-806B882F5188}"/>
              </a:ext>
            </a:extLst>
          </p:cNvPr>
          <p:cNvCxnSpPr>
            <a:cxnSpLocks/>
          </p:cNvCxnSpPr>
          <p:nvPr/>
        </p:nvCxnSpPr>
        <p:spPr bwMode="auto">
          <a:xfrm>
            <a:off x="5105400" y="3689074"/>
            <a:ext cx="0" cy="2701787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7530A6E-E2C0-4097-986C-1C3826F5133D}"/>
              </a:ext>
            </a:extLst>
          </p:cNvPr>
          <p:cNvCxnSpPr>
            <a:cxnSpLocks/>
          </p:cNvCxnSpPr>
          <p:nvPr/>
        </p:nvCxnSpPr>
        <p:spPr bwMode="auto">
          <a:xfrm>
            <a:off x="5974245" y="3685761"/>
            <a:ext cx="0" cy="2701787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18E8829-F68F-4BBA-AC2F-B71F92658368}"/>
              </a:ext>
            </a:extLst>
          </p:cNvPr>
          <p:cNvCxnSpPr>
            <a:cxnSpLocks/>
          </p:cNvCxnSpPr>
          <p:nvPr/>
        </p:nvCxnSpPr>
        <p:spPr bwMode="auto">
          <a:xfrm>
            <a:off x="6629400" y="3685760"/>
            <a:ext cx="0" cy="2701787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7838BD2-80A4-4C0E-B75B-B9C9C5309649}"/>
              </a:ext>
            </a:extLst>
          </p:cNvPr>
          <p:cNvCxnSpPr/>
          <p:nvPr/>
        </p:nvCxnSpPr>
        <p:spPr bwMode="auto">
          <a:xfrm>
            <a:off x="3568724" y="4191000"/>
            <a:ext cx="3622608" cy="0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18B7DC7-F193-489C-8C7A-15142966283E}"/>
              </a:ext>
            </a:extLst>
          </p:cNvPr>
          <p:cNvCxnSpPr/>
          <p:nvPr/>
        </p:nvCxnSpPr>
        <p:spPr bwMode="auto">
          <a:xfrm>
            <a:off x="3568724" y="4724400"/>
            <a:ext cx="3622608" cy="0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BCD862A-82D3-4536-B7B7-D1A70E45B768}"/>
              </a:ext>
            </a:extLst>
          </p:cNvPr>
          <p:cNvCxnSpPr/>
          <p:nvPr/>
        </p:nvCxnSpPr>
        <p:spPr bwMode="auto">
          <a:xfrm>
            <a:off x="3570712" y="5257800"/>
            <a:ext cx="3622608" cy="0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9243BBE-7287-44E5-91DD-36F79B2E391E}"/>
              </a:ext>
            </a:extLst>
          </p:cNvPr>
          <p:cNvCxnSpPr/>
          <p:nvPr/>
        </p:nvCxnSpPr>
        <p:spPr bwMode="auto">
          <a:xfrm>
            <a:off x="3568724" y="5791200"/>
            <a:ext cx="3622608" cy="0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D0D74F3-75A1-4645-98E8-2DC21282A55A}"/>
              </a:ext>
            </a:extLst>
          </p:cNvPr>
          <p:cNvCxnSpPr/>
          <p:nvPr/>
        </p:nvCxnSpPr>
        <p:spPr bwMode="auto">
          <a:xfrm>
            <a:off x="3556710" y="6248400"/>
            <a:ext cx="3622608" cy="0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5F1235E-5DE7-4381-8FED-FB38BD5251BC}"/>
              </a:ext>
            </a:extLst>
          </p:cNvPr>
          <p:cNvSpPr txBox="1"/>
          <p:nvPr/>
        </p:nvSpPr>
        <p:spPr>
          <a:xfrm>
            <a:off x="4089354" y="330405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Campos</a:t>
            </a:r>
            <a:endParaRPr lang="pt-BR" dirty="0"/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740AC79-68E9-444F-B79E-A89A149307E4}"/>
              </a:ext>
            </a:extLst>
          </p:cNvPr>
          <p:cNvCxnSpPr/>
          <p:nvPr/>
        </p:nvCxnSpPr>
        <p:spPr bwMode="auto">
          <a:xfrm>
            <a:off x="4648200" y="3753715"/>
            <a:ext cx="0" cy="773668"/>
          </a:xfrm>
          <a:prstGeom prst="straightConnector1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09CB4FF-0019-4746-9AB3-A43A72A300CC}"/>
              </a:ext>
            </a:extLst>
          </p:cNvPr>
          <p:cNvSpPr txBox="1"/>
          <p:nvPr/>
        </p:nvSpPr>
        <p:spPr>
          <a:xfrm>
            <a:off x="2271831" y="4812268"/>
            <a:ext cx="115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Registros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4C0FDCC-FC46-4E86-8C15-407A3595FD1B}"/>
              </a:ext>
            </a:extLst>
          </p:cNvPr>
          <p:cNvCxnSpPr/>
          <p:nvPr/>
        </p:nvCxnSpPr>
        <p:spPr bwMode="auto">
          <a:xfrm>
            <a:off x="3733801" y="5036653"/>
            <a:ext cx="1752599" cy="0"/>
          </a:xfrm>
          <a:prstGeom prst="straightConnector1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416330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594FB43-9C85-4F7C-928C-53C3367C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433"/>
            <a:ext cx="1400175" cy="78105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B14F903-9055-492E-A7CD-61797BB16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76200"/>
            <a:ext cx="746759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Verdana" pitchFamily="34" charset="0"/>
              </a:rPr>
              <a:t>Introdução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ao</a:t>
            </a:r>
            <a:r>
              <a:rPr lang="en-US" sz="2400" dirty="0">
                <a:latin typeface="Verdana" pitchFamily="34" charset="0"/>
              </a:rPr>
              <a:t> MYSQL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7FA58DE-DAB5-40E5-93CC-8BBC0ADDEE53}"/>
              </a:ext>
            </a:extLst>
          </p:cNvPr>
          <p:cNvCxnSpPr/>
          <p:nvPr/>
        </p:nvCxnSpPr>
        <p:spPr bwMode="auto">
          <a:xfrm flipV="1">
            <a:off x="1828800" y="1676400"/>
            <a:ext cx="1981200" cy="457200"/>
          </a:xfrm>
          <a:prstGeom prst="straightConnector1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A4D0B51F-E88D-490B-8A6C-D3743CD7CE5F}"/>
              </a:ext>
            </a:extLst>
          </p:cNvPr>
          <p:cNvSpPr/>
          <p:nvPr/>
        </p:nvSpPr>
        <p:spPr bwMode="auto">
          <a:xfrm rot="16200000">
            <a:off x="4440326" y="1592158"/>
            <a:ext cx="1219200" cy="1876467"/>
          </a:xfrm>
          <a:prstGeom prst="leftBrac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tângulo: Único Canto Recortado 10">
            <a:extLst>
              <a:ext uri="{FF2B5EF4-FFF2-40B4-BE49-F238E27FC236}">
                <a16:creationId xmlns:a16="http://schemas.microsoft.com/office/drawing/2014/main" id="{E389F93C-E1D2-4BB1-8009-85AE8DD2DC6F}"/>
              </a:ext>
            </a:extLst>
          </p:cNvPr>
          <p:cNvSpPr/>
          <p:nvPr/>
        </p:nvSpPr>
        <p:spPr bwMode="auto">
          <a:xfrm>
            <a:off x="360397" y="1336482"/>
            <a:ext cx="1295400" cy="13716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4BBD31B-0E7C-409F-BAD2-470799C5EEAC}"/>
              </a:ext>
            </a:extLst>
          </p:cNvPr>
          <p:cNvSpPr txBox="1"/>
          <p:nvPr/>
        </p:nvSpPr>
        <p:spPr>
          <a:xfrm>
            <a:off x="4191000" y="1371709"/>
            <a:ext cx="1695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Tabela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175347DB-8432-4CB9-8294-7DE9CC02CB43}"/>
              </a:ext>
            </a:extLst>
          </p:cNvPr>
          <p:cNvSpPr/>
          <p:nvPr/>
        </p:nvSpPr>
        <p:spPr bwMode="auto">
          <a:xfrm>
            <a:off x="3568724" y="3685761"/>
            <a:ext cx="3622608" cy="2705100"/>
          </a:xfrm>
          <a:prstGeom prst="snip1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C979FA5-5D6C-4565-8AC2-179FA528C610}"/>
              </a:ext>
            </a:extLst>
          </p:cNvPr>
          <p:cNvCxnSpPr>
            <a:cxnSpLocks/>
          </p:cNvCxnSpPr>
          <p:nvPr/>
        </p:nvCxnSpPr>
        <p:spPr bwMode="auto">
          <a:xfrm>
            <a:off x="4191000" y="3689074"/>
            <a:ext cx="0" cy="2701787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4778838-2392-49E0-A779-806B882F5188}"/>
              </a:ext>
            </a:extLst>
          </p:cNvPr>
          <p:cNvCxnSpPr>
            <a:cxnSpLocks/>
          </p:cNvCxnSpPr>
          <p:nvPr/>
        </p:nvCxnSpPr>
        <p:spPr bwMode="auto">
          <a:xfrm>
            <a:off x="5105400" y="3689074"/>
            <a:ext cx="0" cy="2701787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7530A6E-E2C0-4097-986C-1C3826F5133D}"/>
              </a:ext>
            </a:extLst>
          </p:cNvPr>
          <p:cNvCxnSpPr>
            <a:cxnSpLocks/>
          </p:cNvCxnSpPr>
          <p:nvPr/>
        </p:nvCxnSpPr>
        <p:spPr bwMode="auto">
          <a:xfrm>
            <a:off x="5974245" y="3685761"/>
            <a:ext cx="0" cy="2701787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18E8829-F68F-4BBA-AC2F-B71F92658368}"/>
              </a:ext>
            </a:extLst>
          </p:cNvPr>
          <p:cNvCxnSpPr>
            <a:cxnSpLocks/>
          </p:cNvCxnSpPr>
          <p:nvPr/>
        </p:nvCxnSpPr>
        <p:spPr bwMode="auto">
          <a:xfrm>
            <a:off x="6629400" y="3685760"/>
            <a:ext cx="0" cy="2701787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7838BD2-80A4-4C0E-B75B-B9C9C5309649}"/>
              </a:ext>
            </a:extLst>
          </p:cNvPr>
          <p:cNvCxnSpPr/>
          <p:nvPr/>
        </p:nvCxnSpPr>
        <p:spPr bwMode="auto">
          <a:xfrm>
            <a:off x="3568724" y="4191000"/>
            <a:ext cx="3622608" cy="0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18B7DC7-F193-489C-8C7A-15142966283E}"/>
              </a:ext>
            </a:extLst>
          </p:cNvPr>
          <p:cNvCxnSpPr/>
          <p:nvPr/>
        </p:nvCxnSpPr>
        <p:spPr bwMode="auto">
          <a:xfrm>
            <a:off x="3568724" y="4724400"/>
            <a:ext cx="3622608" cy="0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DBCD862A-82D3-4536-B7B7-D1A70E45B768}"/>
              </a:ext>
            </a:extLst>
          </p:cNvPr>
          <p:cNvCxnSpPr/>
          <p:nvPr/>
        </p:nvCxnSpPr>
        <p:spPr bwMode="auto">
          <a:xfrm>
            <a:off x="3570712" y="5257800"/>
            <a:ext cx="3622608" cy="0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9243BBE-7287-44E5-91DD-36F79B2E391E}"/>
              </a:ext>
            </a:extLst>
          </p:cNvPr>
          <p:cNvCxnSpPr/>
          <p:nvPr/>
        </p:nvCxnSpPr>
        <p:spPr bwMode="auto">
          <a:xfrm>
            <a:off x="3568724" y="5791200"/>
            <a:ext cx="3622608" cy="0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D0D74F3-75A1-4645-98E8-2DC21282A55A}"/>
              </a:ext>
            </a:extLst>
          </p:cNvPr>
          <p:cNvCxnSpPr/>
          <p:nvPr/>
        </p:nvCxnSpPr>
        <p:spPr bwMode="auto">
          <a:xfrm>
            <a:off x="3556710" y="6248400"/>
            <a:ext cx="3622608" cy="0"/>
          </a:xfrm>
          <a:prstGeom prst="line">
            <a:avLst/>
          </a:prstGeom>
          <a:gradFill rotWithShape="1">
            <a:gsLst>
              <a:gs pos="0">
                <a:schemeClr val="accent1">
                  <a:alpha val="25999"/>
                </a:schemeClr>
              </a:gs>
              <a:gs pos="100000">
                <a:schemeClr val="accent1">
                  <a:gamma/>
                  <a:tint val="81961"/>
                  <a:invGamma/>
                  <a:alpha val="27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5F1235E-5DE7-4381-8FED-FB38BD5251BC}"/>
              </a:ext>
            </a:extLst>
          </p:cNvPr>
          <p:cNvSpPr txBox="1"/>
          <p:nvPr/>
        </p:nvSpPr>
        <p:spPr>
          <a:xfrm>
            <a:off x="3482953" y="3166250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Chave Primária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83A746F-ECF9-4C27-89C9-DFFA7A2A7AD9}"/>
              </a:ext>
            </a:extLst>
          </p:cNvPr>
          <p:cNvSpPr txBox="1"/>
          <p:nvPr/>
        </p:nvSpPr>
        <p:spPr>
          <a:xfrm>
            <a:off x="3485694" y="3435302"/>
            <a:ext cx="72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(*)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80E312C-47F3-4E0A-B1FB-CD6C29C36308}"/>
              </a:ext>
            </a:extLst>
          </p:cNvPr>
          <p:cNvSpPr txBox="1"/>
          <p:nvPr/>
        </p:nvSpPr>
        <p:spPr>
          <a:xfrm>
            <a:off x="4261381" y="3435302"/>
            <a:ext cx="72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139241284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25999"/>
              </a:schemeClr>
            </a:gs>
            <a:gs pos="100000">
              <a:schemeClr val="accent1">
                <a:gamma/>
                <a:tint val="81961"/>
                <a:invGamma/>
                <a:alpha val="27000"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alpha val="25999"/>
              </a:schemeClr>
            </a:gs>
            <a:gs pos="100000">
              <a:schemeClr val="accent1">
                <a:gamma/>
                <a:tint val="81961"/>
                <a:invGamma/>
                <a:alpha val="27000"/>
              </a:scheme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8273</TotalTime>
  <Words>665</Words>
  <Application>Microsoft Office PowerPoint</Application>
  <PresentationFormat>Apresentação na tela (4:3)</PresentationFormat>
  <Paragraphs>249</Paragraphs>
  <Slides>34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Courier New</vt:lpstr>
      <vt:lpstr>Verdana</vt:lpstr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Extend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Victorino Vila</dc:creator>
  <cp:lastModifiedBy>Victorino Vila</cp:lastModifiedBy>
  <cp:revision>241</cp:revision>
  <dcterms:created xsi:type="dcterms:W3CDTF">2005-05-27T16:01:14Z</dcterms:created>
  <dcterms:modified xsi:type="dcterms:W3CDTF">2019-04-13T17:28:32Z</dcterms:modified>
</cp:coreProperties>
</file>